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Lora"/>
      <p:regular r:id="rId50"/>
      <p:bold r:id="rId51"/>
      <p:italic r:id="rId52"/>
      <p:boldItalic r:id="rId53"/>
    </p:embeddedFont>
    <p:embeddedFont>
      <p:font typeface="Quattrocento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F1ECB8-7FA0-49FB-8DD7-517134EE70F2}">
  <a:tblStyle styleId="{77F1ECB8-7FA0-49FB-8DD7-517134EE70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ra-bold.fntdata"/><Relationship Id="rId50" Type="http://schemas.openxmlformats.org/officeDocument/2006/relationships/font" Target="fonts/Lora-regular.fntdata"/><Relationship Id="rId53" Type="http://schemas.openxmlformats.org/officeDocument/2006/relationships/font" Target="fonts/Lora-boldItalic.fntdata"/><Relationship Id="rId52" Type="http://schemas.openxmlformats.org/officeDocument/2006/relationships/font" Target="fonts/Lora-italic.fntdata"/><Relationship Id="rId11" Type="http://schemas.openxmlformats.org/officeDocument/2006/relationships/slide" Target="slides/slide6.xml"/><Relationship Id="rId55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54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57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56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57d27b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57d27b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Realmente puede tener más de uno, pero han de ser static o default. Como veremos más adelante.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57d27b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57d27b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7d27b6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57d27b6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23aed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23aed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57d27b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57d27b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57d27b6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57d27b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57d27b6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57d27b6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57d27b6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57d27b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57d27b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57d27b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57d27b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57d27b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https://docs.oracle.com/javase/tutorial/java/IandI/defaultmethods.html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7ab77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7ab77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Manual oficial de Lambdas: https://docs.oracle.com/javase/tutorial/java/javaOO/lambdaexpressions.html</a:t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57d27b6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57d27b6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57d27b6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57d27b6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57d27b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57d27b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57d27b6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57d27b6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supuesto que ha causado controversia y parte de la gente está enajenada con esto https://stackoverflow.com/a/38161493/878015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57d27b6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57d27b6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57d27b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57d27b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57d27b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57d27b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57d27b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57d27b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57d27b6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57d27b6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57d27b6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57d27b6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7d27b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7d27b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1c968f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1c968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57d27b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57d27b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https://docs.oracle.com/javase/8/docs/api/java/util/function/package-summary.html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2b957e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22b957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2b957e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2b957e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2b957e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2b957e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https://www.concretepage.com/java/jdk-8/java-8-runnable-and-callable-lambda-example-with-argument</a:t>
            </a:r>
            <a:endParaRPr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2b957e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22b957e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57d27b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57d27b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57d27b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57d27b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 existen sus equivalentes Unarias, como hemos visto anteriormente.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57d27b6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57d27b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57d27b6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57d27b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57d27b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57d27b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57d27b6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57d27b6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57d27b6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57d27b6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066e9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066e9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57d27b6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357d27b6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57d27b6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57d27b6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57d27b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57d27b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confundir con el operador =&gt; que es equivalente en Javascript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1b609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1b609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1b6098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1b6098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1b6098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1b6098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j*d* a quien le j(?1)d(?2)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57d27b6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57d27b6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Más adelante en el curso veremos más métodos introducidos en Java 8 en Collections, removeIf, stream y parallelStream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oracle.com/javase/8/docs/api/java/util/function/package-summary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oracle.com/javase/8/docs/api/java/util/Comparator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Lambdas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381250" y="922675"/>
            <a:ext cx="4332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1. Lambda básica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381250" y="1616475"/>
            <a:ext cx="7596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este ejemplo vemos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Cómo una lambda pasa a estar guardada en un objeto.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La interfaz funcional sólo* puede tener un método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Se debe (no es obligado) anotar como @FunctionalInterface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ejercicio 1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1381250" y="1540275"/>
            <a:ext cx="7315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Permiten tratar el código como si fueran datos.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Una función puede ser guardarse en una variable.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Se puede pasar por parámetro.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575" y="2848271"/>
            <a:ext cx="1815650" cy="20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ejercicio 1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381250" y="1540275"/>
            <a:ext cx="7616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IntegerParser parser = Integer::parseInt;	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IntegerParser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apply(String integer);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Hemos creado una Interfaz funcional.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Java 8 aporta varias </a:t>
            </a:r>
            <a:r>
              <a:rPr lang="en" sz="1800">
                <a:solidFill>
                  <a:schemeClr val="dk1"/>
                </a:solidFill>
              </a:rPr>
              <a:t>-para que no nos veamos en la obligatoriedad de tener que crear siempre interfaces así de simples-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 sz="1200">
                <a:solidFill>
                  <a:schemeClr val="dk1"/>
                </a:solidFill>
              </a:rPr>
              <a:t>Lo veremos más adelante.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 lambdas permiten tratar código como datos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Lambdas con parámetros.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Conclusiones: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Se pueden crear lambdas con uno o varios parámetros.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con parámetros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Lambdas con parámetros.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Ejercicio Lambda_002.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Conclusiones: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Se pueden crear lambdas con uno o varios parámetros.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3. Calculadora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Conclusiones: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estacar que bajo el mismo paraguas IntegerMath, se crean dos funciones que hacen cosas distintas. Una suma y otra resta, bajo el mismo tipo de dato IntegerMath.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 acción está definida en la lambda.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en el tipo de dato IntegerMath.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3. Calculadora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Más c</a:t>
            </a:r>
            <a:r>
              <a:rPr lang="en"/>
              <a:t>onclusiones: </a:t>
            </a:r>
            <a:r>
              <a:rPr lang="en" sz="1800"/>
              <a:t>En el ejercicio se ven dos maneras de llamar a la operación.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Siendo ambas perfectamente válidas, el estilo de cada una es diferente.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Orientada a objetos: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addition.operation(40, 2)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Más funcional: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apply(40, 2, addition)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pequeño cambio de tercio… momentáneo.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Methods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8 Incorpora una keyword nueva: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efault</a:t>
            </a:r>
            <a:endParaRPr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 método puede ser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/>
              <a:t> dentro de una interfaz y aportar una implementación </a:t>
            </a:r>
            <a:r>
              <a:rPr lang="en" u="sng"/>
              <a:t>por defecto</a:t>
            </a:r>
            <a:r>
              <a:rPr lang="en"/>
              <a:t> a todas las clases que lo implementen.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¿Os suenan los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traits</a:t>
            </a:r>
            <a:r>
              <a:rPr lang="en"/>
              <a:t> de otros lenguajes?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Nomenclatura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Lambdas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Closures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Funciones anónimas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Función literal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Muchos otros lenguajes las tienen.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default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1381250" y="1616475"/>
            <a:ext cx="7698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interface FooIfaceV2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String method(String name, Integer age);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28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default String method(String name, String surname, Integer age)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return method(name+" "+surname, age);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Ejemplo Lambda_004_DefaultMethods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default características y trucos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1381250" y="1616475"/>
            <a:ext cx="6809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Tenemos 5 implementaciones de una Interfaz.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Necesitamos añadir una funcionalidad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Sin el default tendríamos que programar las 5 implementaciones.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Con 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default method</a:t>
            </a:r>
            <a:r>
              <a:rPr lang="en"/>
              <a:t> podemos hacer 1 y nuestras 5 implementaciones serán válidas.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Podemos sobreescribirlas cuando necesitemos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static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 interfaces pueden tener métodos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Tienen implementación (como los default)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Sólo pueden ser llamados a través de la interfaz original y no sus implementaciones.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No pueden ser sobreescritos (override)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Error de compilación si una interfaz implementa múltiples super-interfaces con el mismo static method.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interface methods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1144450" y="1616475"/>
            <a:ext cx="7920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Una manera de evitar clases Utils </a:t>
            </a:r>
            <a:br>
              <a:rPr lang="en"/>
            </a:br>
            <a:r>
              <a:rPr lang="en"/>
              <a:t>(normalmente finales)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Ejemplo: interfaz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"/>
              <a:t> representa una serie de datos.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Stream.of(T…)</a:t>
            </a:r>
            <a:r>
              <a:rPr lang="en"/>
              <a:t> permite construir un Stream a base de elementos T y es un método estático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Volvemos a las lambdas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default y lambdas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1381250" y="1616475"/>
            <a:ext cx="6809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 métodos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/>
              <a:t> tienen una importancia grande en las lambdas.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Como las lambdas son interfaces (funcionales), que una interfaz pueda disponer de métodos puede aumentar su utilidad drásticamente.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Ejemplo Lambda_005_DefaultMethodsAdvanced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default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1381250" y="1616475"/>
            <a:ext cx="7533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interface IntegerMath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operation(int a, int b);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default </a:t>
            </a:r>
            <a:r>
              <a:rPr b="1"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IntegerMath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swap()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(a, b) -&gt; operation(b, a);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default y lambdas</a:t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1381250" y="1616475"/>
            <a:ext cx="6809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Hay un truco con los métodos default, pueden devolver lambdas de sí mismo.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habilita la concatenación de funcionalidades.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subtraction.swap().operation(20, 10)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1381250" y="922675"/>
            <a:ext cx="7274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 :: (dos puntos dobles)</a:t>
            </a:r>
            <a:endParaRPr/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También conocido como “operador de referencia” Define una función como una lambda.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USO: En ocasiones, queremos que un método </a:t>
            </a:r>
            <a:r>
              <a:rPr b="1" lang="en"/>
              <a:t>ya existente</a:t>
            </a:r>
            <a:r>
              <a:rPr lang="en"/>
              <a:t> se convierta en una lambda.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Ejemplo: queremos introducir en 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Collection.forEach()</a:t>
            </a:r>
            <a:r>
              <a:rPr lang="en"/>
              <a:t> un método conocido.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 :: </a:t>
            </a:r>
            <a:endParaRPr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 lo mismo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f.sort(Integer::compareTo)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f.sort((e1,e2) -&gt; e1.compareTo(e2));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75"/>
            <a:ext cx="4885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Función vs Lambda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Método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void holaMundo()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System.out.println("Hello world");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Lambda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-&gt; System.out.println("Hello world")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 :: 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Ejemplos muy usados: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f.sort(System.out::println)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f.sort(String::compareTo);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f.sort(Integer::compareTo);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funcionales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capítulos anteriores creamos nuestras propias interfaces funcionales.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lenguaje </a:t>
            </a:r>
            <a:r>
              <a:rPr lang="en" u="sng">
                <a:solidFill>
                  <a:schemeClr val="hlink"/>
                </a:solidFill>
                <a:hlinkClick r:id="rId3"/>
              </a:rPr>
              <a:t>ya aporta</a:t>
            </a:r>
            <a:r>
              <a:rPr lang="en"/>
              <a:t> varias…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son pocas. Java aporta más de 40.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Anotadas como: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Callable and Runnable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1381250" y="1616475"/>
            <a:ext cx="7163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Java 8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"/>
              <a:t> 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Callable</a:t>
            </a:r>
            <a:r>
              <a:rPr lang="en"/>
              <a:t> son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 válido:</a:t>
            </a:r>
            <a:endParaRPr/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Callable and Runnable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1381250" y="1616475"/>
            <a:ext cx="7163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Antes de Java 8:</a:t>
            </a:r>
            <a:endParaRPr/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run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604BE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604B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Callable and Runnable Java 8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1381250" y="1616475"/>
            <a:ext cx="7163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final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A604BE"/>
                </a:solidFill>
              </a:rPr>
              <a:t>List</a:t>
            </a:r>
            <a:r>
              <a:rPr lang="en" sz="1800">
                <a:solidFill>
                  <a:srgbClr val="666600"/>
                </a:solidFill>
              </a:rPr>
              <a:t>&lt;</a:t>
            </a:r>
            <a:r>
              <a:rPr lang="en" sz="1800">
                <a:solidFill>
                  <a:srgbClr val="A604BE"/>
                </a:solidFill>
              </a:rPr>
              <a:t>Integer</a:t>
            </a:r>
            <a:r>
              <a:rPr lang="en" sz="1800">
                <a:solidFill>
                  <a:srgbClr val="666600"/>
                </a:solidFill>
              </a:rPr>
              <a:t>&gt;</a:t>
            </a:r>
            <a:r>
              <a:rPr lang="en" sz="1800">
                <a:solidFill>
                  <a:schemeClr val="dk1"/>
                </a:solidFill>
              </a:rPr>
              <a:t> integers </a:t>
            </a:r>
            <a:r>
              <a:rPr lang="en" sz="1800">
                <a:solidFill>
                  <a:srgbClr val="666600"/>
                </a:solidFill>
              </a:rPr>
              <a:t>=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rgbClr val="A604BE"/>
                </a:solidFill>
              </a:rPr>
              <a:t>Arrays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>
                <a:solidFill>
                  <a:schemeClr val="dk1"/>
                </a:solidFill>
              </a:rPr>
              <a:t>asList</a:t>
            </a:r>
            <a:r>
              <a:rPr lang="en" sz="1800">
                <a:solidFill>
                  <a:srgbClr val="666600"/>
                </a:solidFill>
              </a:rPr>
              <a:t>(</a:t>
            </a:r>
            <a:r>
              <a:rPr lang="en" sz="1800">
                <a:solidFill>
                  <a:srgbClr val="006666"/>
                </a:solidFill>
              </a:rPr>
              <a:t>1</a:t>
            </a:r>
            <a:r>
              <a:rPr lang="en" sz="1800">
                <a:solidFill>
                  <a:srgbClr val="666600"/>
                </a:solidFill>
              </a:rPr>
              <a:t>,</a:t>
            </a:r>
            <a:r>
              <a:rPr lang="en" sz="1800">
                <a:solidFill>
                  <a:srgbClr val="006666"/>
                </a:solidFill>
              </a:rPr>
              <a:t>2</a:t>
            </a:r>
            <a:r>
              <a:rPr lang="en" sz="1800">
                <a:solidFill>
                  <a:srgbClr val="666600"/>
                </a:solidFill>
              </a:rPr>
              <a:t>,</a:t>
            </a:r>
            <a:r>
              <a:rPr lang="en" sz="1800">
                <a:solidFill>
                  <a:srgbClr val="006666"/>
                </a:solidFill>
              </a:rPr>
              <a:t>3</a:t>
            </a:r>
            <a:r>
              <a:rPr lang="en" sz="1800">
                <a:solidFill>
                  <a:srgbClr val="666600"/>
                </a:solidFill>
              </a:rPr>
              <a:t>,</a:t>
            </a:r>
            <a:r>
              <a:rPr lang="en" sz="1800">
                <a:solidFill>
                  <a:srgbClr val="006666"/>
                </a:solidFill>
              </a:rPr>
              <a:t>4</a:t>
            </a:r>
            <a:r>
              <a:rPr lang="en" sz="1800">
                <a:solidFill>
                  <a:srgbClr val="666600"/>
                </a:solidFill>
              </a:rPr>
              <a:t>,</a:t>
            </a:r>
            <a:r>
              <a:rPr lang="en" sz="1800">
                <a:solidFill>
                  <a:srgbClr val="006666"/>
                </a:solidFill>
              </a:rPr>
              <a:t>5</a:t>
            </a:r>
            <a:r>
              <a:rPr lang="en" sz="1800">
                <a:solidFill>
                  <a:srgbClr val="666600"/>
                </a:solidFill>
              </a:rPr>
              <a:t>);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A604BE"/>
                </a:solidFill>
              </a:rPr>
              <a:t>Callable</a:t>
            </a:r>
            <a:r>
              <a:rPr lang="en" sz="1800">
                <a:solidFill>
                  <a:srgbClr val="666600"/>
                </a:solidFill>
              </a:rPr>
              <a:t>&lt;</a:t>
            </a:r>
            <a:r>
              <a:rPr lang="en" sz="1800">
                <a:solidFill>
                  <a:srgbClr val="A604BE"/>
                </a:solidFill>
              </a:rPr>
              <a:t>Integer</a:t>
            </a:r>
            <a:r>
              <a:rPr lang="en" sz="1800">
                <a:solidFill>
                  <a:srgbClr val="666600"/>
                </a:solidFill>
              </a:rPr>
              <a:t>&gt;</a:t>
            </a:r>
            <a:r>
              <a:rPr lang="en" sz="1800">
                <a:solidFill>
                  <a:schemeClr val="dk1"/>
                </a:solidFill>
              </a:rPr>
              <a:t> callableObj </a:t>
            </a:r>
            <a:r>
              <a:rPr lang="en" sz="1800">
                <a:solidFill>
                  <a:srgbClr val="666600"/>
                </a:solidFill>
              </a:rPr>
              <a:t>=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66600"/>
                </a:solidFill>
              </a:rPr>
              <a:t>()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66600"/>
                </a:solidFill>
              </a:rPr>
              <a:t>-&gt;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666600"/>
                </a:solidFill>
              </a:rPr>
              <a:t>{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rgbClr val="0000FF"/>
                </a:solidFill>
              </a:rPr>
              <a:t>int</a:t>
            </a:r>
            <a:r>
              <a:rPr lang="en" sz="1800">
                <a:solidFill>
                  <a:schemeClr val="dk1"/>
                </a:solidFill>
              </a:rPr>
              <a:t> result </a:t>
            </a:r>
            <a:r>
              <a:rPr lang="en" sz="1800">
                <a:solidFill>
                  <a:srgbClr val="666600"/>
                </a:solidFill>
              </a:rPr>
              <a:t>=</a:t>
            </a:r>
            <a:r>
              <a:rPr lang="en" sz="1800">
                <a:solidFill>
                  <a:schemeClr val="dk1"/>
                </a:solidFill>
              </a:rPr>
              <a:t> integers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>
                <a:solidFill>
                  <a:schemeClr val="dk1"/>
                </a:solidFill>
              </a:rPr>
              <a:t>stream</a:t>
            </a:r>
            <a:r>
              <a:rPr lang="en" sz="1800">
                <a:solidFill>
                  <a:srgbClr val="666600"/>
                </a:solidFill>
              </a:rPr>
              <a:t>().</a:t>
            </a:r>
            <a:r>
              <a:rPr lang="en" sz="1800">
                <a:solidFill>
                  <a:schemeClr val="dk1"/>
                </a:solidFill>
              </a:rPr>
              <a:t>mapToInt</a:t>
            </a:r>
            <a:r>
              <a:rPr lang="en" sz="1800">
                <a:solidFill>
                  <a:srgbClr val="666600"/>
                </a:solidFill>
              </a:rPr>
              <a:t>(</a:t>
            </a:r>
            <a:r>
              <a:rPr lang="en" sz="1800">
                <a:solidFill>
                  <a:schemeClr val="dk1"/>
                </a:solidFill>
              </a:rPr>
              <a:t>i </a:t>
            </a:r>
            <a:r>
              <a:rPr lang="en" sz="1800">
                <a:solidFill>
                  <a:srgbClr val="666600"/>
                </a:solidFill>
              </a:rPr>
              <a:t>-&gt;</a:t>
            </a:r>
            <a:r>
              <a:rPr lang="en" sz="1800">
                <a:solidFill>
                  <a:schemeClr val="dk1"/>
                </a:solidFill>
              </a:rPr>
              <a:t> i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>
                <a:solidFill>
                  <a:schemeClr val="dk1"/>
                </a:solidFill>
              </a:rPr>
              <a:t>intValue</a:t>
            </a:r>
            <a:r>
              <a:rPr lang="en" sz="1800">
                <a:solidFill>
                  <a:srgbClr val="666600"/>
                </a:solidFill>
              </a:rPr>
              <a:t>()).</a:t>
            </a:r>
            <a:r>
              <a:rPr lang="en" sz="1800">
                <a:solidFill>
                  <a:schemeClr val="dk1"/>
                </a:solidFill>
              </a:rPr>
              <a:t>sum</a:t>
            </a:r>
            <a:r>
              <a:rPr lang="en" sz="1800">
                <a:solidFill>
                  <a:srgbClr val="666600"/>
                </a:solidFill>
              </a:rPr>
              <a:t>();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rgbClr val="0000FF"/>
                </a:solidFill>
              </a:rPr>
              <a:t>return</a:t>
            </a:r>
            <a:r>
              <a:rPr lang="en" sz="1800">
                <a:solidFill>
                  <a:schemeClr val="dk1"/>
                </a:solidFill>
              </a:rPr>
              <a:t> result</a:t>
            </a:r>
            <a:r>
              <a:rPr lang="en" sz="1800">
                <a:solidFill>
                  <a:srgbClr val="666600"/>
                </a:solidFill>
              </a:rPr>
              <a:t>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666600"/>
                </a:solidFill>
              </a:rPr>
              <a:t>};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A604BE"/>
                </a:solidFill>
              </a:rPr>
              <a:t>ExecutorService</a:t>
            </a:r>
            <a:r>
              <a:rPr lang="en" sz="1800">
                <a:solidFill>
                  <a:schemeClr val="dk1"/>
                </a:solidFill>
              </a:rPr>
              <a:t> service </a:t>
            </a:r>
            <a:r>
              <a:rPr lang="en" sz="1800">
                <a:solidFill>
                  <a:srgbClr val="666600"/>
                </a:solidFill>
              </a:rPr>
              <a:t>=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rgbClr val="A604BE"/>
                </a:solidFill>
              </a:rPr>
              <a:t>Executors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>
                <a:solidFill>
                  <a:schemeClr val="dk1"/>
                </a:solidFill>
              </a:rPr>
              <a:t>newSingleThreadExecutor</a:t>
            </a:r>
            <a:r>
              <a:rPr lang="en" sz="1800">
                <a:solidFill>
                  <a:srgbClr val="666600"/>
                </a:solidFill>
              </a:rPr>
              <a:t>();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A604BE"/>
                </a:solidFill>
              </a:rPr>
              <a:t>Future</a:t>
            </a:r>
            <a:r>
              <a:rPr lang="en" sz="1800">
                <a:solidFill>
                  <a:srgbClr val="666600"/>
                </a:solidFill>
              </a:rPr>
              <a:t>&lt;</a:t>
            </a:r>
            <a:r>
              <a:rPr lang="en" sz="1800">
                <a:solidFill>
                  <a:srgbClr val="A604BE"/>
                </a:solidFill>
              </a:rPr>
              <a:t>Integer</a:t>
            </a:r>
            <a:r>
              <a:rPr lang="en" sz="1800">
                <a:solidFill>
                  <a:srgbClr val="666600"/>
                </a:solidFill>
              </a:rPr>
              <a:t>&gt;</a:t>
            </a:r>
            <a:r>
              <a:rPr lang="en" sz="1800">
                <a:solidFill>
                  <a:schemeClr val="dk1"/>
                </a:solidFill>
              </a:rPr>
              <a:t> future </a:t>
            </a:r>
            <a:r>
              <a:rPr lang="en" sz="1800">
                <a:solidFill>
                  <a:srgbClr val="666600"/>
                </a:solidFill>
              </a:rPr>
              <a:t>=</a:t>
            </a:r>
            <a:r>
              <a:rPr lang="en" sz="1800">
                <a:solidFill>
                  <a:schemeClr val="dk1"/>
                </a:solidFill>
              </a:rPr>
              <a:t> service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>
                <a:solidFill>
                  <a:schemeClr val="dk1"/>
                </a:solidFill>
              </a:rPr>
              <a:t>submit</a:t>
            </a:r>
            <a:r>
              <a:rPr lang="en" sz="1800">
                <a:solidFill>
                  <a:srgbClr val="666600"/>
                </a:solidFill>
              </a:rPr>
              <a:t>(</a:t>
            </a:r>
            <a:r>
              <a:rPr lang="en" sz="1800">
                <a:solidFill>
                  <a:schemeClr val="dk1"/>
                </a:solidFill>
              </a:rPr>
              <a:t>callableObj</a:t>
            </a:r>
            <a:r>
              <a:rPr lang="en" sz="1800">
                <a:solidFill>
                  <a:srgbClr val="666600"/>
                </a:solidFill>
              </a:rPr>
              <a:t>);</a:t>
            </a:r>
            <a:endParaRPr sz="1800">
              <a:solidFill>
                <a:srgbClr val="666600"/>
              </a:solidFill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04BE"/>
                </a:solidFill>
              </a:rPr>
              <a:t>Integer</a:t>
            </a:r>
            <a:r>
              <a:rPr lang="en" sz="1800">
                <a:solidFill>
                  <a:schemeClr val="dk1"/>
                </a:solidFill>
              </a:rPr>
              <a:t> result </a:t>
            </a:r>
            <a:r>
              <a:rPr lang="en" sz="1800">
                <a:solidFill>
                  <a:srgbClr val="666600"/>
                </a:solidFill>
              </a:rPr>
              <a:t>=</a:t>
            </a:r>
            <a:r>
              <a:rPr lang="en" sz="1800">
                <a:solidFill>
                  <a:schemeClr val="dk1"/>
                </a:solidFill>
              </a:rPr>
              <a:t> future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>
                <a:solidFill>
                  <a:srgbClr val="0000FF"/>
                </a:solidFill>
              </a:rPr>
              <a:t>get</a:t>
            </a:r>
            <a:r>
              <a:rPr lang="en" sz="1800">
                <a:solidFill>
                  <a:srgbClr val="666600"/>
                </a:solidFill>
              </a:rPr>
              <a:t>();</a:t>
            </a:r>
            <a:endParaRPr sz="1800">
              <a:solidFill>
                <a:srgbClr val="666600"/>
              </a:solidFill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00"/>
              </a:solidFill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Ejercicio: Lambda_009_Callable</a:t>
            </a:r>
            <a:endParaRPr sz="1600">
              <a:solidFill>
                <a:schemeClr val="dk1"/>
              </a:solidFill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00"/>
              </a:solidFill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604B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604B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Nuevas interfaces funcionales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incorpora multitud de interfaces funcionales que debemos conocer.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Funcionales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1381250" y="1464075"/>
            <a:ext cx="75261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encuentran bajo el package: </a:t>
            </a:r>
            <a:r>
              <a:rPr lang="en">
                <a:solidFill>
                  <a:schemeClr val="dk1"/>
                </a:solidFill>
              </a:rPr>
              <a:t>java.util.function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7" name="Google Shape;287;p51"/>
          <p:cNvGraphicFramePr/>
          <p:nvPr/>
        </p:nvGraphicFramePr>
        <p:xfrm>
          <a:off x="1427325" y="21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{77F1ECB8-7FA0-49FB-8DD7-517134EE70F2}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Nombre 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Recibe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Devuelve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Function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Parámetro &lt;T&gt;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Parámetro &lt;R&gt;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Predicate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Parámetro &lt;T&gt;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boolean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Consumer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Parámetro &lt;T&gt;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void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Supplier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void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Parámetro &lt;R&gt;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Operator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Parámetro &lt;T&gt;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Parámetro &lt;T&gt;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Funcionales</a:t>
            </a:r>
            <a:endParaRPr/>
          </a:p>
        </p:txBody>
      </p:sp>
      <p:graphicFrame>
        <p:nvGraphicFramePr>
          <p:cNvPr id="293" name="Google Shape;293;p52"/>
          <p:cNvGraphicFramePr/>
          <p:nvPr/>
        </p:nvGraphicFramePr>
        <p:xfrm>
          <a:off x="1427325" y="224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{77F1ECB8-7FA0-49FB-8DD7-517134EE70F2}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Nombre 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Recibe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Devuelve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BiFunction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Parámetros &lt;</a:t>
                      </a: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T&gt; y &lt;U&gt;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</a:t>
                      </a: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Bi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Predicate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&lt;T,U&gt;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boolean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Bi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Consumer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&lt;T,U&gt;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void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BinaryOperator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&lt;T,T&gt;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</a:t>
                      </a: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52"/>
          <p:cNvSpPr txBox="1"/>
          <p:nvPr>
            <p:ph idx="1" type="body"/>
          </p:nvPr>
        </p:nvSpPr>
        <p:spPr>
          <a:xfrm>
            <a:off x="1381250" y="1464075"/>
            <a:ext cx="75261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Ejemplo funciones Binarias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Funcionales</a:t>
            </a:r>
            <a:endParaRPr/>
          </a:p>
        </p:txBody>
      </p:sp>
      <p:graphicFrame>
        <p:nvGraphicFramePr>
          <p:cNvPr id="300" name="Google Shape;300;p53"/>
          <p:cNvGraphicFramePr/>
          <p:nvPr/>
        </p:nvGraphicFramePr>
        <p:xfrm>
          <a:off x="1427325" y="18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{77F1ECB8-7FA0-49FB-8DD7-517134EE70F2}</a:tableStyleId>
              </a:tblPr>
              <a:tblGrid>
                <a:gridCol w="2802875"/>
                <a:gridCol w="2315525"/>
                <a:gridCol w="2120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Nombre 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Recibe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Devuelve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Function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</a:t>
                      </a: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</a:t>
                      </a: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Predicate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boolean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Consumer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void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LongSupplier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void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LongBinaryOperator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Long, Long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LongUnaryOperator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&lt;R</a:t>
                      </a: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&gt;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1381250" y="1235475"/>
            <a:ext cx="75261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Ejemplo funciones por tipo, ejemplo: Long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Funcionales</a:t>
            </a:r>
            <a:endParaRPr/>
          </a:p>
        </p:txBody>
      </p:sp>
      <p:graphicFrame>
        <p:nvGraphicFramePr>
          <p:cNvPr id="307" name="Google Shape;307;p54"/>
          <p:cNvGraphicFramePr/>
          <p:nvPr/>
        </p:nvGraphicFramePr>
        <p:xfrm>
          <a:off x="1427325" y="18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{77F1ECB8-7FA0-49FB-8DD7-517134EE70F2}</a:tableStyleId>
              </a:tblPr>
              <a:tblGrid>
                <a:gridCol w="2802875"/>
                <a:gridCol w="2315525"/>
                <a:gridCol w="2120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Nombre 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Recibe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Devuelve</a:t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LongToDoubleFunction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Double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LongToIntFunction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IntToLongFunction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ToLongFunction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&lt;T&gt;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ToLongBiFunction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&lt;T,U&gt;</a:t>
                      </a:r>
                      <a:endParaRPr sz="1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Long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1381250" y="1235475"/>
            <a:ext cx="75261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Ejemplo funciones de conversión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381250" y="922675"/>
            <a:ext cx="4885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Función vs Lambda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void holaMundo()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System.out.println("Hello world");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Después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private void holaMundo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>
                <a:solidFill>
                  <a:schemeClr val="dk1"/>
                </a:solidFill>
                <a:highlight>
                  <a:srgbClr val="7D9029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>
                <a:solidFill>
                  <a:schemeClr val="dk1"/>
                </a:solidFill>
                <a:highlight>
                  <a:srgbClr val="7D9029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strike="sngStrike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7D902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System.out.println("Hello world")</a:t>
            </a:r>
            <a:r>
              <a:rPr lang="en" sz="18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strike="sngStrike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1381250" y="922675"/>
            <a:ext cx="5381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Consolidar las Interfaces Funcionales I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1381250" y="1616475"/>
            <a:ext cx="76011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Comprendemos la forma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ahora: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Collection&lt;T&gt;.sort(Comparator&lt;?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xtends T&gt;)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https://docs.oracle.com/javase/8/docs/api/java/util/Comparator.html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800">
                <a:solidFill>
                  <a:schemeClr val="dk1"/>
                </a:solidFill>
              </a:rPr>
              <a:t> es una Interfaz funcional que acepta dos parámetros  de tipo T y devuelve int.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Sería algo del estilo: </a:t>
            </a:r>
            <a:r>
              <a:rPr i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BinaryToIntOperator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1381250" y="922675"/>
            <a:ext cx="5261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Consolidar las Interfaces Funcionales II</a:t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807350" y="1616475"/>
            <a:ext cx="8247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default void forEach(Consumer&lt;? super T&gt; action)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 ser un Consumer, sabemos de memoria que NO devuelve nada. Es decir, </a:t>
            </a:r>
            <a:r>
              <a:rPr lang="en" u="sng"/>
              <a:t>no va a modificar lo que itera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1381250" y="922675"/>
            <a:ext cx="6262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Consolidar las Interfaces Funcionales III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664750" y="1616475"/>
            <a:ext cx="8383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recibe parámetros y devuelve uno. Ideal para un constructor de instancias.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Supplier&lt;FooHandler&gt; fooFactory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() -&gt;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FooHandler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1381250" y="922675"/>
            <a:ext cx="5261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Consolidar las Interfaces Funcionales IV</a:t>
            </a:r>
            <a:endParaRPr/>
          </a:p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807350" y="1616475"/>
            <a:ext cx="8247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&lt;U&gt; CompletableFuture&lt;U&gt; supplyAsync(Supplier&lt;U&gt; supplier)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 ser un Supplier, sabemos de memoria que NO requiere nada. Pero que devuelve un valor U.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/>
        </p:nvSpPr>
        <p:spPr>
          <a:xfrm>
            <a:off x="704825" y="559150"/>
            <a:ext cx="78195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Fin de lambdas</a:t>
            </a:r>
            <a:endParaRPr i="1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¿Mereció la pena?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No contestes aún, la fiesta acaba de comenzar.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Cambios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Añadimos un operador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/>
              <a:t> “flecha”, “arrow”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Eliminamos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El nombre de la función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El parámetro que devuelve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Las llaves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El return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Java 8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974400" y="1616475"/>
            <a:ext cx="8126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Collections.sort(personList, new Comparator&lt;Person&gt;(){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public int compare(Person p1, Person p2){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return p1.name.compareTo(p2.name);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en Java 8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227425" y="1616475"/>
            <a:ext cx="7783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Collections.sort(personList,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(p1, p2) -&gt; p1.name.compareTo(p2.name));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(dentro de un rato)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54525" y="1616475"/>
            <a:ext cx="8689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personList.sort((p1,p2) -&gt; p1.name.compareTo(p2.name))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O incluso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personList.sort(Person::compareTo)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Java ya no es un lenguaje </a:t>
            </a:r>
            <a:r>
              <a:rPr i="1" lang="en">
                <a:solidFill>
                  <a:schemeClr val="dk1"/>
                </a:solidFill>
              </a:rPr>
              <a:t>verbose*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381250" y="922675"/>
            <a:ext cx="6322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0. Una lambda conocida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381250" y="1616475"/>
            <a:ext cx="7511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8 introduce varios métodos a todas las collections: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forEach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Estos métodos, que seguramente habéis visto, aceptan lambdas por parámetros.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Para muchos, esta fue la primera vez que vieron una lambda.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Ver ejemplos Lambda_000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