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</p:sldIdLst>
  <p:sldSz cy="5143500" cx="9144000"/>
  <p:notesSz cx="6858000" cy="9144000"/>
  <p:embeddedFontLst>
    <p:embeddedFont>
      <p:font typeface="Lora"/>
      <p:regular r:id="rId61"/>
      <p:bold r:id="rId62"/>
      <p:italic r:id="rId63"/>
      <p:boldItalic r:id="rId64"/>
    </p:embeddedFont>
    <p:embeddedFont>
      <p:font typeface="Quattrocento Sans"/>
      <p:regular r:id="rId65"/>
      <p:bold r:id="rId66"/>
      <p:italic r:id="rId67"/>
      <p:boldItalic r:id="rId6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font" Target="fonts/Lora-bold.fntdata"/><Relationship Id="rId61" Type="http://schemas.openxmlformats.org/officeDocument/2006/relationships/font" Target="fonts/Lora-regular.fntdata"/><Relationship Id="rId20" Type="http://schemas.openxmlformats.org/officeDocument/2006/relationships/slide" Target="slides/slide16.xml"/><Relationship Id="rId64" Type="http://schemas.openxmlformats.org/officeDocument/2006/relationships/font" Target="fonts/Lora-boldItalic.fntdata"/><Relationship Id="rId63" Type="http://schemas.openxmlformats.org/officeDocument/2006/relationships/font" Target="fonts/Lora-italic.fntdata"/><Relationship Id="rId22" Type="http://schemas.openxmlformats.org/officeDocument/2006/relationships/slide" Target="slides/slide18.xml"/><Relationship Id="rId66" Type="http://schemas.openxmlformats.org/officeDocument/2006/relationships/font" Target="fonts/QuattrocentoSans-bold.fntdata"/><Relationship Id="rId21" Type="http://schemas.openxmlformats.org/officeDocument/2006/relationships/slide" Target="slides/slide17.xml"/><Relationship Id="rId65" Type="http://schemas.openxmlformats.org/officeDocument/2006/relationships/font" Target="fonts/QuattrocentoSans-regular.fntdata"/><Relationship Id="rId24" Type="http://schemas.openxmlformats.org/officeDocument/2006/relationships/slide" Target="slides/slide20.xml"/><Relationship Id="rId68" Type="http://schemas.openxmlformats.org/officeDocument/2006/relationships/font" Target="fonts/QuattrocentoSans-boldItalic.fntdata"/><Relationship Id="rId23" Type="http://schemas.openxmlformats.org/officeDocument/2006/relationships/slide" Target="slides/slide19.xml"/><Relationship Id="rId67" Type="http://schemas.openxmlformats.org/officeDocument/2006/relationships/font" Target="fonts/QuattrocentoSans-italic.fntdata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blog.takipi.com/benchmark-how-java-8-lambdas-and-streams-can-make-your-code-5-times-slower/" TargetMode="Externa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41b1f821d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41b1f821d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41b1f821d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41b1f821d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36c33ed8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36c33ed8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41b1f82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41b1f82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36c33ed8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36c33ed8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36c33ed8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36c33ed8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36c33ed8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36c33ed8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41b1f821d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41b1f821d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36c33ed8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36c33ed8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36c33ed8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36c33ed8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41b1f821d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41b1f821d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36c33ed8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36c33ed8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36c33ed8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36c33ed8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41b1f821d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41b1f821d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41b1f821d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41b1f821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41b1f821d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41b1f821d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41b1f821d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41b1f821d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41b1f821d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41b1f821d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41b1f821d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41b1f821d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41b1f821d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41b1f821d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41b1f821d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41b1f821d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f7699fa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1f7699fa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36c33ed86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36c33ed8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41b1f821d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41b1f821d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41b1f821d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41b1f821d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41b1f821d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41b1f821d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41b1f821d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41b1f821d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https://stackoverflow.com/a/33971436/878015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48194bff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48194bff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https://stackoverflow.com/a/33971436/878015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41b1f821d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41b1f821d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41b1f821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41b1f821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37084b25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37084b25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41b1f821d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41b1f821d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1f7699f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1f7699f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41b1f821d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41b1f821d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41b1f821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41b1f821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41b1f821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41b1f821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37084b25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37084b25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41b1f821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41b1f821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41b1f821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41b1f821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41b1f821d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341b1f821d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41b1f821d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41b1f821d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41b1f821d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41b1f821d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41b1f821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41b1f821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36c33ed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36c33ed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41b1f821d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41b1f821d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41b1f821d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341b1f821d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41b1f821d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41b1f821d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Nota importante: estos ejercicios no son “production ready”.  Solo están aquí para fomentar la discusión crítica sobre el coste de la sincronización de la ejecución en paralelo vs su obvio beneficio teórico.</a:t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41b1f821d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341b1f821d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41b1f821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341b1f821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41b1f821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341b1f821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No hagáis caso a titulares así, son como las fake news.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2"/>
              </a:rPr>
              <a:t>https://blog.takipi.com/benchmark-how-java-8-lambdas-and-streams-can-make-your-code-5-times-slower/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11111"/>
                </a:solidFill>
                <a:latin typeface="Consolas"/>
                <a:ea typeface="Consolas"/>
                <a:cs typeface="Consolas"/>
                <a:sym typeface="Consolas"/>
              </a:rPr>
              <a:t>https://dzone.com/articles/performance-with-java8-streams</a:t>
            </a:r>
            <a:endParaRPr sz="120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41b1f821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41b1f821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11111"/>
                </a:solidFill>
                <a:latin typeface="Consolas"/>
                <a:ea typeface="Consolas"/>
                <a:cs typeface="Consolas"/>
                <a:sym typeface="Consolas"/>
              </a:rPr>
              <a:t>https://blog.jooq.org/2015/12/08/3-reasons-why-you-shouldnt-replace-your-for-loops-by-stream-foreach/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36c33ed8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36c33ed8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36c33ed8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36c33ed8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41b1f821d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41b1f821d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41b1f821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41b1f821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0" name="Google Shape;10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Google Shape;11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letely blank">
  <p:cSld name="BLANK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9" name="Google Shape;59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3">
  <p:cSld name="TITLE_3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4">
  <p:cSld name="TITLE_4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5">
  <p:cSld name="TITLE_5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6">
  <p:cSld name="TITLE_6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5" name="Google Shape;75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rgbClr val="FFCD00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/>
        </p:txBody>
      </p:sp>
      <p:cxnSp>
        <p:nvCxnSpPr>
          <p:cNvPr id="14" name="Google Shape;14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" name="Google Shape;15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17" name="Google Shape;17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rtl="0" algn="ctr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rtl="0" algn="ctr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0" name="Google Shape;20;p4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" name="Google Shape;21;p4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ora"/>
                <a:ea typeface="Lora"/>
                <a:cs typeface="Lora"/>
                <a:sym typeface="Lora"/>
              </a:rPr>
              <a:t>“</a:t>
            </a:r>
            <a:endParaRPr b="1" sz="36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Google Shape;24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Google Shape;25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28" name="Google Shape;28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3" name="Google Shape;33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" name="Google Shape;34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" name="Google Shape;35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1" name="Google Shape;41;p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Google Shape;42;p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7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46" name="Google Shape;46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" name="Google Shape;47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1" name="Google Shape;51;p9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" name="Google Shape;52;p9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0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" name="Google Shape;55;p10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6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8</a:t>
            </a:r>
            <a:endParaRPr/>
          </a:p>
        </p:txBody>
      </p:sp>
      <p:sp>
        <p:nvSpPr>
          <p:cNvPr id="82" name="Google Shape;82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Collection Improvements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</a:t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Java 8 incorpora el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"/>
              <a:t> como un método de una Collection que recibe una lambda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Consumer</a:t>
            </a:r>
            <a:r>
              <a:rPr lang="en"/>
              <a:t> como parámetro.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List&lt;String&gt; list = new ArrayList&lt;&gt;();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list.sort(Comparable)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list.sort(String::compareTo)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</a:t>
            </a:r>
            <a:endParaRPr/>
          </a:p>
        </p:txBody>
      </p:sp>
      <p:sp>
        <p:nvSpPr>
          <p:cNvPr id="147" name="Google Shape;147;p28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En Java 8 tenemos la interfaz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Stream&lt;?&gt;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Para representar flujos de datos.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Una colección puede ser considerada un flujo de datos.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Stream&lt;String&gt;.of(“hola”, ”mundo”);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</a:t>
            </a:r>
            <a:endParaRPr/>
          </a:p>
        </p:txBody>
      </p:sp>
      <p:sp>
        <p:nvSpPr>
          <p:cNvPr id="153" name="Google Shape;153;p29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Se parece a List&lt;&gt; pero no es una Collection&lt;&gt;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Stream&lt;String&gt;.of(“hola”, ”mundo”);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Arrays.asList(“Hola”, “mundo”);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Conceptos</a:t>
            </a:r>
            <a:endParaRPr/>
          </a:p>
        </p:txBody>
      </p:sp>
      <p:sp>
        <p:nvSpPr>
          <p:cNvPr id="159" name="Google Shape;159;p30"/>
          <p:cNvSpPr txBox="1"/>
          <p:nvPr>
            <p:ph idx="1" type="body"/>
          </p:nvPr>
        </p:nvSpPr>
        <p:spPr>
          <a:xfrm>
            <a:off x="1381250" y="1616475"/>
            <a:ext cx="76446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400"/>
              <a:buChar char="◉"/>
            </a:pPr>
            <a:r>
              <a:rPr b="1" lang="en">
                <a:solidFill>
                  <a:schemeClr val="dk1"/>
                </a:solidFill>
              </a:rPr>
              <a:t>Streams</a:t>
            </a:r>
            <a:r>
              <a:rPr lang="en">
                <a:solidFill>
                  <a:schemeClr val="dk1"/>
                </a:solidFill>
              </a:rPr>
              <a:t> no guardan los elementos, los computan bajo demanda de la fuente.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CD00"/>
              </a:buClr>
              <a:buSzPts val="2400"/>
              <a:buChar char="◉"/>
            </a:pPr>
            <a:r>
              <a:rPr b="1" lang="en">
                <a:solidFill>
                  <a:schemeClr val="dk1"/>
                </a:solidFill>
              </a:rPr>
              <a:t>Source</a:t>
            </a:r>
            <a:r>
              <a:rPr lang="en">
                <a:solidFill>
                  <a:schemeClr val="dk1"/>
                </a:solidFill>
              </a:rPr>
              <a:t>: Origen de los datos: collections, arrays o I/O.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CD00"/>
              </a:buClr>
              <a:buSzPts val="2400"/>
              <a:buChar char="◉"/>
            </a:pPr>
            <a:r>
              <a:rPr b="1" lang="en">
                <a:solidFill>
                  <a:schemeClr val="dk1"/>
                </a:solidFill>
              </a:rPr>
              <a:t>Operations</a:t>
            </a:r>
            <a:r>
              <a:rPr lang="en">
                <a:solidFill>
                  <a:schemeClr val="dk1"/>
                </a:solidFill>
              </a:rPr>
              <a:t>: Streams ofrecen operaciones SQL-like y de languajes funcionales: filter, map, reduce, find, match, sorted, and so on. 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Pueden ser terminales o no terminales.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Recordatorio</a:t>
            </a:r>
            <a:endParaRPr/>
          </a:p>
        </p:txBody>
      </p:sp>
      <p:sp>
        <p:nvSpPr>
          <p:cNvPr id="165" name="Google Shape;165;p31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Cualquier colección permite obtener sus datos como stream.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Simplemente llamando a stream()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Conceptos</a:t>
            </a:r>
            <a:endParaRPr/>
          </a:p>
        </p:txBody>
      </p:sp>
      <p:sp>
        <p:nvSpPr>
          <p:cNvPr id="171" name="Google Shape;171;p32"/>
          <p:cNvSpPr txBox="1"/>
          <p:nvPr>
            <p:ph idx="1" type="body"/>
          </p:nvPr>
        </p:nvSpPr>
        <p:spPr>
          <a:xfrm>
            <a:off x="1381250" y="1616475"/>
            <a:ext cx="76446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400"/>
              <a:buChar char="◉"/>
            </a:pPr>
            <a:r>
              <a:rPr b="1" lang="en">
                <a:solidFill>
                  <a:schemeClr val="dk1"/>
                </a:solidFill>
              </a:rPr>
              <a:t>Pipelining</a:t>
            </a:r>
            <a:r>
              <a:rPr lang="en">
                <a:solidFill>
                  <a:schemeClr val="dk1"/>
                </a:solidFill>
              </a:rPr>
              <a:t> muchas operaciones devuelven streams (secuencias), no las guardan, las devuelven.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CD00"/>
              </a:buClr>
              <a:buSzPts val="2400"/>
              <a:buChar char="◉"/>
            </a:pPr>
            <a:r>
              <a:rPr b="1" lang="en">
                <a:solidFill>
                  <a:schemeClr val="dk1"/>
                </a:solidFill>
              </a:rPr>
              <a:t>Internal operations</a:t>
            </a:r>
            <a:r>
              <a:rPr lang="en">
                <a:solidFill>
                  <a:schemeClr val="dk1"/>
                </a:solidFill>
              </a:rPr>
              <a:t>: En contraste con un bucle, donde la operativa es visible, aquí la operativa está oculta al programador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>
            <p:ph type="ctrTitle"/>
          </p:nvPr>
        </p:nvSpPr>
        <p:spPr>
          <a:xfrm>
            <a:off x="996624" y="2003900"/>
            <a:ext cx="5517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Herramientas básicas </a:t>
            </a:r>
            <a:r>
              <a:rPr lang="en"/>
              <a:t>Stream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</a:t>
            </a:r>
            <a:endParaRPr/>
          </a:p>
        </p:txBody>
      </p:sp>
      <p:sp>
        <p:nvSpPr>
          <p:cNvPr id="182" name="Google Shape;182;p34"/>
          <p:cNvSpPr txBox="1"/>
          <p:nvPr>
            <p:ph idx="1" type="body"/>
          </p:nvPr>
        </p:nvSpPr>
        <p:spPr>
          <a:xfrm>
            <a:off x="1381250" y="1616475"/>
            <a:ext cx="75933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Stream</a:t>
            </a:r>
            <a:r>
              <a:rPr lang="en" sz="2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2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Stream</a:t>
            </a:r>
            <a:r>
              <a:rPr lang="en" sz="2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.filter(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Predicate</a:t>
            </a:r>
            <a:r>
              <a:rPr lang="en" sz="2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2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predicate)</a:t>
            </a:r>
            <a:endParaRPr sz="20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</a:rPr>
              <a:t>Acepta un predicado, devuelve el Stream resultante</a:t>
            </a:r>
            <a:endParaRPr sz="18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</a:rPr>
              <a:t>Predicado = Lambda que recibe un parámetro y devuelve boolean</a:t>
            </a:r>
            <a:endParaRPr sz="18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</a:t>
            </a:r>
            <a:endParaRPr/>
          </a:p>
        </p:txBody>
      </p:sp>
      <p:sp>
        <p:nvSpPr>
          <p:cNvPr id="188" name="Google Shape;188;p35"/>
          <p:cNvSpPr txBox="1"/>
          <p:nvPr>
            <p:ph idx="1" type="body"/>
          </p:nvPr>
        </p:nvSpPr>
        <p:spPr>
          <a:xfrm>
            <a:off x="1229700" y="1604650"/>
            <a:ext cx="76620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Stream&lt;U&gt; Stream.map(Function&lt;T,U&gt; mapper)</a:t>
            </a:r>
            <a:endParaRPr sz="20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</a:rPr>
              <a:t>Acepta una función y devuelve el Stream resultante</a:t>
            </a:r>
            <a:endParaRPr sz="18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</a:rPr>
              <a:t>Function = Lambda que recibe un T y devuelve R</a:t>
            </a:r>
            <a:endParaRPr sz="18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</a:rPr>
              <a:t>¡¡Ideal para conversiones!!</a:t>
            </a:r>
            <a:endParaRPr sz="18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Resumen Collections y Maps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6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</a:t>
            </a:r>
            <a:endParaRPr/>
          </a:p>
        </p:txBody>
      </p:sp>
      <p:sp>
        <p:nvSpPr>
          <p:cNvPr id="194" name="Google Shape;194;p3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Permite recopilar el Stream y convertirlo en… por ejemplo una List.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stream().collect(Collectors.toList());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</a:t>
            </a:r>
            <a:endParaRPr/>
          </a:p>
        </p:txBody>
      </p:sp>
      <p:sp>
        <p:nvSpPr>
          <p:cNvPr id="200" name="Google Shape;200;p37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Operaciones básicas de stream. 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Font typeface="Consolas"/>
              <a:buChar char="◉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filter();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◉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map();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◉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collect();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</a:rPr>
              <a:t>Ejercicios: 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1600"/>
              <a:buChar char="◉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</a:rPr>
              <a:t>Collections_001_Streams_Basic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600"/>
              <a:buChar char="◉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</a:rPr>
              <a:t>Collections_002_Streams_Usage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</a:t>
            </a:r>
            <a:endParaRPr/>
          </a:p>
        </p:txBody>
      </p:sp>
      <p:sp>
        <p:nvSpPr>
          <p:cNvPr id="206" name="Google Shape;206;p38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Ejercicio 003. Con lo que sabemos….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Char char="-"/>
            </a:pPr>
            <a:r>
              <a:rPr lang="en"/>
              <a:t>E</a:t>
            </a:r>
            <a:r>
              <a:rPr lang="en"/>
              <a:t>l nombre de los que están entre 20-35.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400"/>
              <a:buChar char="-"/>
            </a:pPr>
            <a:r>
              <a:rPr lang="en">
                <a:solidFill>
                  <a:schemeClr val="dk1"/>
                </a:solidFill>
              </a:rPr>
              <a:t>El nombre de los que están entre 20-35 y son Centrocampistas.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400"/>
              <a:buChar char="-"/>
            </a:pPr>
            <a:r>
              <a:rPr lang="en">
                <a:solidFill>
                  <a:schemeClr val="dk1"/>
                </a:solidFill>
              </a:rPr>
              <a:t>Cuántos no delanteros tienen menos de 35 años.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Collections_002_Streams_Usage_ENUNCIADO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9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Operaciones básicas</a:t>
            </a:r>
            <a:endParaRPr/>
          </a:p>
        </p:txBody>
      </p:sp>
      <p:sp>
        <p:nvSpPr>
          <p:cNvPr id="212" name="Google Shape;212;p39"/>
          <p:cNvSpPr txBox="1"/>
          <p:nvPr>
            <p:ph idx="1" type="body"/>
          </p:nvPr>
        </p:nvSpPr>
        <p:spPr>
          <a:xfrm>
            <a:off x="1208550" y="1540275"/>
            <a:ext cx="79353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Consolas"/>
              <a:buChar char="◉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count()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FFCD00"/>
              </a:buClr>
              <a:buSzPts val="2400"/>
              <a:buChar char="◉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distinct()		</a:t>
            </a:r>
            <a:r>
              <a:rPr lang="en"/>
              <a:t>// </a:t>
            </a:r>
            <a:r>
              <a:rPr lang="en">
                <a:solidFill>
                  <a:schemeClr val="dk1"/>
                </a:solidFill>
              </a:rPr>
              <a:t>Eliminar duplicados (vía equals)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FFCD00"/>
              </a:buClr>
              <a:buSzPts val="2400"/>
              <a:buChar char="◉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skip(int n)	</a:t>
            </a:r>
            <a:r>
              <a:rPr lang="en"/>
              <a:t>// </a:t>
            </a:r>
            <a:r>
              <a:rPr lang="en">
                <a:solidFill>
                  <a:schemeClr val="dk1"/>
                </a:solidFill>
              </a:rPr>
              <a:t>Elimina los n primeros elementos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FFCD00"/>
              </a:buClr>
              <a:buSzPts val="2400"/>
              <a:buChar char="◉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limit(int n) 	</a:t>
            </a:r>
            <a:r>
              <a:rPr lang="en">
                <a:solidFill>
                  <a:schemeClr val="dk1"/>
                </a:solidFill>
              </a:rPr>
              <a:t>// solo deja los n primeros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Ejercicio: </a:t>
            </a:r>
            <a:r>
              <a:rPr lang="en" sz="1800">
                <a:solidFill>
                  <a:schemeClr val="dk1"/>
                </a:solidFill>
              </a:rPr>
              <a:t>Collections_004_Streams_Usage_Basic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Muchos de estos métodos devuelven una Stream resultante, permitiendo concatenar y programar funcionalmente.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0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Operaciones básicas II</a:t>
            </a:r>
            <a:endParaRPr/>
          </a:p>
        </p:txBody>
      </p:sp>
      <p:sp>
        <p:nvSpPr>
          <p:cNvPr id="218" name="Google Shape;218;p40"/>
          <p:cNvSpPr txBox="1"/>
          <p:nvPr>
            <p:ph idx="1" type="body"/>
          </p:nvPr>
        </p:nvSpPr>
        <p:spPr>
          <a:xfrm>
            <a:off x="1208550" y="1540275"/>
            <a:ext cx="78852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Consolas"/>
              <a:buChar char="◉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sorted()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Permite comparar mediante el orden natural (extender a Comparable)</a:t>
            </a:r>
            <a:endParaRPr sz="18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Consolas"/>
              <a:buChar char="◉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sorted(Comparator)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Permiten comparar Streams usando funciones que 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Ejercicio: Collections_004_Streams_Usage_Basic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1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Operaciones básicas II</a:t>
            </a:r>
            <a:endParaRPr/>
          </a:p>
        </p:txBody>
      </p:sp>
      <p:sp>
        <p:nvSpPr>
          <p:cNvPr id="224" name="Google Shape;224;p41"/>
          <p:cNvSpPr txBox="1"/>
          <p:nvPr>
            <p:ph idx="1" type="body"/>
          </p:nvPr>
        </p:nvSpPr>
        <p:spPr>
          <a:xfrm>
            <a:off x="1208550" y="1540275"/>
            <a:ext cx="78852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Consolas"/>
              <a:buChar char="◉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min(Comparator)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Consolas"/>
              <a:buChar char="◉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max(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Comparator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Min y max permiten obtener el valor máximo o mínimo mediante un Comparator.</a:t>
            </a:r>
            <a:endParaRPr sz="18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Consolas"/>
              <a:buChar char="◉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peek()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Sirve para hacer logging.</a:t>
            </a:r>
            <a:br>
              <a:rPr lang="en" sz="1800"/>
            </a:b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Ejercicio: Collections_004_Streams_Usage_Basic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2"/>
          <p:cNvSpPr txBox="1"/>
          <p:nvPr>
            <p:ph type="title"/>
          </p:nvPr>
        </p:nvSpPr>
        <p:spPr>
          <a:xfrm>
            <a:off x="1381250" y="922675"/>
            <a:ext cx="65370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Operaciones terminales de iteración</a:t>
            </a:r>
            <a:endParaRPr/>
          </a:p>
        </p:txBody>
      </p:sp>
      <p:sp>
        <p:nvSpPr>
          <p:cNvPr id="230" name="Google Shape;230;p42"/>
          <p:cNvSpPr txBox="1"/>
          <p:nvPr>
            <p:ph idx="1" type="body"/>
          </p:nvPr>
        </p:nvSpPr>
        <p:spPr>
          <a:xfrm>
            <a:off x="1381250" y="1616475"/>
            <a:ext cx="77124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Son operaciones terminales y permiten operar como estamos más acostumbrados (</a:t>
            </a:r>
            <a:r>
              <a:rPr i="1" lang="en"/>
              <a:t>loop-style</a:t>
            </a:r>
            <a:r>
              <a:rPr lang="en"/>
              <a:t>).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Consolas"/>
              <a:buChar char="◉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iterator()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Consolas"/>
              <a:buChar char="◉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forEach(Consumer)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Consolas"/>
              <a:buChar char="◉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toArray()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Ejercicio: Collections_005_Streams_Iterator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3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</a:t>
            </a:r>
            <a:endParaRPr/>
          </a:p>
        </p:txBody>
      </p:sp>
      <p:sp>
        <p:nvSpPr>
          <p:cNvPr id="236" name="Google Shape;236;p43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Ejercicio 006.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Obtener la edad del más joven jugador centrocampista 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Obtener la edad del segundo jugador más joven centrocampista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Obtener los centrocampistas alfabéticamente sin contar con el más joven y sin el más viejo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Obtener el nombre de los centrocampistas alfabéticamente sin contar con el más joven y sin el más viejo</a:t>
            </a:r>
            <a:endParaRPr sz="2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4"/>
          <p:cNvSpPr txBox="1"/>
          <p:nvPr>
            <p:ph idx="1" type="body"/>
          </p:nvPr>
        </p:nvSpPr>
        <p:spPr>
          <a:xfrm>
            <a:off x="1990450" y="1615350"/>
            <a:ext cx="5163000" cy="248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¿Cuántas veces en vuestro código habéis tenido que comprobar si todos los elementos de una Collection cumplen una condición?</a:t>
            </a:r>
            <a:endParaRPr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¿Cómo lo habéis hecho?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5"/>
          <p:cNvSpPr txBox="1"/>
          <p:nvPr>
            <p:ph type="title"/>
          </p:nvPr>
        </p:nvSpPr>
        <p:spPr>
          <a:xfrm>
            <a:off x="1381250" y="922675"/>
            <a:ext cx="65370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Operaciones terminales Match</a:t>
            </a:r>
            <a:endParaRPr/>
          </a:p>
        </p:txBody>
      </p:sp>
      <p:sp>
        <p:nvSpPr>
          <p:cNvPr id="247" name="Google Shape;247;p45"/>
          <p:cNvSpPr txBox="1"/>
          <p:nvPr>
            <p:ph idx="1" type="body"/>
          </p:nvPr>
        </p:nvSpPr>
        <p:spPr>
          <a:xfrm>
            <a:off x="1381250" y="1616475"/>
            <a:ext cx="77124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Son operaciones terminales y permiten obtener algo TAN COMÚN como si todos o algún elemento del stream cumple una condición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Consolas"/>
              <a:buChar char="◉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anyMatch(Predicate)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Consolas"/>
              <a:buChar char="◉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allMatch(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Predicate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Consolas"/>
              <a:buChar char="◉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noneMatch(Predicate)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Ejercicio: </a:t>
            </a:r>
            <a:r>
              <a:rPr lang="en" sz="1800"/>
              <a:t>Collections_011_Streams_Match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Collections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1381250" y="1616475"/>
            <a:ext cx="18741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Set, Lists Queue, Dequest, SortedSet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9949" y="525800"/>
            <a:ext cx="4751901" cy="445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6"/>
          <p:cNvSpPr txBox="1"/>
          <p:nvPr>
            <p:ph type="title"/>
          </p:nvPr>
        </p:nvSpPr>
        <p:spPr>
          <a:xfrm>
            <a:off x="1381250" y="922675"/>
            <a:ext cx="50238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Operaciones terminales Optional</a:t>
            </a:r>
            <a:endParaRPr/>
          </a:p>
        </p:txBody>
      </p:sp>
      <p:sp>
        <p:nvSpPr>
          <p:cNvPr id="253" name="Google Shape;253;p4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Operaciones terminales con Optional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Font typeface="Consolas"/>
              <a:buChar char="◉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findA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ny();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</a:rPr>
              <a:t>S</a:t>
            </a:r>
            <a:r>
              <a:rPr lang="en" sz="1800"/>
              <a:t>hort-circuiting terminal operation</a:t>
            </a:r>
            <a:r>
              <a:rPr lang="en" sz="1800">
                <a:highlight>
                  <a:srgbClr val="FFFFFF"/>
                </a:highlight>
              </a:rPr>
              <a:t>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Font typeface="Consolas"/>
              <a:buChar char="◉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findFirst();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Devuelve una optional del primer elemento.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Ejercicio: Collections_012_Streams_FindOptionals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7"/>
          <p:cNvSpPr txBox="1"/>
          <p:nvPr>
            <p:ph type="title"/>
          </p:nvPr>
        </p:nvSpPr>
        <p:spPr>
          <a:xfrm>
            <a:off x="1381250" y="922675"/>
            <a:ext cx="64545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Operaciones Map de conversión a Streams </a:t>
            </a:r>
            <a:endParaRPr/>
          </a:p>
        </p:txBody>
      </p:sp>
      <p:sp>
        <p:nvSpPr>
          <p:cNvPr id="259" name="Google Shape;259;p47"/>
          <p:cNvSpPr txBox="1"/>
          <p:nvPr>
            <p:ph idx="1" type="body"/>
          </p:nvPr>
        </p:nvSpPr>
        <p:spPr>
          <a:xfrm>
            <a:off x="1381250" y="1616475"/>
            <a:ext cx="76458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Map convierte en Stream Especiales para números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Font typeface="Consolas"/>
              <a:buChar char="◉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IntStream mapToInt(ToIntFunction&lt;T&gt;)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◉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DoubleStream mapToDouble()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◉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LongStream mapToLong()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Los objetos *Stream representan secuencias de números y ofrecen métodos especiales. sum(), min(), max(), count(), average(),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br>
              <a:rPr lang="en" sz="1600">
                <a:solidFill>
                  <a:schemeClr val="dk1"/>
                </a:solidFill>
              </a:rPr>
            </a:br>
            <a:r>
              <a:rPr lang="en" sz="1600">
                <a:solidFill>
                  <a:schemeClr val="dk1"/>
                </a:solidFill>
              </a:rPr>
              <a:t>Ejercicio: Collections_013_Streams_Map_toNumber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8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SummaryStatistics</a:t>
            </a:r>
            <a:endParaRPr/>
          </a:p>
        </p:txBody>
      </p:sp>
      <p:sp>
        <p:nvSpPr>
          <p:cNvPr id="265" name="Google Shape;265;p48"/>
          <p:cNvSpPr txBox="1"/>
          <p:nvPr>
            <p:ph idx="1" type="body"/>
          </p:nvPr>
        </p:nvSpPr>
        <p:spPr>
          <a:xfrm>
            <a:off x="1381250" y="1540275"/>
            <a:ext cx="73008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SummaryStatistics</a:t>
            </a:r>
            <a:r>
              <a:rPr lang="en"/>
              <a:t> es un objeto nuevo en Java 8.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Representa unos datos básicos respecto a una secuencia de números: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Font typeface="Consolas"/>
              <a:buChar char="◉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ount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nsolas"/>
              <a:buChar char="◉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average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nsolas"/>
              <a:buChar char="◉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sum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nsolas"/>
              <a:buChar char="◉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min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nsolas"/>
              <a:buChar char="◉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max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9"/>
          <p:cNvSpPr txBox="1"/>
          <p:nvPr>
            <p:ph type="title"/>
          </p:nvPr>
        </p:nvSpPr>
        <p:spPr>
          <a:xfrm>
            <a:off x="1381250" y="922675"/>
            <a:ext cx="50238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Operaciones Map no básicas </a:t>
            </a:r>
            <a:endParaRPr/>
          </a:p>
        </p:txBody>
      </p:sp>
      <p:sp>
        <p:nvSpPr>
          <p:cNvPr id="271" name="Google Shape;271;p49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FlatMap permite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Font typeface="Consolas"/>
              <a:buChar char="◉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flatMap();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</a:rPr>
              <a:t>Permite obtener en una lista los elementos de varias listas.</a:t>
            </a:r>
            <a:endParaRPr sz="18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</a:rPr>
              <a:t>Aplanar listas.</a:t>
            </a:r>
            <a:endParaRPr sz="18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Font typeface="Consolas"/>
              <a:buChar char="◉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flatMapToInt()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Permite obtener un IntStream de todos los Integer de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br>
              <a:rPr lang="en" sz="1600"/>
            </a:br>
            <a:r>
              <a:rPr lang="en" sz="1600">
                <a:solidFill>
                  <a:schemeClr val="dk1"/>
                </a:solidFill>
              </a:rPr>
              <a:t>Ejercicio: Collections_014_Streams_Map_flat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50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Reduce</a:t>
            </a:r>
            <a:endParaRPr/>
          </a:p>
        </p:txBody>
      </p:sp>
      <p:sp>
        <p:nvSpPr>
          <p:cNvPr id="277" name="Google Shape;277;p50"/>
          <p:cNvSpPr txBox="1"/>
          <p:nvPr>
            <p:ph idx="1" type="body"/>
          </p:nvPr>
        </p:nvSpPr>
        <p:spPr>
          <a:xfrm>
            <a:off x="805600" y="1616475"/>
            <a:ext cx="83385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Reduce devuelve un resultado “plano” sobre una función binaria, la acumuladora.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Es decir: combina 2 valores y devuelve una </a:t>
            </a:r>
            <a:r>
              <a:rPr i="1" lang="en" sz="1800">
                <a:solidFill>
                  <a:schemeClr val="dk1"/>
                </a:solidFill>
              </a:rPr>
              <a:t>reducción</a:t>
            </a:r>
            <a:r>
              <a:rPr lang="en" sz="1800">
                <a:solidFill>
                  <a:schemeClr val="dk1"/>
                </a:solidFill>
              </a:rPr>
              <a:t> de ellos.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Consolas"/>
              <a:buChar char="◉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 reduce(BinaryOperator&lt;T&gt; accumulator);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Consolas"/>
              <a:buChar char="◉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 reduce(T identity, BinaryOperator&lt;T&gt; accumulator);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Otra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Consolas"/>
              <a:buChar char="◉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 reduce(U identity, BiFunction&lt;U,T,U&gt; accumulator, BinaryOperator&lt;U&gt; combiner);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Ejercicio: Collections_015_Streams_Reduce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1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283" name="Google Shape;283;p51"/>
          <p:cNvSpPr txBox="1"/>
          <p:nvPr>
            <p:ph idx="1" type="body"/>
          </p:nvPr>
        </p:nvSpPr>
        <p:spPr>
          <a:xfrm>
            <a:off x="805600" y="1616475"/>
            <a:ext cx="83385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En Java 8 Map incorpora: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1800"/>
              <a:buChar char="◉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forEach(BiConsumer)</a:t>
            </a:r>
            <a:r>
              <a:rPr lang="en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Consolas"/>
              <a:buChar char="◉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merge(Clave, Valor, BiFunction)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E</a:t>
            </a:r>
            <a:r>
              <a:rPr lang="en" sz="1800">
                <a:solidFill>
                  <a:schemeClr val="dk1"/>
                </a:solidFill>
              </a:rPr>
              <a:t>jercicio: Collections_016_Streams_Maps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2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</a:t>
            </a:r>
            <a:endParaRPr/>
          </a:p>
        </p:txBody>
      </p:sp>
      <p:sp>
        <p:nvSpPr>
          <p:cNvPr id="289" name="Google Shape;289;p52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Ejercicio 017.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Obtener la media de edad de los centrocampistas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Obtener la media de edad de los centrocampistas </a:t>
            </a:r>
            <a:r>
              <a:rPr lang="en" sz="2000"/>
              <a:t>sin contar con el más joven y sin el más viejo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Obtener la suma de las edades de cada posición</a:t>
            </a:r>
            <a:endParaRPr sz="20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Stream.of(“”).collect(Collectors)</a:t>
            </a:r>
            <a:endParaRPr/>
          </a:p>
        </p:txBody>
      </p:sp>
      <p:sp>
        <p:nvSpPr>
          <p:cNvPr id="295" name="Google Shape;295;p5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Streams Collectors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4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 con Collectors</a:t>
            </a:r>
            <a:endParaRPr/>
          </a:p>
        </p:txBody>
      </p:sp>
      <p:sp>
        <p:nvSpPr>
          <p:cNvPr id="301" name="Google Shape;301;p54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Collect opera con todos los elementos del Stream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u="sng"/>
              <a:t>De manera mutable.</a:t>
            </a:r>
            <a:endParaRPr b="1" u="sng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Un Collector es una operación de reducción.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Ejemplo: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tream.collect(Collectors.toList());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5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Collectors vs Reduce</a:t>
            </a:r>
            <a:endParaRPr/>
          </a:p>
        </p:txBody>
      </p:sp>
      <p:sp>
        <p:nvSpPr>
          <p:cNvPr id="307" name="Google Shape;307;p55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Char char="◉"/>
            </a:pPr>
            <a:r>
              <a:rPr lang="en">
                <a:solidFill>
                  <a:schemeClr val="dk1"/>
                </a:solidFill>
              </a:rPr>
              <a:t>El reduce que vimos anteriormente no opera de manera mutable.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FFCD00"/>
              </a:buClr>
              <a:buSzPts val="2400"/>
              <a:buChar char="◉"/>
            </a:pPr>
            <a:r>
              <a:rPr lang="en">
                <a:solidFill>
                  <a:schemeClr val="dk1"/>
                </a:solidFill>
              </a:rPr>
              <a:t>Collectors permite reducir devolviendo un Stream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FFCD00"/>
              </a:buClr>
              <a:buSzPts val="2400"/>
              <a:buChar char="◉"/>
            </a:pPr>
            <a:r>
              <a:rPr lang="en">
                <a:solidFill>
                  <a:schemeClr val="dk1"/>
                </a:solidFill>
              </a:rPr>
              <a:t>Reduce reduce devuelve un objeto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Optional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Collections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1381250" y="1616475"/>
            <a:ext cx="26553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Map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4448" y="1358275"/>
            <a:ext cx="5133950" cy="3527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6"/>
          <p:cNvSpPr txBox="1"/>
          <p:nvPr>
            <p:ph type="title"/>
          </p:nvPr>
        </p:nvSpPr>
        <p:spPr>
          <a:xfrm>
            <a:off x="1381250" y="922675"/>
            <a:ext cx="49557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Collectors: Utilities</a:t>
            </a:r>
            <a:endParaRPr/>
          </a:p>
        </p:txBody>
      </p:sp>
      <p:sp>
        <p:nvSpPr>
          <p:cNvPr id="313" name="Google Shape;313;p56"/>
          <p:cNvSpPr txBox="1"/>
          <p:nvPr>
            <p:ph idx="1" type="body"/>
          </p:nvPr>
        </p:nvSpPr>
        <p:spPr>
          <a:xfrm>
            <a:off x="1381250" y="1616475"/>
            <a:ext cx="7721400" cy="3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La nomenclatura suele acabar en -ing.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Consolas"/>
              <a:buChar char="◉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Collectors.joining(String)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Consolas"/>
              <a:buChar char="◉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Collectors.joining(String, String, String)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Consolas"/>
              <a:buChar char="◉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Collectors.counting()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Ejercicio: Collections_020_Streams_Collectors_Utilities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7"/>
          <p:cNvSpPr txBox="1"/>
          <p:nvPr>
            <p:ph type="title"/>
          </p:nvPr>
        </p:nvSpPr>
        <p:spPr>
          <a:xfrm>
            <a:off x="1381250" y="922675"/>
            <a:ext cx="49557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Collectors: Utilities</a:t>
            </a:r>
            <a:endParaRPr/>
          </a:p>
        </p:txBody>
      </p:sp>
      <p:sp>
        <p:nvSpPr>
          <p:cNvPr id="319" name="Google Shape;319;p57"/>
          <p:cNvSpPr txBox="1"/>
          <p:nvPr>
            <p:ph idx="1" type="body"/>
          </p:nvPr>
        </p:nvSpPr>
        <p:spPr>
          <a:xfrm>
            <a:off x="1381250" y="1616475"/>
            <a:ext cx="7721400" cy="3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Cambiar el formato y redirigir salida a otro Collector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Consolas"/>
              <a:buChar char="◉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Collectors.mapping(Function, Collector)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 confundir con Stream.map(Function)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Ejercicio: Collections_020_Streams_Collectors_Utilities ejercicio 4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8"/>
          <p:cNvSpPr txBox="1"/>
          <p:nvPr>
            <p:ph type="title"/>
          </p:nvPr>
        </p:nvSpPr>
        <p:spPr>
          <a:xfrm>
            <a:off x="1381250" y="922675"/>
            <a:ext cx="49557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Collectors: Stream -&gt; Collection</a:t>
            </a:r>
            <a:endParaRPr/>
          </a:p>
        </p:txBody>
      </p:sp>
      <p:sp>
        <p:nvSpPr>
          <p:cNvPr id="325" name="Google Shape;325;p58"/>
          <p:cNvSpPr txBox="1"/>
          <p:nvPr>
            <p:ph idx="1" type="body"/>
          </p:nvPr>
        </p:nvSpPr>
        <p:spPr>
          <a:xfrm>
            <a:off x="1381250" y="1616475"/>
            <a:ext cx="79239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Obtener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Collections </a:t>
            </a:r>
            <a:r>
              <a:rPr lang="en"/>
              <a:t>de Streams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Consolas"/>
              <a:buChar char="◉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Collectors.toList()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Consolas"/>
              <a:buChar char="◉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Collectors.toSet()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Consolas"/>
              <a:buChar char="◉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Collectors.toCollection(Supplier)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Collections_022_Streams_Collectors_toCollection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9"/>
          <p:cNvSpPr txBox="1"/>
          <p:nvPr>
            <p:ph type="title"/>
          </p:nvPr>
        </p:nvSpPr>
        <p:spPr>
          <a:xfrm>
            <a:off x="1381250" y="922675"/>
            <a:ext cx="49557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Collectors: Stream -&gt; Maps</a:t>
            </a:r>
            <a:endParaRPr/>
          </a:p>
        </p:txBody>
      </p:sp>
      <p:sp>
        <p:nvSpPr>
          <p:cNvPr id="331" name="Google Shape;331;p59"/>
          <p:cNvSpPr txBox="1"/>
          <p:nvPr>
            <p:ph idx="1" type="body"/>
          </p:nvPr>
        </p:nvSpPr>
        <p:spPr>
          <a:xfrm>
            <a:off x="1381250" y="1616475"/>
            <a:ext cx="79239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Char char="◉"/>
            </a:pPr>
            <a:r>
              <a:rPr lang="en">
                <a:solidFill>
                  <a:schemeClr val="dk1"/>
                </a:solidFill>
              </a:rPr>
              <a:t>Collectors.toMap(Function,Function)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Char char="◉"/>
            </a:pPr>
            <a:r>
              <a:rPr lang="en" sz="1800">
                <a:solidFill>
                  <a:schemeClr val="dk1"/>
                </a:solidFill>
              </a:rPr>
              <a:t>Collectors.toMap(Function,Function, BinaryOperator mergeFunc)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Char char="◉"/>
            </a:pPr>
            <a:r>
              <a:rPr lang="en" sz="1800">
                <a:solidFill>
                  <a:schemeClr val="dk1"/>
                </a:solidFill>
              </a:rPr>
              <a:t>Collectors.toMap(Function,Function, BinaryOperator mergeFunc, Supplier)</a:t>
            </a:r>
            <a:br>
              <a:rPr lang="en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400"/>
              <a:buChar char="◉"/>
            </a:pPr>
            <a:r>
              <a:rPr lang="en">
                <a:solidFill>
                  <a:schemeClr val="dk1"/>
                </a:solidFill>
              </a:rPr>
              <a:t>Collectors.groupingBy(Function)</a:t>
            </a:r>
            <a:endParaRPr sz="18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400"/>
              <a:buChar char="◉"/>
            </a:pPr>
            <a:r>
              <a:rPr lang="en">
                <a:solidFill>
                  <a:schemeClr val="dk1"/>
                </a:solidFill>
              </a:rPr>
              <a:t>Collectors.groupingBy(Function, Collector)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Char char="◉"/>
            </a:pPr>
            <a:r>
              <a:rPr lang="en" sz="1800">
                <a:solidFill>
                  <a:schemeClr val="dk1"/>
                </a:solidFill>
              </a:rPr>
              <a:t>Collectors.groupingBy(Function, Collector, Supplier)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Ejercicio: Collections_023_Streams_Collectors_toMap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60"/>
          <p:cNvSpPr txBox="1"/>
          <p:nvPr>
            <p:ph type="title"/>
          </p:nvPr>
        </p:nvSpPr>
        <p:spPr>
          <a:xfrm>
            <a:off x="1381250" y="922675"/>
            <a:ext cx="49557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Collectors: Stream -&gt; Map II</a:t>
            </a:r>
            <a:endParaRPr/>
          </a:p>
        </p:txBody>
      </p:sp>
      <p:sp>
        <p:nvSpPr>
          <p:cNvPr id="337" name="Google Shape;337;p60"/>
          <p:cNvSpPr txBox="1"/>
          <p:nvPr>
            <p:ph idx="1" type="body"/>
          </p:nvPr>
        </p:nvSpPr>
        <p:spPr>
          <a:xfrm>
            <a:off x="1381250" y="1616475"/>
            <a:ext cx="75765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PartitioningBy: tipo especial de GroupingBy que permite obtener un mapa de elementos que cumplen o no un Predicado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Consolas"/>
              <a:buChar char="◉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Collectors.partitioningBy(Predicate)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Consolas"/>
              <a:buChar char="◉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Collectors.partitioningBy(Predicate, Collector)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Ejercicio: </a:t>
            </a:r>
            <a:r>
              <a:rPr lang="en" sz="1600">
                <a:solidFill>
                  <a:schemeClr val="dk1"/>
                </a:solidFill>
              </a:rPr>
              <a:t>Collections_023_Streams_Collectors_toMap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61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Collectors calculando</a:t>
            </a:r>
            <a:endParaRPr/>
          </a:p>
        </p:txBody>
      </p:sp>
      <p:sp>
        <p:nvSpPr>
          <p:cNvPr id="343" name="Google Shape;343;p61"/>
          <p:cNvSpPr txBox="1"/>
          <p:nvPr>
            <p:ph idx="1" type="body"/>
          </p:nvPr>
        </p:nvSpPr>
        <p:spPr>
          <a:xfrm>
            <a:off x="1381250" y="1616475"/>
            <a:ext cx="7163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Consolas"/>
              <a:buChar char="◉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Collectors.maxBy(Comparator)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Consolas"/>
              <a:buChar char="◉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Collectors.minBy(Comparator)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Consolas"/>
              <a:buChar char="◉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Collectors.summarizing(ToIntFunction)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Ejercicio: Collections_024_Streams_Collectors_Calculating_Utilities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62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</a:t>
            </a:r>
            <a:endParaRPr/>
          </a:p>
        </p:txBody>
      </p:sp>
      <p:sp>
        <p:nvSpPr>
          <p:cNvPr id="349" name="Google Shape;349;p62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Ejercicio 025. </a:t>
            </a:r>
            <a:r>
              <a:rPr lang="en" sz="2000"/>
              <a:t>Sin usar Lambdas ni Streams</a:t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000"/>
              <a:buAutoNum type="arabicPeriod"/>
            </a:pPr>
            <a:r>
              <a:rPr lang="en" sz="2000"/>
              <a:t>Calcular la edad media de la plantilla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Calcular la edad media de los delanteros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Calcular la edad media de por posición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63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</a:t>
            </a:r>
            <a:endParaRPr/>
          </a:p>
        </p:txBody>
      </p:sp>
      <p:sp>
        <p:nvSpPr>
          <p:cNvPr id="355" name="Google Shape;355;p63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Ejercicio 025. </a:t>
            </a:r>
            <a:r>
              <a:rPr lang="en" sz="2000"/>
              <a:t>Sin usar Lambdas ni Streams</a:t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000"/>
              <a:buAutoNum type="arabicPeriod"/>
            </a:pPr>
            <a:r>
              <a:rPr lang="en" sz="2000"/>
              <a:t>Calcular la edad media de la plantilla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Calcular la edad media de los delanteros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Calcular la edad media de por posición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4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</a:t>
            </a:r>
            <a:endParaRPr/>
          </a:p>
        </p:txBody>
      </p:sp>
      <p:sp>
        <p:nvSpPr>
          <p:cNvPr id="361" name="Google Shape;361;p64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Ejercicio 026. </a:t>
            </a:r>
            <a:r>
              <a:rPr lang="en" sz="2000"/>
              <a:t>Sin usar Lambdas ni Streams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Sumar la edad de todos 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Sumar la edad de todos los delanteros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Sumar la edad por posición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Saber la edad media por posición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El jugador de más edad por posición </a:t>
            </a:r>
            <a:endParaRPr sz="20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65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65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1381250" y="1616475"/>
            <a:ext cx="78333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/>
              <a:t>Set NO admite duplicados.</a:t>
            </a:r>
            <a:endParaRPr sz="3000"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HashSet</a:t>
            </a:r>
            <a:r>
              <a:rPr lang="en"/>
              <a:t> 			-&gt; Hash interno, sí null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TreeSet</a:t>
            </a:r>
            <a:r>
              <a:rPr lang="en"/>
              <a:t>			-&gt; Mapa interno, en orden, no null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LinkedHashSet</a:t>
            </a:r>
            <a:r>
              <a:rPr lang="en"/>
              <a:t>	-&gt; en orden de entrada, si null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Ninguna solución es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Thread Safe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66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Streams Parallel</a:t>
            </a:r>
            <a:endParaRPr/>
          </a:p>
        </p:txBody>
      </p:sp>
      <p:sp>
        <p:nvSpPr>
          <p:cNvPr id="373" name="Google Shape;373;p6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El motor de Streams tiene la posibilidad de trabajar: 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Concurrentemente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En paralelo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Multi-hilo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Escondiendo lo lógica de la gestión de hilos del programador.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7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parallel()</a:t>
            </a:r>
            <a:endParaRPr/>
          </a:p>
        </p:txBody>
      </p:sp>
      <p:sp>
        <p:nvSpPr>
          <p:cNvPr id="379" name="Google Shape;379;p67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Stream&lt;T&gt; roster.stream().parallel()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Usa el pool de Threads: </a:t>
            </a:r>
            <a:r>
              <a:rPr i="1" lang="en">
                <a:solidFill>
                  <a:srgbClr val="535353"/>
                </a:solidFill>
                <a:highlight>
                  <a:srgbClr val="FFFFFF"/>
                </a:highlight>
              </a:rPr>
              <a:t>ForkJoinPool.commonPool()</a:t>
            </a:r>
            <a:endParaRPr i="1">
              <a:solidFill>
                <a:srgbClr val="53535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53535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53535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8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 Performance</a:t>
            </a:r>
            <a:endParaRPr/>
          </a:p>
        </p:txBody>
      </p:sp>
      <p:sp>
        <p:nvSpPr>
          <p:cNvPr id="385" name="Google Shape;385;p68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Parallel conlleva un coste importante de sincronización. Y de gestión de hilos.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partir de qué número el ejercicio 31 comienza a ser rentable aplicar parallel.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Ejercicio: </a:t>
            </a:r>
            <a:r>
              <a:rPr lang="en" sz="1800">
                <a:solidFill>
                  <a:schemeClr val="dk1"/>
                </a:solidFill>
              </a:rPr>
              <a:t>Collections_031_Streams_Parallel_Performance</a:t>
            </a:r>
            <a:endParaRPr sz="18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9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 Performance</a:t>
            </a:r>
            <a:endParaRPr/>
          </a:p>
        </p:txBody>
      </p:sp>
      <p:sp>
        <p:nvSpPr>
          <p:cNvPr id="391" name="Google Shape;391;p69"/>
          <p:cNvSpPr txBox="1"/>
          <p:nvPr>
            <p:ph idx="1" type="body"/>
          </p:nvPr>
        </p:nvSpPr>
        <p:spPr>
          <a:xfrm>
            <a:off x="1381250" y="1616475"/>
            <a:ext cx="73290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Ejercicio 32.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Calcular el número de hilos </a:t>
            </a:r>
            <a:r>
              <a:rPr b="1" lang="en" u="sng"/>
              <a:t>óptimo</a:t>
            </a:r>
            <a:r>
              <a:rPr lang="en"/>
              <a:t> </a:t>
            </a:r>
            <a:r>
              <a:rPr lang="en"/>
              <a:t>para varias cantidades de datos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Ejercicio: Collections_032_Streams_Parallel_Performance_ENUNCIADO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70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70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Últimas notas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71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</a:t>
            </a:r>
            <a:endParaRPr/>
          </a:p>
        </p:txBody>
      </p:sp>
      <p:sp>
        <p:nvSpPr>
          <p:cNvPr id="403" name="Google Shape;403;p71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NOTA sobre el rendimiento: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Afecta, el motor de streams conlleva un esfuerzo extra a la JVM.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Sin embargo, ofrece una cantidad de PROS que no hay que dejar de tener en cuenta.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72"/>
          <p:cNvSpPr txBox="1"/>
          <p:nvPr>
            <p:ph type="title"/>
          </p:nvPr>
        </p:nvSpPr>
        <p:spPr>
          <a:xfrm>
            <a:off x="1381250" y="922675"/>
            <a:ext cx="44991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es “old school” vs “modern”</a:t>
            </a:r>
            <a:endParaRPr/>
          </a:p>
        </p:txBody>
      </p:sp>
      <p:sp>
        <p:nvSpPr>
          <p:cNvPr id="409" name="Google Shape;409;p72"/>
          <p:cNvSpPr txBox="1"/>
          <p:nvPr>
            <p:ph idx="1" type="body"/>
          </p:nvPr>
        </p:nvSpPr>
        <p:spPr>
          <a:xfrm>
            <a:off x="1381250" y="1616475"/>
            <a:ext cx="75906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11111"/>
                </a:solidFill>
                <a:highlight>
                  <a:srgbClr val="FFFFFF"/>
                </a:highlight>
              </a:rPr>
              <a:t>Que no os engañen, no siempre es más legible trabajar con Streams</a:t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1111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11111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Old school</a:t>
            </a:r>
            <a:endParaRPr sz="1400">
              <a:solidFill>
                <a:srgbClr val="11111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11111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(Integer i : list)</a:t>
            </a:r>
            <a:endParaRPr sz="1400">
              <a:solidFill>
                <a:srgbClr val="11111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11111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for (int j = 0; j &lt; i; j++)</a:t>
            </a:r>
            <a:endParaRPr sz="1400">
              <a:solidFill>
                <a:srgbClr val="11111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11111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System.out.println(i / j);</a:t>
            </a:r>
            <a:endParaRPr sz="1400">
              <a:solidFill>
                <a:srgbClr val="11111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11111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>
              <a:solidFill>
                <a:srgbClr val="11111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11111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"Modern"</a:t>
            </a:r>
            <a:endParaRPr sz="1400">
              <a:solidFill>
                <a:srgbClr val="11111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11111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list.forEach(i -&gt; {</a:t>
            </a:r>
            <a:endParaRPr sz="1400">
              <a:solidFill>
                <a:srgbClr val="11111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11111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IntStream.range(0, i).forEach(j -&gt; {</a:t>
            </a:r>
            <a:endParaRPr sz="1400">
              <a:solidFill>
                <a:srgbClr val="11111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11111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System.out.println(i / j);</a:t>
            </a:r>
            <a:endParaRPr sz="1400">
              <a:solidFill>
                <a:srgbClr val="11111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11111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});</a:t>
            </a:r>
            <a:endParaRPr sz="1400">
              <a:solidFill>
                <a:srgbClr val="11111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11111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400">
              <a:solidFill>
                <a:srgbClr val="11111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ArrayList</a:t>
            </a:r>
            <a:r>
              <a:rPr lang="en"/>
              <a:t>: No Thread Safe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◉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LinkedList</a:t>
            </a:r>
            <a:r>
              <a:rPr lang="en"/>
              <a:t>: Doblemente enlazada, añade y borra más rápido, pero es más lenta en gets. Ofrece offer(), peek(), poll(), implementa Queue.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Char char="◉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Vector</a:t>
            </a:r>
            <a:r>
              <a:rPr lang="en"/>
              <a:t>: como ArrayList pero sincronizado. Solo usar si se necesita sincronización.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Char char="◉"/>
            </a:pPr>
            <a:r>
              <a:rPr lang="en">
                <a:solidFill>
                  <a:schemeClr val="dk1"/>
                </a:solidFill>
              </a:rPr>
              <a:t>HashMap 	-&gt; no orden, rápida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FFCD00"/>
              </a:buClr>
              <a:buSzPts val="2400"/>
              <a:buChar char="◉"/>
            </a:pPr>
            <a:r>
              <a:rPr lang="en">
                <a:solidFill>
                  <a:schemeClr val="dk1"/>
                </a:solidFill>
              </a:rPr>
              <a:t>TreeMap -&gt; orden del compareTo de las keys o vía Comparator&lt;&gt;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FFCD00"/>
              </a:buClr>
              <a:buSzPts val="2400"/>
              <a:buChar char="◉"/>
            </a:pPr>
            <a:r>
              <a:rPr lang="en">
                <a:solidFill>
                  <a:schemeClr val="dk1"/>
                </a:solidFill>
              </a:rPr>
              <a:t>LinkedHashMap -&gt; orden de entrada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FFCD00"/>
              </a:buClr>
              <a:buSzPts val="2400"/>
              <a:buChar char="◉"/>
            </a:pPr>
            <a:r>
              <a:rPr lang="en">
                <a:solidFill>
                  <a:schemeClr val="dk1"/>
                </a:solidFill>
              </a:rPr>
              <a:t>HashTable -&gt; Obsoleto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FFCD00"/>
              </a:buClr>
              <a:buSzPts val="2400"/>
              <a:buChar char="◉"/>
            </a:pPr>
            <a:r>
              <a:rPr lang="en">
                <a:solidFill>
                  <a:schemeClr val="dk1"/>
                </a:solidFill>
              </a:rPr>
              <a:t>ConcurrentHashMap -&gt; sincronizada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Métodos en Java 8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forEach</a:t>
            </a:r>
            <a:endParaRPr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1381250" y="1616475"/>
            <a:ext cx="7208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Java 8 incorpora el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lang="en"/>
              <a:t> como un método de una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Collection</a:t>
            </a:r>
            <a:r>
              <a:rPr lang="en"/>
              <a:t> que recibe una lambda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Consumer</a:t>
            </a:r>
            <a:r>
              <a:rPr lang="en"/>
              <a:t> como parámetro.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List&lt;String&gt; list = new ArrayList&lt;&gt;();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list.forEach(Consumer)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.forEach(System.out::println);</a:t>
            </a:r>
            <a:endParaRPr b="1"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2971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