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44" y="3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B6F04-EF92-4535-B6AE-8436865585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2BB9878-46F3-4636-B460-7B7EB7B78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B42C55-4226-466C-B61B-BE52A60A38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D981FE6E-FED4-4E39-A389-A56C000080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F75AC0-DC2D-49D3-A619-2BC8258ED121}"/>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85587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CC7F-99F0-4D54-9C1D-12A8C707D9B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D615B8-25B1-4CBA-8BAD-FE4FC13969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6B1AF4-7D4E-49D2-9D03-C77529E1C1D8}"/>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63CB1BE0-4F44-4C46-8215-A9B1D013C6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CE95C69-B8AF-4FF1-8CBB-4DE2207278B8}"/>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35302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6B60A8-1861-4262-9C65-23A5082EBF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6EDC76-61FD-47DF-8B41-2971019B1A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34FEDF-701C-43E9-99C1-A4B30597330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98D0A503-41EF-45D5-88B4-735A7CF1A2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DE520A-EE96-4E87-A0F9-A7C60374B6BB}"/>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12172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5EA4A-F23D-476E-8253-DC85DAD444F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49D4C1-985F-4BCE-B789-72E1924CE8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4B09DF-A666-4C5F-AD71-15E07C3DAE3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41607EE1-A733-43E6-B6E3-BD682577A6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88762E-66EB-4999-AAFE-8BB01F21781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7161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E5556-B646-4E4E-9E70-0C49196A11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54C17B-4A8F-4E1D-8DFE-FDDA6CD11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DDCDFC-C51E-40DC-BD71-9ECA90363C6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F3C7E625-232E-457F-9590-194FDE2248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8693A5-77EF-4179-A049-CDE5DD38E2CC}"/>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9378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55AFB-22D3-48B3-B625-B516343E0E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DC3525-11B5-4A67-8597-423D261BC9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505EFE9-4959-4CCA-B9D4-B99986FB51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69DF139-0A48-4A74-BE5C-9A35034112BB}"/>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C203D452-AA3C-463D-8BB3-9DCAA5C8F9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52A2DD-7DEF-4FEE-A3A8-28F79BEA2483}"/>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01913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80148-89C8-4323-83CF-AF7264749A3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10C2916-2892-4F95-B870-C0992FA9C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6E70E-9C73-4236-A90F-A453EE146D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560EE85-9C27-4261-99A5-4D2FF2DE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05DFBB-2D7A-45C3-912B-CAA2DF77CCE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8918D1-A592-42AC-A003-7CBA7F8A891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8" name="Marcador de pie de página 7">
            <a:extLst>
              <a:ext uri="{FF2B5EF4-FFF2-40B4-BE49-F238E27FC236}">
                <a16:creationId xmlns:a16="http://schemas.microsoft.com/office/drawing/2014/main" id="{B255F17A-486C-4D0C-B5AD-36AF6B22B20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82D225B-C991-4EB0-919C-9B93D81D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261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6F491-5A0B-49B1-A46A-AD0A9839D2E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7B31211-6865-4051-BC05-BC865755DBF2}"/>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4" name="Marcador de pie de página 3">
            <a:extLst>
              <a:ext uri="{FF2B5EF4-FFF2-40B4-BE49-F238E27FC236}">
                <a16:creationId xmlns:a16="http://schemas.microsoft.com/office/drawing/2014/main" id="{FB618166-481B-4FF6-B2F4-19DD5EB7778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8FEFE1E-BD57-4BC9-8FA1-1A1B5347498E}"/>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76083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AA9C5-CB86-4F54-8F11-897E60614FED}"/>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3" name="Marcador de pie de página 2">
            <a:extLst>
              <a:ext uri="{FF2B5EF4-FFF2-40B4-BE49-F238E27FC236}">
                <a16:creationId xmlns:a16="http://schemas.microsoft.com/office/drawing/2014/main" id="{CA9B81E8-6FF8-4290-A8D6-4693441BBD9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CCB86FE-0C65-4E8D-A050-7ACE7535F20D}"/>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47012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98AB-2628-4C6B-8710-ECD53A7C7E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586F1D-E114-445D-90A6-D92B81D5B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5D1E9E-E65B-4221-8C8F-6C4D7001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B1D390-9C5C-425C-9E35-DD092FF40F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6FE84A88-8512-4C3E-86D5-6B4E42128E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ED148D-CC96-4330-A0D8-60CB6D8B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6243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61284-CB7F-494F-9992-C1D3DDF13A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14A02-CBA5-4EB6-A053-DC899B777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AD54E83-A666-46DD-8C25-052FA5DB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89F8C6-4A00-4E3D-85DC-6CB3F54DE0A1}"/>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F337D45F-52CF-4F45-94A9-C98F06ED0E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EE56192-AF0A-4CFA-8FCF-528D7730372A}"/>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1670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392A44-05A0-4AF6-81F5-F8FDD8744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BF3BC1-35B3-497E-BFE7-FBEEE5666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1D7B5B-2A95-4392-928C-B8165122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E3949838-6774-4F16-AEA8-62EEF5F09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A6A8A0F-DC5E-4371-B38D-AC323587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E2EF-5364-43A2-9DC7-A4AC8E84DC7D}" type="slidenum">
              <a:rPr lang="es-ES" smtClean="0"/>
              <a:t>‹Nº›</a:t>
            </a:fld>
            <a:endParaRPr lang="es-ES"/>
          </a:p>
        </p:txBody>
      </p:sp>
    </p:spTree>
    <p:extLst>
      <p:ext uri="{BB962C8B-B14F-4D97-AF65-F5344CB8AC3E}">
        <p14:creationId xmlns:p14="http://schemas.microsoft.com/office/powerpoint/2010/main" val="252307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gonzalezcon@uoc.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10;&#10;Descripción generada automáticamente con confianza baja">
            <a:extLst>
              <a:ext uri="{FF2B5EF4-FFF2-40B4-BE49-F238E27FC236}">
                <a16:creationId xmlns:a16="http://schemas.microsoft.com/office/drawing/2014/main" id="{E05F861A-46F0-463F-A9FB-33C7AFF060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1748" y="408448"/>
            <a:ext cx="5400040" cy="1394460"/>
          </a:xfrm>
          <a:prstGeom prst="rect">
            <a:avLst/>
          </a:prstGeom>
        </p:spPr>
      </p:pic>
      <p:sp>
        <p:nvSpPr>
          <p:cNvPr id="6" name="CuadroTexto 5">
            <a:extLst>
              <a:ext uri="{FF2B5EF4-FFF2-40B4-BE49-F238E27FC236}">
                <a16:creationId xmlns:a16="http://schemas.microsoft.com/office/drawing/2014/main" id="{23440FC3-0156-4719-B1DA-CF0EC8E081D8}"/>
              </a:ext>
            </a:extLst>
          </p:cNvPr>
          <p:cNvSpPr txBox="1"/>
          <p:nvPr/>
        </p:nvSpPr>
        <p:spPr>
          <a:xfrm>
            <a:off x="-359484" y="2767276"/>
            <a:ext cx="10391758" cy="643061"/>
          </a:xfrm>
          <a:prstGeom prst="rect">
            <a:avLst/>
          </a:prstGeom>
          <a:noFill/>
        </p:spPr>
        <p:txBody>
          <a:bodyPr wrap="square">
            <a:spAutoFit/>
          </a:bodyPr>
          <a:lstStyle/>
          <a:p>
            <a:pPr marL="1170305">
              <a:lnSpc>
                <a:spcPct val="107000"/>
              </a:lnSpc>
              <a:spcAft>
                <a:spcPts val="800"/>
              </a:spcAft>
            </a:pPr>
            <a:r>
              <a:rPr lang="es-ES" sz="3500" b="1" i="1" dirty="0">
                <a:effectLst/>
                <a:latin typeface="Calibri" panose="020F0502020204030204" pitchFamily="34" charset="0"/>
                <a:ea typeface="Calibri" panose="020F0502020204030204" pitchFamily="34" charset="0"/>
                <a:cs typeface="Times New Roman" panose="02020603050405020304" pitchFamily="18" charset="0"/>
              </a:rPr>
              <a:t>Práctica 2. Limpieza y análisis de datos</a:t>
            </a:r>
            <a:endParaRPr lang="es-E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C3FE5300-F823-4D23-B854-71FC397BA890}"/>
              </a:ext>
            </a:extLst>
          </p:cNvPr>
          <p:cNvSpPr txBox="1"/>
          <p:nvPr/>
        </p:nvSpPr>
        <p:spPr>
          <a:xfrm>
            <a:off x="555771" y="5036430"/>
            <a:ext cx="7782886" cy="968278"/>
          </a:xfrm>
          <a:prstGeom prst="rect">
            <a:avLst/>
          </a:prstGeom>
          <a:noFill/>
        </p:spPr>
        <p:txBody>
          <a:bodyPr wrap="square">
            <a:spAutoFit/>
          </a:bodyPr>
          <a:lstStyle/>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AUTOR: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DNI: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07484042A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CORREO: 	</a:t>
            </a:r>
            <a:r>
              <a:rPr lang="es-E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jgonzalezcon@uoc.edu</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5F6AC6AE-3C6C-4FAF-8961-DA773284182B}"/>
              </a:ext>
            </a:extLst>
          </p:cNvPr>
          <p:cNvCxnSpPr/>
          <p:nvPr/>
        </p:nvCxnSpPr>
        <p:spPr>
          <a:xfrm>
            <a:off x="889233" y="3429000"/>
            <a:ext cx="105365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31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83BE4-08ED-4F2D-93C3-8D8B0C64EEB3}"/>
              </a:ext>
            </a:extLst>
          </p:cNvPr>
          <p:cNvSpPr txBox="1"/>
          <p:nvPr/>
        </p:nvSpPr>
        <p:spPr>
          <a:xfrm>
            <a:off x="889233" y="1096424"/>
            <a:ext cx="10234569" cy="4888198"/>
          </a:xfrm>
          <a:prstGeom prst="rect">
            <a:avLst/>
          </a:prstGeom>
          <a:noFill/>
        </p:spPr>
        <p:txBody>
          <a:bodyPr wrap="square">
            <a:spAutoFit/>
          </a:bodyPr>
          <a:lstStyle/>
          <a:p>
            <a:pPr>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práctica 2, Limpieza y análisis de datos de la asignatura “Tipología y ciclo de vida de los datos”, perteneciente al Máster en Ciencia de Datos de la Universitat Oberta de Catalunya, se ha desarrollado de manera individual por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toda su consecución, se ha tratado de realizar un trabajo de gran calidad que permitiera desarrollar todas las competencias y objetivos recogidos en la práctica. </a:t>
            </a:r>
          </a:p>
        </p:txBody>
      </p:sp>
      <p:sp>
        <p:nvSpPr>
          <p:cNvPr id="6" name="CuadroTexto 5">
            <a:extLst>
              <a:ext uri="{FF2B5EF4-FFF2-40B4-BE49-F238E27FC236}">
                <a16:creationId xmlns:a16="http://schemas.microsoft.com/office/drawing/2014/main" id="{B2214EF0-FA5E-43F4-8FBF-9E42D3131EB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Conector recto 6">
            <a:extLst>
              <a:ext uri="{FF2B5EF4-FFF2-40B4-BE49-F238E27FC236}">
                <a16:creationId xmlns:a16="http://schemas.microsoft.com/office/drawing/2014/main" id="{6E222B45-193A-4414-B061-2AAB6EBC3823}"/>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pic>
        <p:nvPicPr>
          <p:cNvPr id="3" name="Imagen 2" descr="Imagen que contiene Texto&#10;&#10;Descripción generada automáticamente">
            <a:extLst>
              <a:ext uri="{FF2B5EF4-FFF2-40B4-BE49-F238E27FC236}">
                <a16:creationId xmlns:a16="http://schemas.microsoft.com/office/drawing/2014/main" id="{45CF2368-D217-47E2-8B3A-F317E901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17" y="2865338"/>
            <a:ext cx="3048000" cy="2154936"/>
          </a:xfrm>
          <a:prstGeom prst="rect">
            <a:avLst/>
          </a:prstGeom>
        </p:spPr>
      </p:pic>
    </p:spTree>
    <p:extLst>
      <p:ext uri="{BB962C8B-B14F-4D97-AF65-F5344CB8AC3E}">
        <p14:creationId xmlns:p14="http://schemas.microsoft.com/office/powerpoint/2010/main" val="485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DAE0C2A-5C6B-439D-B643-90E8D98532CB}"/>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132A4CA6-5F0A-44C3-9035-D855A8C5BE80}"/>
              </a:ext>
            </a:extLst>
          </p:cNvPr>
          <p:cNvSpPr txBox="1"/>
          <p:nvPr/>
        </p:nvSpPr>
        <p:spPr>
          <a:xfrm>
            <a:off x="872455" y="1268496"/>
            <a:ext cx="10159068" cy="807465"/>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Descripción de la práctica a realizar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Tal como viene enunciado en la misma, se procede a describir y explicar cada uno de los apartados:</a:t>
            </a:r>
          </a:p>
        </p:txBody>
      </p:sp>
      <p:sp>
        <p:nvSpPr>
          <p:cNvPr id="7" name="CuadroTexto 6">
            <a:extLst>
              <a:ext uri="{FF2B5EF4-FFF2-40B4-BE49-F238E27FC236}">
                <a16:creationId xmlns:a16="http://schemas.microsoft.com/office/drawing/2014/main" id="{A1FCA854-1DC0-4916-B534-C24F0D99ED71}"/>
              </a:ext>
            </a:extLst>
          </p:cNvPr>
          <p:cNvSpPr txBox="1"/>
          <p:nvPr/>
        </p:nvSpPr>
        <p:spPr>
          <a:xfrm>
            <a:off x="872455" y="2191830"/>
            <a:ext cx="8292118" cy="3555782"/>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1.- Descripción del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dataset</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conjunto de datos objeto de análisis se ha obtenido a partir de una competici</a:t>
            </a:r>
            <a:r>
              <a:rPr lang="es-ES" dirty="0">
                <a:latin typeface="Calibri" panose="020F0502020204030204" pitchFamily="34" charset="0"/>
                <a:ea typeface="Calibri" panose="020F0502020204030204" pitchFamily="34" charset="0"/>
                <a:cs typeface="Times New Roman" panose="02020603050405020304" pitchFamily="18" charset="0"/>
              </a:rPr>
              <a:t>ón de </a:t>
            </a:r>
            <a:r>
              <a:rPr lang="es-ES" dirty="0" err="1">
                <a:latin typeface="Calibri" panose="020F0502020204030204" pitchFamily="34" charset="0"/>
                <a:ea typeface="Calibri" panose="020F0502020204030204" pitchFamily="34" charset="0"/>
                <a:cs typeface="Times New Roman" panose="02020603050405020304" pitchFamily="18" charset="0"/>
              </a:rPr>
              <a:t>Kaggle</a:t>
            </a:r>
            <a:r>
              <a:rPr lang="es-ES" dirty="0">
                <a:latin typeface="Calibri" panose="020F0502020204030204" pitchFamily="34" charset="0"/>
                <a:ea typeface="Calibri" panose="020F0502020204030204" pitchFamily="34" charset="0"/>
                <a:cs typeface="Times New Roman" panose="02020603050405020304" pitchFamily="18" charset="0"/>
              </a:rPr>
              <a:t>, “Red </a:t>
            </a:r>
            <a:r>
              <a:rPr lang="es-ES" dirty="0" err="1">
                <a:latin typeface="Calibri" panose="020F0502020204030204" pitchFamily="34" charset="0"/>
                <a:ea typeface="Calibri" panose="020F0502020204030204" pitchFamily="34" charset="0"/>
                <a:cs typeface="Times New Roman" panose="02020603050405020304" pitchFamily="18" charset="0"/>
              </a:rPr>
              <a:t>Wine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Quality</a:t>
            </a:r>
            <a:r>
              <a:rPr lang="es-ES" dirty="0">
                <a:latin typeface="Calibri" panose="020F0502020204030204" pitchFamily="34" charset="0"/>
                <a:ea typeface="Calibri" panose="020F0502020204030204" pitchFamily="34" charset="0"/>
                <a:cs typeface="Times New Roman" panose="02020603050405020304" pitchFamily="18" charset="0"/>
              </a:rPr>
              <a:t>”.</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constituye por 12 características que representan un total de 1.599 observaciones de vinos tintos.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Incluye atributos tales como: acidez volátil y fija, acido cítrico, residuos de azúcar, cloruros, dióxido de azufre libre y total, densidad, pH, alcohol y la variable dependiente objetivo, calidad.</a:t>
            </a:r>
          </a:p>
          <a:p>
            <a:pPr marL="466090" indent="-285750" algn="just">
              <a:lnSpc>
                <a:spcPct val="107000"/>
              </a:lnSpc>
              <a:spcAft>
                <a:spcPts val="800"/>
              </a:spcAft>
              <a:buFont typeface="Wingdings" panose="05000000000000000000" pitchFamily="2"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2C5B38F-A3BA-487D-A38B-4908FEBFABA4}"/>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 vaso de vidrio&#10;&#10;Descripción generada automáticamente con confianza baja">
            <a:extLst>
              <a:ext uri="{FF2B5EF4-FFF2-40B4-BE49-F238E27FC236}">
                <a16:creationId xmlns:a16="http://schemas.microsoft.com/office/drawing/2014/main" id="{ABB98D10-33DE-4AC7-97C3-B72E2F39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164" y="3309264"/>
            <a:ext cx="2012333" cy="2515417"/>
          </a:xfrm>
          <a:prstGeom prst="rect">
            <a:avLst/>
          </a:prstGeom>
        </p:spPr>
      </p:pic>
    </p:spTree>
    <p:extLst>
      <p:ext uri="{BB962C8B-B14F-4D97-AF65-F5344CB8AC3E}">
        <p14:creationId xmlns:p14="http://schemas.microsoft.com/office/powerpoint/2010/main" val="235587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73B03F1-27C3-45D9-8174-ED8F3E6C0E48}"/>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EE31C33B-1CE4-4F6A-A0FE-EE904E5233E1}"/>
              </a:ext>
            </a:extLst>
          </p:cNvPr>
          <p:cNvSpPr txBox="1"/>
          <p:nvPr/>
        </p:nvSpPr>
        <p:spPr>
          <a:xfrm>
            <a:off x="889233" y="1389431"/>
            <a:ext cx="6817853" cy="444487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2.- Importancia y objetivos de los análisis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objetivo se centra en la limpieza y adaptación de los datos para modelos de regresión y contrastes de hipótesis que ayuden a identificar propiedades interesantes en las muestras que puedan ser inferidas con respecto a la población</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elección del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encuentra en el interés que suscita la temática relacionada con la automatización en la determinación de la calidad de los vinos, concretamente, de los vinos tintos.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posibilidad de fijar la calidad de un vino específico en función de una serie de características continuas con el objetivo de establecer precios objetivos en los puntos de venta.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9FEE4C6-F66F-4381-9612-E1E3C90E250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a botella de vino&#10;&#10;Descripción generada automáticamente con confianza media">
            <a:extLst>
              <a:ext uri="{FF2B5EF4-FFF2-40B4-BE49-F238E27FC236}">
                <a16:creationId xmlns:a16="http://schemas.microsoft.com/office/drawing/2014/main" id="{A0B2B792-1EDA-4C83-9E59-87E16B5F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04" y="2343330"/>
            <a:ext cx="3462202" cy="2308135"/>
          </a:xfrm>
          <a:prstGeom prst="rect">
            <a:avLst/>
          </a:prstGeom>
        </p:spPr>
      </p:pic>
    </p:spTree>
    <p:extLst>
      <p:ext uri="{BB962C8B-B14F-4D97-AF65-F5344CB8AC3E}">
        <p14:creationId xmlns:p14="http://schemas.microsoft.com/office/powerpoint/2010/main" val="111440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C0505BDA-6D50-479F-A3B4-2F70F24B8E60}"/>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BBE3B7D4-0B50-42FE-A5EC-89AB6FA47B5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4431601D-52B2-452E-A3D4-DF043FE9F03D}"/>
              </a:ext>
            </a:extLst>
          </p:cNvPr>
          <p:cNvSpPr txBox="1"/>
          <p:nvPr/>
        </p:nvSpPr>
        <p:spPr>
          <a:xfrm>
            <a:off x="889233" y="1389431"/>
            <a:ext cx="7941258" cy="5242782"/>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3</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Limpieza de datos y valores extremos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Lectura del fichero en formato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csv</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Comprobación del tipo de observaciones, todas de tipo “</a:t>
            </a:r>
            <a:r>
              <a:rPr lang="es-ES" dirty="0" err="1">
                <a:latin typeface="Calibri" panose="020F0502020204030204" pitchFamily="34" charset="0"/>
                <a:ea typeface="Calibri" panose="020F0502020204030204" pitchFamily="34" charset="0"/>
                <a:cs typeface="Times New Roman" panose="02020603050405020304" pitchFamily="18" charset="0"/>
              </a:rPr>
              <a:t>integer</a:t>
            </a:r>
            <a:r>
              <a:rPr lang="es-ES" dirty="0">
                <a:latin typeface="Calibri" panose="020F0502020204030204" pitchFamily="34" charset="0"/>
                <a:ea typeface="Calibri" panose="020F0502020204030204" pitchFamily="34" charset="0"/>
                <a:cs typeface="Times New Roman" panose="02020603050405020304" pitchFamily="18" charset="0"/>
              </a:rPr>
              <a:t>” o “numérico”.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Eliminación de valores vacíos y </a:t>
            </a:r>
            <a:r>
              <a:rPr lang="es-ES" dirty="0" err="1">
                <a:latin typeface="Calibri" panose="020F0502020204030204" pitchFamily="34" charset="0"/>
                <a:ea typeface="Calibri" panose="020F0502020204030204" pitchFamily="34" charset="0"/>
                <a:cs typeface="Times New Roman" panose="02020603050405020304" pitchFamily="18" charset="0"/>
              </a:rPr>
              <a:t>NA’s</a:t>
            </a:r>
            <a:r>
              <a:rPr lang="es-ES" dirty="0">
                <a:latin typeface="Calibri" panose="020F0502020204030204" pitchFamily="34" charset="0"/>
                <a:ea typeface="Calibri" panose="020F0502020204030204" pitchFamily="34" charset="0"/>
                <a:cs typeface="Times New Roman" panose="02020603050405020304" pitchFamily="18" charset="0"/>
              </a:rPr>
              <a:t>. 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no requiere de ninguna transformación o corrección al no encontrarse este tipo de datos.</a:t>
            </a:r>
          </a:p>
          <a:p>
            <a:pPr marL="466090" indent="-285750" algn="just">
              <a:lnSpc>
                <a:spcPct val="107000"/>
              </a:lnSpc>
              <a:spcAft>
                <a:spcPts val="800"/>
              </a:spcAft>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Valores extremos. Se </a:t>
            </a:r>
            <a:r>
              <a:rPr lang="es-ES" sz="1800" dirty="0">
                <a:effectLst/>
                <a:latin typeface="Calibri" panose="020F0502020204030204" pitchFamily="34" charset="0"/>
                <a:ea typeface="Calibri" panose="020F0502020204030204" pitchFamily="34" charset="0"/>
                <a:cs typeface="Times New Roman" panose="02020603050405020304" pitchFamily="18" charset="0"/>
              </a:rPr>
              <a:t>han </a:t>
            </a:r>
            <a:r>
              <a:rPr lang="es-ES" dirty="0">
                <a:latin typeface="Calibri" panose="020F0502020204030204" pitchFamily="34" charset="0"/>
                <a:ea typeface="Calibri" panose="020F0502020204030204" pitchFamily="34" charset="0"/>
                <a:cs typeface="Times New Roman" panose="02020603050405020304" pitchFamily="18" charset="0"/>
              </a:rPr>
              <a:t>usado dos tipos de procedimientos en la búsqueda de este tipo de datos. Por un lado, se han representado diagramas de caja para observar los valores que se alejan de la media y por otro, se han observado las distancias entre las medias y medianas con la función </a:t>
            </a:r>
            <a:r>
              <a:rPr lang="es-ES" dirty="0" err="1">
                <a:latin typeface="Calibri" panose="020F0502020204030204" pitchFamily="34" charset="0"/>
                <a:ea typeface="Calibri" panose="020F0502020204030204" pitchFamily="34" charset="0"/>
                <a:cs typeface="Times New Roman" panose="02020603050405020304" pitchFamily="18" charset="0"/>
              </a:rPr>
              <a:t>summary</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han eliminado los valores de </a:t>
            </a:r>
            <a:r>
              <a:rPr lang="es-ES" dirty="0" err="1">
                <a:latin typeface="Calibri" panose="020F0502020204030204" pitchFamily="34" charset="0"/>
                <a:ea typeface="Calibri" panose="020F0502020204030204" pitchFamily="34" charset="0"/>
                <a:cs typeface="Times New Roman" panose="02020603050405020304" pitchFamily="18" charset="0"/>
              </a:rPr>
              <a:t>fixed.acidity</a:t>
            </a:r>
            <a:r>
              <a:rPr lang="es-ES" dirty="0">
                <a:latin typeface="Calibri" panose="020F0502020204030204" pitchFamily="34" charset="0"/>
                <a:ea typeface="Calibri" panose="020F0502020204030204" pitchFamily="34" charset="0"/>
                <a:cs typeface="Times New Roman" panose="02020603050405020304" pitchFamily="18" charset="0"/>
              </a:rPr>
              <a:t> por presentar una gran distancia su media con respecto a la mediana.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magen en blanco y negro&#10;&#10;Descripción generada automáticamente con confianza baja">
            <a:extLst>
              <a:ext uri="{FF2B5EF4-FFF2-40B4-BE49-F238E27FC236}">
                <a16:creationId xmlns:a16="http://schemas.microsoft.com/office/drawing/2014/main" id="{B709FD36-4AA5-49AC-AA29-E8FE351DC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988" y="4626971"/>
            <a:ext cx="2318818" cy="1304336"/>
          </a:xfrm>
          <a:prstGeom prst="rect">
            <a:avLst/>
          </a:prstGeom>
        </p:spPr>
      </p:pic>
      <p:pic>
        <p:nvPicPr>
          <p:cNvPr id="12" name="Imagen 11" descr="Botella de vino&#10;&#10;Descripción generada automáticamente">
            <a:extLst>
              <a:ext uri="{FF2B5EF4-FFF2-40B4-BE49-F238E27FC236}">
                <a16:creationId xmlns:a16="http://schemas.microsoft.com/office/drawing/2014/main" id="{4184E958-ACE1-44E6-B326-696D7FCE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366" y="926693"/>
            <a:ext cx="4241074" cy="1711310"/>
          </a:xfrm>
          <a:prstGeom prst="rect">
            <a:avLst/>
          </a:prstGeom>
        </p:spPr>
      </p:pic>
    </p:spTree>
    <p:extLst>
      <p:ext uri="{BB962C8B-B14F-4D97-AF65-F5344CB8AC3E}">
        <p14:creationId xmlns:p14="http://schemas.microsoft.com/office/powerpoint/2010/main" val="404639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48683F7-A655-400E-A438-E0174B83D957}"/>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13" name="CuadroTexto 12">
            <a:extLst>
              <a:ext uri="{FF2B5EF4-FFF2-40B4-BE49-F238E27FC236}">
                <a16:creationId xmlns:a16="http://schemas.microsoft.com/office/drawing/2014/main" id="{166D8B73-5FCD-4D0B-BEEE-5C319316C5A9}"/>
              </a:ext>
            </a:extLst>
          </p:cNvPr>
          <p:cNvSpPr txBox="1"/>
          <p:nvPr/>
        </p:nvSpPr>
        <p:spPr>
          <a:xfrm>
            <a:off x="956344" y="1212301"/>
            <a:ext cx="9915787" cy="1766189"/>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4</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Exportación de los datos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preprocesados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vez acometido en el conjunto de datos inicial los procedimientos de integración, validaci</a:t>
            </a:r>
            <a:r>
              <a:rPr lang="es-ES" dirty="0">
                <a:latin typeface="Calibri" panose="020F0502020204030204" pitchFamily="34" charset="0"/>
                <a:ea typeface="Calibri" panose="020F0502020204030204" pitchFamily="34" charset="0"/>
                <a:cs typeface="Times New Roman" panose="02020603050405020304" pitchFamily="18" charset="0"/>
              </a:rPr>
              <a:t>ón y limpieza, se ha procedido a guardar estos en un nuevo fichero denominado “RedWines_data_clean.csv</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CuadroTexto 6">
            <a:extLst>
              <a:ext uri="{FF2B5EF4-FFF2-40B4-BE49-F238E27FC236}">
                <a16:creationId xmlns:a16="http://schemas.microsoft.com/office/drawing/2014/main" id="{CBF5C6FC-6209-462E-8F0F-C9A7FD5AFAAF}"/>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D0D32CC0-D199-49EE-9507-107951EA5F14}"/>
              </a:ext>
            </a:extLst>
          </p:cNvPr>
          <p:cNvSpPr txBox="1"/>
          <p:nvPr/>
        </p:nvSpPr>
        <p:spPr>
          <a:xfrm>
            <a:off x="956344" y="4505442"/>
            <a:ext cx="9915787" cy="186878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5.- An</a:t>
            </a:r>
            <a:r>
              <a:rPr lang="es-ES" b="1" dirty="0">
                <a:latin typeface="Calibri" panose="020F0502020204030204" pitchFamily="34" charset="0"/>
                <a:ea typeface="Calibri" panose="020F0502020204030204" pitchFamily="34" charset="0"/>
                <a:cs typeface="Times New Roman" panose="02020603050405020304" pitchFamily="18" charset="0"/>
              </a:rPr>
              <a:t>álisis de datos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Comprobación de normalidad y homogeneidad en las observaciones. Destaca la falta de normalidad del conjunto total de los datos.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Se ha usado para tal análisis la prueba de normalidad de Anderson-Darling.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Imagen 2" descr="Interfaz de usuario gráfica, Diagrama&#10;&#10;Descripción generada automáticamente">
            <a:extLst>
              <a:ext uri="{FF2B5EF4-FFF2-40B4-BE49-F238E27FC236}">
                <a16:creationId xmlns:a16="http://schemas.microsoft.com/office/drawing/2014/main" id="{D7B7761D-6565-447A-9E89-CC1E41EED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685" y="2515324"/>
            <a:ext cx="2912309" cy="2087155"/>
          </a:xfrm>
          <a:prstGeom prst="rect">
            <a:avLst/>
          </a:prstGeom>
        </p:spPr>
      </p:pic>
    </p:spTree>
    <p:extLst>
      <p:ext uri="{BB962C8B-B14F-4D97-AF65-F5344CB8AC3E}">
        <p14:creationId xmlns:p14="http://schemas.microsoft.com/office/powerpoint/2010/main" val="75261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3EE729ED-29B7-42EB-8DC1-B9C1098C55C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CE37EDA8-AEEB-4F89-97CB-6A6C15E282A8}"/>
              </a:ext>
            </a:extLst>
          </p:cNvPr>
          <p:cNvSpPr txBox="1"/>
          <p:nvPr/>
        </p:nvSpPr>
        <p:spPr>
          <a:xfrm>
            <a:off x="889233" y="1126445"/>
            <a:ext cx="10318459" cy="5641737"/>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6</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Pruebas estadísticas</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Análisis de correlaciones para determinar cual de las variables independientes ejercen una mayor influencia sobre la calidad final del vino</a:t>
            </a:r>
            <a:r>
              <a:rPr lang="es-ES" sz="1800" dirty="0">
                <a:effectLst/>
                <a:latin typeface="Calibri" panose="020F0502020204030204" pitchFamily="34" charset="0"/>
                <a:ea typeface="Calibri" panose="020F0502020204030204" pitchFamily="34" charset="0"/>
                <a:cs typeface="Times New Roman" panose="02020603050405020304" pitchFamily="18" charset="0"/>
              </a:rPr>
              <a:t>. Destacan la acidez volátil, sulfatos y el grado de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Modelado de regresión lineal múltiple. Dadas las características presentes, buscar el mejor modelo que permita predecir la calidad de un determinado vino en base a dichos factores. Como mejores predictores encontramos la acidez volátil, cloruros, dióxido de azufre libre y total, pH, sulfatos y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ha obtenido un Residual Standard Error del 64,98% y un R-</a:t>
            </a:r>
            <a:r>
              <a:rPr lang="es-ES" dirty="0" err="1">
                <a:latin typeface="Calibri" panose="020F0502020204030204" pitchFamily="34" charset="0"/>
                <a:ea typeface="Calibri" panose="020F0502020204030204" pitchFamily="34" charset="0"/>
                <a:cs typeface="Times New Roman" panose="02020603050405020304" pitchFamily="18" charset="0"/>
              </a:rPr>
              <a:t>squared</a:t>
            </a:r>
            <a:r>
              <a:rPr lang="es-ES" dirty="0">
                <a:latin typeface="Calibri" panose="020F0502020204030204" pitchFamily="34" charset="0"/>
                <a:ea typeface="Calibri" panose="020F0502020204030204" pitchFamily="34" charset="0"/>
                <a:cs typeface="Times New Roman" panose="02020603050405020304" pitchFamily="18" charset="0"/>
              </a:rPr>
              <a:t> del 35,79%.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por regresión lineal tan solo explica el 35,42% de la variabilidad observada en la calidad del vino. Un porcentaje inferior al del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Contraste de hipótesis. Se prueba si mayores cantidades en el vino de pH por encima o por debajo de la media proporcionan una ventaja o mejora en la calidad del vino. Se obtiene un p-</a:t>
            </a:r>
            <a:r>
              <a:rPr lang="es-ES" dirty="0" err="1">
                <a:latin typeface="Calibri" panose="020F0502020204030204" pitchFamily="34" charset="0"/>
                <a:ea typeface="Calibri" panose="020F0502020204030204" pitchFamily="34" charset="0"/>
                <a:cs typeface="Times New Roman" panose="02020603050405020304" pitchFamily="18" charset="0"/>
              </a:rPr>
              <a:t>value</a:t>
            </a:r>
            <a:r>
              <a:rPr lang="es-ES" dirty="0">
                <a:latin typeface="Calibri" panose="020F0502020204030204" pitchFamily="34" charset="0"/>
                <a:ea typeface="Calibri" panose="020F0502020204030204" pitchFamily="34" charset="0"/>
                <a:cs typeface="Times New Roman" panose="02020603050405020304" pitchFamily="18" charset="0"/>
              </a:rPr>
              <a:t> superior al nivel de significación fijado, 0,05, por lo que se debe aceptar la hipótesis nula. Concluimos con un aumento de la calidad del vino si la cantidad de pH es inferior a la media.</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B742273A-CE65-426F-92D7-1335861F1F90}"/>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Gráfico&#10;&#10;Descripción generada automáticamente">
            <a:extLst>
              <a:ext uri="{FF2B5EF4-FFF2-40B4-BE49-F238E27FC236}">
                <a16:creationId xmlns:a16="http://schemas.microsoft.com/office/drawing/2014/main" id="{0404C6F8-89AF-4E5B-A513-67FE90725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034" y="977463"/>
            <a:ext cx="1811658" cy="1019058"/>
          </a:xfrm>
          <a:prstGeom prst="rect">
            <a:avLst/>
          </a:prstGeom>
        </p:spPr>
      </p:pic>
    </p:spTree>
    <p:extLst>
      <p:ext uri="{BB962C8B-B14F-4D97-AF65-F5344CB8AC3E}">
        <p14:creationId xmlns:p14="http://schemas.microsoft.com/office/powerpoint/2010/main" val="6303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4039E2E-A1D3-43A2-AA40-281A95176B9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1E4AF66D-BEDA-495B-A287-11226D7E8FCE}"/>
              </a:ext>
            </a:extLst>
          </p:cNvPr>
          <p:cNvSpPr txBox="1"/>
          <p:nvPr/>
        </p:nvSpPr>
        <p:spPr>
          <a:xfrm>
            <a:off x="981511" y="1235616"/>
            <a:ext cx="10167457" cy="1173463"/>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7</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Código y vídeo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https://github.com/jgonzalezcon/Practica-2-WineQuality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E3850B-E9A0-4056-848E-264B979BA13E}"/>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Forma&#10;&#10;Descripción generada automáticamente con confianza baja">
            <a:extLst>
              <a:ext uri="{FF2B5EF4-FFF2-40B4-BE49-F238E27FC236}">
                <a16:creationId xmlns:a16="http://schemas.microsoft.com/office/drawing/2014/main" id="{6B5BB7B3-A19E-4F98-B2BA-D254AD676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215" y="869133"/>
            <a:ext cx="2061753" cy="2061753"/>
          </a:xfrm>
          <a:prstGeom prst="rect">
            <a:avLst/>
          </a:prstGeom>
        </p:spPr>
      </p:pic>
      <p:sp>
        <p:nvSpPr>
          <p:cNvPr id="9" name="CuadroTexto 8">
            <a:extLst>
              <a:ext uri="{FF2B5EF4-FFF2-40B4-BE49-F238E27FC236}">
                <a16:creationId xmlns:a16="http://schemas.microsoft.com/office/drawing/2014/main" id="{C4BED403-A4A7-439F-9DDC-52A7330D4F85}"/>
              </a:ext>
            </a:extLst>
          </p:cNvPr>
          <p:cNvSpPr txBox="1"/>
          <p:nvPr/>
        </p:nvSpPr>
        <p:spPr>
          <a:xfrm>
            <a:off x="981511" y="2735151"/>
            <a:ext cx="9915787" cy="3156826"/>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8.- Conclusiones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Lamentablemente, los resultados obtenidos no nos aportan un modelo de regresión razonable que al menos explique la variabilidad de la variable dependiente en un porcentaje superior al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 logrado obtener un modelo que explique como máximo el 35,79% de la variabilidad observada.</a:t>
            </a: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Práctica muy interesante y desafiante que nos permite profundizar en los métodos de predicción de una variable dependiente mediante modelos lineales y en base a una serie de predictores o variables independientes que explican la variable objetivo.</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696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60DAF3FC-9527-4AAF-A7FE-D4F8E3C9A0F6}"/>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3DF15EB3-47A3-481C-9649-9B563CBAF2B4}"/>
              </a:ext>
            </a:extLst>
          </p:cNvPr>
          <p:cNvSpPr txBox="1"/>
          <p:nvPr/>
        </p:nvSpPr>
        <p:spPr>
          <a:xfrm>
            <a:off x="1190002" y="1654371"/>
            <a:ext cx="9851163" cy="3610284"/>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Recursos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s-ES" dirty="0"/>
              <a:t>Calvo M, Subirats L, Pérez D (2019). Introducción a la limpieza y análisis de los datos. Editorial UOC.</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Squire, Megan (2015). Clean Data. </a:t>
            </a:r>
            <a:r>
              <a:rPr lang="en-US" dirty="0" err="1">
                <a:latin typeface="Calibri" panose="020F0502020204030204" pitchFamily="34" charset="0"/>
                <a:cs typeface="Times New Roman" panose="02020603050405020304" pitchFamily="18" charset="0"/>
              </a:rPr>
              <a:t>Packt</a:t>
            </a:r>
            <a:r>
              <a:rPr lang="en-US" dirty="0">
                <a:latin typeface="Calibri" panose="020F0502020204030204" pitchFamily="34" charset="0"/>
                <a:cs typeface="Times New Roman" panose="02020603050405020304" pitchFamily="18" charset="0"/>
              </a:rPr>
              <a:t> Publishing Ltd.</a:t>
            </a:r>
          </a:p>
          <a:p>
            <a:pPr marL="342900" indent="-342900" algn="just">
              <a:lnSpc>
                <a:spcPct val="107000"/>
              </a:lnSpc>
              <a:buFont typeface="Wingdings" panose="05000000000000000000" pitchFamily="2" charset="2"/>
              <a:buChar char=""/>
            </a:pPr>
            <a:r>
              <a:rPr lang="es-ES" dirty="0" err="1">
                <a:latin typeface="Calibri" panose="020F0502020204030204" pitchFamily="34" charset="0"/>
                <a:cs typeface="Times New Roman" panose="02020603050405020304" pitchFamily="18" charset="0"/>
              </a:rPr>
              <a:t>Jiawei</a:t>
            </a:r>
            <a:r>
              <a:rPr lang="es-ES" dirty="0">
                <a:latin typeface="Calibri" panose="020F0502020204030204" pitchFamily="34" charset="0"/>
                <a:cs typeface="Times New Roman" panose="02020603050405020304" pitchFamily="18" charset="0"/>
              </a:rPr>
              <a:t> Han, </a:t>
            </a:r>
            <a:r>
              <a:rPr lang="es-ES" dirty="0" err="1">
                <a:latin typeface="Calibri" panose="020F0502020204030204" pitchFamily="34" charset="0"/>
                <a:cs typeface="Times New Roman" panose="02020603050405020304" pitchFamily="18" charset="0"/>
              </a:rPr>
              <a:t>Micheine</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Kamber</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Jian</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Pei</a:t>
            </a:r>
            <a:r>
              <a:rPr lang="es-ES" dirty="0">
                <a:latin typeface="Calibri" panose="020F0502020204030204" pitchFamily="34" charset="0"/>
                <a:cs typeface="Times New Roman" panose="02020603050405020304" pitchFamily="18" charset="0"/>
              </a:rPr>
              <a:t> (2012). Data </a:t>
            </a:r>
            <a:r>
              <a:rPr lang="es-ES" dirty="0" err="1">
                <a:latin typeface="Calibri" panose="020F0502020204030204" pitchFamily="34" charset="0"/>
                <a:cs typeface="Times New Roman" panose="02020603050405020304" pitchFamily="18" charset="0"/>
              </a:rPr>
              <a:t>mining</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concepts</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techniques</a:t>
            </a:r>
            <a:r>
              <a:rPr lang="es-ES" dirty="0">
                <a:latin typeface="Calibri" panose="020F0502020204030204" pitchFamily="34" charset="0"/>
                <a:cs typeface="Times New Roman" panose="02020603050405020304" pitchFamily="18" charset="0"/>
              </a:rPr>
              <a:t>. Morgan Kaufmann.</a:t>
            </a:r>
          </a:p>
          <a:p>
            <a:pPr marL="342900" lvl="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Jason W. Osborne (2010). Data Cleaning Basics: Best Practices in Dealing with Extreme Scores. Newborn and Infant Nursing Reviews.</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Peter </a:t>
            </a:r>
            <a:r>
              <a:rPr lang="en-US" dirty="0" err="1">
                <a:latin typeface="Calibri" panose="020F0502020204030204" pitchFamily="34" charset="0"/>
                <a:cs typeface="Times New Roman" panose="02020603050405020304" pitchFamily="18" charset="0"/>
              </a:rPr>
              <a:t>Dalgaard</a:t>
            </a:r>
            <a:r>
              <a:rPr lang="en-US" dirty="0">
                <a:latin typeface="Calibri" panose="020F0502020204030204" pitchFamily="34" charset="0"/>
                <a:cs typeface="Times New Roman" panose="02020603050405020304" pitchFamily="18" charset="0"/>
              </a:rPr>
              <a:t> (2008). Introductory statistics with R. Springer Science &amp; Business Media.</a:t>
            </a:r>
          </a:p>
          <a:p>
            <a:pPr marL="342900" indent="-342900" algn="just">
              <a:lnSpc>
                <a:spcPct val="107000"/>
              </a:lnSpc>
              <a:buFont typeface="Wingdings" panose="05000000000000000000" pitchFamily="2" charset="2"/>
              <a:buChar char=""/>
            </a:pPr>
            <a:r>
              <a:rPr lang="es-ES" dirty="0">
                <a:latin typeface="Calibri" panose="020F0502020204030204" pitchFamily="34" charset="0"/>
                <a:cs typeface="Times New Roman" panose="02020603050405020304" pitchFamily="18" charset="0"/>
              </a:rPr>
              <a:t>Wes </a:t>
            </a:r>
            <a:r>
              <a:rPr lang="es-ES" dirty="0" err="1">
                <a:latin typeface="Calibri" panose="020F0502020204030204" pitchFamily="34" charset="0"/>
                <a:cs typeface="Times New Roman" panose="02020603050405020304" pitchFamily="18" charset="0"/>
              </a:rPr>
              <a:t>McKinney</a:t>
            </a:r>
            <a:r>
              <a:rPr lang="es-ES" dirty="0">
                <a:latin typeface="Calibri" panose="020F0502020204030204" pitchFamily="34" charset="0"/>
                <a:cs typeface="Times New Roman" panose="02020603050405020304" pitchFamily="18" charset="0"/>
              </a:rPr>
              <a:t> (2012). Python </a:t>
            </a:r>
            <a:r>
              <a:rPr lang="es-ES" dirty="0" err="1">
                <a:latin typeface="Calibri" panose="020F0502020204030204" pitchFamily="34" charset="0"/>
                <a:cs typeface="Times New Roman" panose="02020603050405020304" pitchFamily="18" charset="0"/>
              </a:rPr>
              <a:t>for</a:t>
            </a:r>
            <a:r>
              <a:rPr lang="es-ES" dirty="0">
                <a:latin typeface="Calibri" panose="020F0502020204030204" pitchFamily="34" charset="0"/>
                <a:cs typeface="Times New Roman" panose="02020603050405020304" pitchFamily="18" charset="0"/>
              </a:rPr>
              <a:t> Data </a:t>
            </a:r>
            <a:r>
              <a:rPr lang="es-ES" dirty="0" err="1">
                <a:latin typeface="Calibri" panose="020F0502020204030204" pitchFamily="34" charset="0"/>
                <a:cs typeface="Times New Roman" panose="02020603050405020304" pitchFamily="18" charset="0"/>
              </a:rPr>
              <a:t>Analysis</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O’Reilley</a:t>
            </a:r>
            <a:r>
              <a:rPr lang="es-ES" dirty="0">
                <a:latin typeface="Calibri" panose="020F0502020204030204" pitchFamily="34" charset="0"/>
                <a:cs typeface="Times New Roman" panose="02020603050405020304" pitchFamily="18" charset="0"/>
              </a:rPr>
              <a:t> Media, Inc.</a:t>
            </a:r>
          </a:p>
          <a:p>
            <a:pPr marL="342900" lvl="0" indent="-34290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Tutorial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s-ES" sz="1800" dirty="0">
                <a:effectLst/>
                <a:latin typeface="Calibri" panose="020F0502020204030204" pitchFamily="34" charset="0"/>
                <a:ea typeface="Calibri" panose="020F0502020204030204" pitchFamily="34" charset="0"/>
                <a:cs typeface="Times New Roman" panose="02020603050405020304" pitchFamily="18" charset="0"/>
              </a:rPr>
              <a:t> https://guides.github.com/activities/hello-world.</a:t>
            </a:r>
          </a:p>
        </p:txBody>
      </p:sp>
      <p:sp>
        <p:nvSpPr>
          <p:cNvPr id="6" name="CuadroTexto 5">
            <a:extLst>
              <a:ext uri="{FF2B5EF4-FFF2-40B4-BE49-F238E27FC236}">
                <a16:creationId xmlns:a16="http://schemas.microsoft.com/office/drawing/2014/main" id="{C917C043-C8FE-4385-A865-B83189031286}"/>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40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1066</Words>
  <Application>Microsoft Office PowerPoint</Application>
  <PresentationFormat>Panorámica</PresentationFormat>
  <Paragraphs>73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Josea</dc:creator>
  <cp:lastModifiedBy>Josea</cp:lastModifiedBy>
  <cp:revision>34</cp:revision>
  <dcterms:created xsi:type="dcterms:W3CDTF">2021-11-07T13:18:23Z</dcterms:created>
  <dcterms:modified xsi:type="dcterms:W3CDTF">2021-12-29T21:30:15Z</dcterms:modified>
</cp:coreProperties>
</file>