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1"/>
  </p:notesMasterIdLst>
  <p:sldIdLst>
    <p:sldId id="257" r:id="rId2"/>
    <p:sldId id="259" r:id="rId3"/>
    <p:sldId id="261" r:id="rId4"/>
    <p:sldId id="271" r:id="rId5"/>
    <p:sldId id="272" r:id="rId6"/>
    <p:sldId id="262" r:id="rId7"/>
    <p:sldId id="270" r:id="rId8"/>
    <p:sldId id="263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/>
    <p:restoredTop sz="96247" autoAdjust="0"/>
  </p:normalViewPr>
  <p:slideViewPr>
    <p:cSldViewPr snapToGrid="0" snapToObjects="1">
      <p:cViewPr varScale="1">
        <p:scale>
          <a:sx n="146" d="100"/>
          <a:sy n="146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0471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81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3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9B0E4B4-31C9-2F4C-5451-ED2641FF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1F281C30-67C1-12CD-2C20-12B14B26C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3D4F22BA-D9C7-E5A4-1E84-710C14842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20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0514EBE-4726-4C52-9B4C-98336E944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17D60556-C75E-0914-8E13-56D4ECED8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59B1F63D-3135-0310-484B-6F3D3381B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18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4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6E6FCB00-5F29-94FD-46D4-82DDA13D1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>
            <a:extLst>
              <a:ext uri="{FF2B5EF4-FFF2-40B4-BE49-F238E27FC236}">
                <a16:creationId xmlns:a16="http://schemas.microsoft.com/office/drawing/2014/main" id="{C509B7DB-E765-0581-EF44-2220857E0A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>
            <a:extLst>
              <a:ext uri="{FF2B5EF4-FFF2-40B4-BE49-F238E27FC236}">
                <a16:creationId xmlns:a16="http://schemas.microsoft.com/office/drawing/2014/main" id="{04E85719-E224-932B-88FD-6938FB93B9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99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76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Pr>
        <a:solidFill>
          <a:srgbClr val="00007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299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210674" y="316499"/>
            <a:ext cx="1436999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 rtl="0">
              <a:spcBef>
                <a:spcPts val="0"/>
              </a:spcBef>
              <a:buNone/>
              <a:defRPr sz="3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299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210251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210251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49" y="303450"/>
            <a:ext cx="380271" cy="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1 column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ic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161450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78"/>
              </a:buClr>
              <a:buAutoNum type="arabicPeriod"/>
              <a:defRPr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2035725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0078"/>
              </a:buClr>
              <a:buAutoNum type="arabicPeriod"/>
              <a:defRPr b="1">
                <a:solidFill>
                  <a:srgbClr val="000078"/>
                </a:solidFill>
              </a:defRPr>
            </a:lvl1pPr>
            <a:lvl2pPr lvl="1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2pPr>
            <a:lvl3pPr lvl="2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4pPr>
            <a:lvl5pPr lvl="4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5pPr>
            <a:lvl6pPr lvl="5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6pPr>
            <a:lvl7pPr lvl="6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7pPr>
            <a:lvl8pPr lvl="7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8pPr>
            <a:lvl9pPr lvl="8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Shape 34"/>
          <p:cNvSpPr/>
          <p:nvPr/>
        </p:nvSpPr>
        <p:spPr>
          <a:xfrm>
            <a:off x="220300" y="14904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69050" y="1490475"/>
            <a:ext cx="8017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portada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803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225972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25972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@UOCuniversidad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68327" y="4515026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9" y="4289063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65" y="4559751"/>
            <a:ext cx="191346" cy="1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0302" y="233214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7">
            <a:alphaModFix/>
          </a:blip>
          <a:srcRect r="-11731" b="-11731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288950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288950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8950" y="287650"/>
            <a:ext cx="301625" cy="6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Tipología y ciclo de vida de los datos</a:t>
            </a:r>
            <a:endParaRPr lang="ca" dirty="0">
              <a:solidFill>
                <a:schemeClr val="lt1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ca" dirty="0"/>
              <a:t>Laureano Rios Uriol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ca" dirty="0"/>
              <a:t>Francisco Javier González Ontañón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" name="Shape 63"/>
          <p:cNvSpPr/>
          <p:nvPr/>
        </p:nvSpPr>
        <p:spPr>
          <a:xfrm>
            <a:off x="220299" y="357432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210251" y="357432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2035725" y="1575850"/>
            <a:ext cx="3171900" cy="320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ca" dirty="0"/>
              <a:t>Presentación del dataset</a:t>
            </a: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ca" dirty="0"/>
              <a:t>Código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ca" dirty="0"/>
              <a:t>Dataset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ca" dirty="0"/>
              <a:t>Licencia</a:t>
            </a:r>
          </a:p>
          <a:p>
            <a:pPr marL="457200" lvl="0" indent="-228600" rtl="0">
              <a:spcBef>
                <a:spcPts val="0"/>
              </a:spcBef>
            </a:pPr>
            <a:endParaRPr lang="ca" dirty="0"/>
          </a:p>
        </p:txBody>
      </p:sp>
      <p:sp>
        <p:nvSpPr>
          <p:cNvPr id="76" name="Shape 76"/>
          <p:cNvSpPr txBox="1"/>
          <p:nvPr/>
        </p:nvSpPr>
        <p:spPr>
          <a:xfrm>
            <a:off x="867525" y="1490475"/>
            <a:ext cx="1890900" cy="159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 b="1" dirty="0">
                <a:solidFill>
                  <a:srgbClr val="000078"/>
                </a:solidFill>
              </a:rPr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4" y="648025"/>
            <a:ext cx="7923033" cy="16586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Presentación del dataset:</a:t>
            </a:r>
            <a:br>
              <a:rPr lang="ca" dirty="0"/>
            </a:br>
            <a:r>
              <a:rPr lang="ca" sz="1200" dirty="0"/>
              <a:t>El dataset contiene información sobre el censo de ingresos de Estados unidos.</a:t>
            </a:r>
            <a:br>
              <a:rPr lang="ca" sz="1200" dirty="0"/>
            </a:br>
            <a:br>
              <a:rPr lang="ca" sz="1200" dirty="0"/>
            </a:br>
            <a:r>
              <a:rPr lang="ca" sz="1200" dirty="0"/>
              <a:t>¿Qué se pretende responder?</a:t>
            </a:r>
            <a:br>
              <a:rPr lang="ca" sz="1200" dirty="0"/>
            </a:br>
            <a:r>
              <a:rPr lang="ca" sz="1200" b="0" dirty="0"/>
              <a:t>Características demográficas y laborables que hacen más probable que una persona gane más de 50.000$ al año.</a:t>
            </a:r>
            <a:br>
              <a:rPr lang="ca" sz="1200" b="0" dirty="0"/>
            </a:br>
            <a:r>
              <a:rPr lang="ca" sz="1200" b="0" dirty="0"/>
              <a:t>Buscar grupos de personas con caracterisiticas similares que hacen más o menos probable alcanzar la variable objetivo.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72475" y="2306684"/>
            <a:ext cx="3799525" cy="2296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sz="1200" b="1" dirty="0"/>
              <a:t>Demográficas: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age</a:t>
            </a:r>
            <a:r>
              <a:rPr lang="es-ES" sz="1200" dirty="0"/>
              <a:t>: Edad.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sex: Género.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race</a:t>
            </a:r>
            <a:r>
              <a:rPr lang="es-ES" sz="1200" dirty="0"/>
              <a:t>: Raza.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native_country</a:t>
            </a:r>
            <a:r>
              <a:rPr lang="es-ES" sz="1200" dirty="0"/>
              <a:t>: País de origen.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marital_status</a:t>
            </a:r>
            <a:r>
              <a:rPr lang="es-ES" sz="1200" dirty="0"/>
              <a:t>: Estado civil.</a:t>
            </a:r>
          </a:p>
          <a:p>
            <a:r>
              <a:rPr lang="es-ES" sz="1200" b="1" dirty="0"/>
              <a:t>Educativas: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education</a:t>
            </a:r>
            <a:r>
              <a:rPr lang="es-ES" sz="1200" dirty="0"/>
              <a:t>: Nivel educativo.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education_num</a:t>
            </a:r>
            <a:r>
              <a:rPr lang="es-ES" sz="1200" dirty="0"/>
              <a:t>: Número asociado al nivel educativo.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200" dirty="0"/>
          </a:p>
        </p:txBody>
      </p:sp>
      <p:sp>
        <p:nvSpPr>
          <p:cNvPr id="4" name="Shape 89">
            <a:extLst>
              <a:ext uri="{FF2B5EF4-FFF2-40B4-BE49-F238E27FC236}">
                <a16:creationId xmlns:a16="http://schemas.microsoft.com/office/drawing/2014/main" id="{A021AEE9-19AB-FDAD-9631-025384520174}"/>
              </a:ext>
            </a:extLst>
          </p:cNvPr>
          <p:cNvSpPr txBox="1">
            <a:spLocks/>
          </p:cNvSpPr>
          <p:nvPr/>
        </p:nvSpPr>
        <p:spPr>
          <a:xfrm>
            <a:off x="4895983" y="2306684"/>
            <a:ext cx="3799525" cy="272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b="1" dirty="0"/>
              <a:t>Laborales: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workclass</a:t>
            </a:r>
            <a:r>
              <a:rPr lang="es-ES" sz="1200" dirty="0"/>
              <a:t>: Tipo de empleo.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occupation</a:t>
            </a:r>
            <a:r>
              <a:rPr lang="es-ES" sz="1200" dirty="0"/>
              <a:t>: Ocupación.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hours_per_week</a:t>
            </a:r>
            <a:r>
              <a:rPr lang="es-ES" sz="1200" dirty="0"/>
              <a:t>: Horas trabajadas por semana.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capital_gain</a:t>
            </a:r>
            <a:r>
              <a:rPr lang="es-ES" sz="1200" dirty="0"/>
              <a:t>: Ganancia de capital.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capital_loss</a:t>
            </a:r>
            <a:r>
              <a:rPr lang="es-ES" sz="1200" dirty="0"/>
              <a:t>: Pérdida de capital.</a:t>
            </a:r>
            <a:endParaRPr lang="es-ES" sz="1200" b="1" dirty="0"/>
          </a:p>
          <a:p>
            <a:r>
              <a:rPr lang="es-ES" sz="1200" b="1" dirty="0"/>
              <a:t>Socioeconómicas: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Variable </a:t>
            </a:r>
            <a:r>
              <a:rPr lang="es-ES" sz="1200" dirty="0" err="1"/>
              <a:t>fnlwgt</a:t>
            </a:r>
            <a:r>
              <a:rPr lang="es-ES" sz="1200" dirty="0"/>
              <a:t>: Ponderación final de la muestra.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relationship</a:t>
            </a:r>
            <a:r>
              <a:rPr lang="es-ES" sz="1200" dirty="0"/>
              <a:t>: Relación familiar.</a:t>
            </a:r>
          </a:p>
          <a:p>
            <a:r>
              <a:rPr lang="es-ES" sz="1200" b="1" dirty="0"/>
              <a:t>Objetivo: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income</a:t>
            </a:r>
            <a:r>
              <a:rPr lang="es-ES" sz="1200" dirty="0"/>
              <a:t>: Nivel de ingresos (&lt;=50K o &gt;50K).</a:t>
            </a:r>
          </a:p>
          <a:p>
            <a:pPr>
              <a:buClr>
                <a:schemeClr val="dk1"/>
              </a:buClr>
              <a:buSzPct val="78571"/>
              <a:buFont typeface="Arial"/>
              <a:buNone/>
            </a:pPr>
            <a:endParaRPr lang="es-E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DD54EFC2-3ED2-B5A1-F467-AF88E44FB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9DAC5443-245E-D020-5006-B40903EE6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418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Limpieza de datos: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7B5A6D9-25B5-D270-819F-C939D038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10336"/>
              </p:ext>
            </p:extLst>
          </p:nvPr>
        </p:nvGraphicFramePr>
        <p:xfrm>
          <a:off x="695599" y="1927861"/>
          <a:ext cx="3152140" cy="1988820"/>
        </p:xfrm>
        <a:graphic>
          <a:graphicData uri="http://schemas.openxmlformats.org/drawingml/2006/table">
            <a:tbl>
              <a:tblPr/>
              <a:tblGrid>
                <a:gridCol w="840571">
                  <a:extLst>
                    <a:ext uri="{9D8B030D-6E8A-4147-A177-3AD203B41FA5}">
                      <a16:colId xmlns:a16="http://schemas.microsoft.com/office/drawing/2014/main" val="3112615742"/>
                    </a:ext>
                  </a:extLst>
                </a:gridCol>
                <a:gridCol w="677126">
                  <a:extLst>
                    <a:ext uri="{9D8B030D-6E8A-4147-A177-3AD203B41FA5}">
                      <a16:colId xmlns:a16="http://schemas.microsoft.com/office/drawing/2014/main" val="158380175"/>
                    </a:ext>
                  </a:extLst>
                </a:gridCol>
                <a:gridCol w="887269">
                  <a:extLst>
                    <a:ext uri="{9D8B030D-6E8A-4147-A177-3AD203B41FA5}">
                      <a16:colId xmlns:a16="http://schemas.microsoft.com/office/drawing/2014/main" val="1189783814"/>
                    </a:ext>
                  </a:extLst>
                </a:gridCol>
                <a:gridCol w="747174">
                  <a:extLst>
                    <a:ext uri="{9D8B030D-6E8A-4147-A177-3AD203B41FA5}">
                      <a16:colId xmlns:a16="http://schemas.microsoft.com/office/drawing/2014/main" val="38964758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Empty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values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Empty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values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290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16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workclass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077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fnlwgt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capital_gain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634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capital_loss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75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education_num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hours_per_week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3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marital_status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native_country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95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occupation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99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relationship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066829"/>
                  </a:ext>
                </a:extLst>
              </a:tr>
            </a:tbl>
          </a:graphicData>
        </a:graphic>
      </p:graphicFrame>
      <p:sp>
        <p:nvSpPr>
          <p:cNvPr id="9" name="Shape 88">
            <a:extLst>
              <a:ext uri="{FF2B5EF4-FFF2-40B4-BE49-F238E27FC236}">
                <a16:creationId xmlns:a16="http://schemas.microsoft.com/office/drawing/2014/main" id="{925ECEE6-16D2-08B7-2E23-0B1F6FC79BBC}"/>
              </a:ext>
            </a:extLst>
          </p:cNvPr>
          <p:cNvSpPr txBox="1">
            <a:spLocks/>
          </p:cNvSpPr>
          <p:nvPr/>
        </p:nvSpPr>
        <p:spPr>
          <a:xfrm>
            <a:off x="597628" y="1353420"/>
            <a:ext cx="3152140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Gestión de valores vacíos:</a:t>
            </a:r>
          </a:p>
        </p:txBody>
      </p:sp>
      <p:sp>
        <p:nvSpPr>
          <p:cNvPr id="10" name="Shape 88">
            <a:extLst>
              <a:ext uri="{FF2B5EF4-FFF2-40B4-BE49-F238E27FC236}">
                <a16:creationId xmlns:a16="http://schemas.microsoft.com/office/drawing/2014/main" id="{C7E401E2-D2D4-6F3C-5A64-EFB02F8777DF}"/>
              </a:ext>
            </a:extLst>
          </p:cNvPr>
          <p:cNvSpPr txBox="1">
            <a:spLocks/>
          </p:cNvSpPr>
          <p:nvPr/>
        </p:nvSpPr>
        <p:spPr>
          <a:xfrm>
            <a:off x="4507775" y="1353420"/>
            <a:ext cx="3937362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Factorización de las variables categóricas:</a:t>
            </a:r>
          </a:p>
        </p:txBody>
      </p:sp>
    </p:spTree>
    <p:extLst>
      <p:ext uri="{BB962C8B-B14F-4D97-AF65-F5344CB8AC3E}">
        <p14:creationId xmlns:p14="http://schemas.microsoft.com/office/powerpoint/2010/main" val="268118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CF938984-8856-8238-4A75-FABF5B62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26569349-18A4-8515-96DE-23ED6B8CA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418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Limpieza de datos:</a:t>
            </a:r>
          </a:p>
        </p:txBody>
      </p:sp>
      <p:sp>
        <p:nvSpPr>
          <p:cNvPr id="9" name="Shape 88">
            <a:extLst>
              <a:ext uri="{FF2B5EF4-FFF2-40B4-BE49-F238E27FC236}">
                <a16:creationId xmlns:a16="http://schemas.microsoft.com/office/drawing/2014/main" id="{DC485340-3B46-0E5E-E3CD-E8622B6C27D1}"/>
              </a:ext>
            </a:extLst>
          </p:cNvPr>
          <p:cNvSpPr txBox="1">
            <a:spLocks/>
          </p:cNvSpPr>
          <p:nvPr/>
        </p:nvSpPr>
        <p:spPr>
          <a:xfrm>
            <a:off x="597628" y="1353420"/>
            <a:ext cx="3152140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Identificación de valores extremos</a:t>
            </a:r>
          </a:p>
        </p:txBody>
      </p:sp>
      <p:sp>
        <p:nvSpPr>
          <p:cNvPr id="10" name="Shape 88">
            <a:extLst>
              <a:ext uri="{FF2B5EF4-FFF2-40B4-BE49-F238E27FC236}">
                <a16:creationId xmlns:a16="http://schemas.microsoft.com/office/drawing/2014/main" id="{21E77B51-892B-6BF6-4A4A-2B6D552243D2}"/>
              </a:ext>
            </a:extLst>
          </p:cNvPr>
          <p:cNvSpPr txBox="1">
            <a:spLocks/>
          </p:cNvSpPr>
          <p:nvPr/>
        </p:nvSpPr>
        <p:spPr>
          <a:xfrm>
            <a:off x="4507775" y="1353420"/>
            <a:ext cx="3937362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Borrado de lineas duplicadas.</a:t>
            </a:r>
          </a:p>
        </p:txBody>
      </p:sp>
    </p:spTree>
    <p:extLst>
      <p:ext uri="{BB962C8B-B14F-4D97-AF65-F5344CB8AC3E}">
        <p14:creationId xmlns:p14="http://schemas.microsoft.com/office/powerpoint/2010/main" val="198308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Código:</a:t>
            </a:r>
            <a:endParaRPr lang="ca" dirty="0"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91EA66-46B7-32A6-4D2C-82BA0A3E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33" y="724344"/>
            <a:ext cx="4549934" cy="40102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AF0E2E58-B35F-63E8-BEBB-FBBC7150B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>
            <a:extLst>
              <a:ext uri="{FF2B5EF4-FFF2-40B4-BE49-F238E27FC236}">
                <a16:creationId xmlns:a16="http://schemas.microsoft.com/office/drawing/2014/main" id="{62978625-21EE-C453-EE14-F65E8CCA1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Dataset:</a:t>
            </a:r>
            <a:endParaRPr lang="ca" dirty="0"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>
            <a:extLst>
              <a:ext uri="{FF2B5EF4-FFF2-40B4-BE49-F238E27FC236}">
                <a16:creationId xmlns:a16="http://schemas.microsoft.com/office/drawing/2014/main" id="{E3E1BFDA-2C55-B01E-657F-8BDDC01FA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2475" y="1038625"/>
            <a:ext cx="7599050" cy="331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Campos Incluidos en el </a:t>
            </a:r>
            <a:r>
              <a:rPr lang="es-E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Producto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Este campo almacena el nombre de los productos que han sido extraídos durante el proceso de scraping.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Precio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Este campo contiene el precio de cada producto.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Descripción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Este campo incluye una breve descripción del producto.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Imagen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Este campo contiene la ruta del archivo de la imagen descargada del producto.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Página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Este campo almacena la URL de la página desde la que se extrajo el producto. Esto permite rastrear la fuente de cada producto.</a:t>
            </a:r>
          </a:p>
          <a:p>
            <a:pPr lvl="0">
              <a:spcBef>
                <a:spcPts val="0"/>
              </a:spcBef>
              <a:buNone/>
            </a:pPr>
            <a:endParaRPr lang="ca" sz="1500" dirty="0">
              <a:highlight>
                <a:srgbClr val="FFFFFF"/>
              </a:highligh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B4F276-1925-D556-2885-91504949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15834" y="3518480"/>
            <a:ext cx="4912459" cy="12097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4B08D7-6324-1742-89B7-30D878CC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60" y="3275517"/>
            <a:ext cx="2316480" cy="15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4340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>
                <a:highlight>
                  <a:srgbClr val="FFFFFF"/>
                </a:highlight>
              </a:rPr>
              <a:t>Licencia: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72475" y="1082780"/>
            <a:ext cx="7470600" cy="290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es-ES" sz="1600" b="1" i="0" dirty="0">
                <a:effectLst/>
                <a:latin typeface="Roboto" panose="020F0502020204030204" pitchFamily="2" charset="0"/>
              </a:rPr>
              <a:t>Tipo de Licencia:</a:t>
            </a:r>
          </a:p>
          <a:p>
            <a:pPr algn="l"/>
            <a:r>
              <a:rPr lang="es-ES" sz="1600" b="0" i="0" dirty="0">
                <a:effectLst/>
                <a:latin typeface="Roboto" panose="020F0502020204030204" pitchFamily="2" charset="0"/>
              </a:rPr>
              <a:t>Este tipo de licencia es una Licencia de Uso Propietaria</a:t>
            </a:r>
          </a:p>
          <a:p>
            <a:pPr algn="l"/>
            <a:r>
              <a:rPr lang="es-ES" sz="1600" dirty="0">
                <a:latin typeface="Roboto" panose="020F0502020204030204" pitchFamily="2" charset="0"/>
              </a:rPr>
              <a:t>Características</a:t>
            </a:r>
            <a:endParaRPr lang="es-ES" sz="1600" b="0" i="0" dirty="0">
              <a:effectLst/>
              <a:latin typeface="Robo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Propiedad Exclusiva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: El software sigue siendo propiedad del titular (en este caso, Francisco Javier González y Laureano </a:t>
            </a:r>
            <a:r>
              <a:rPr lang="es-ES" sz="1600" b="0" i="0" dirty="0" err="1">
                <a:effectLst/>
                <a:latin typeface="Roboto" panose="020F0502020204030204" pitchFamily="2" charset="0"/>
              </a:rPr>
              <a:t>Rios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 Oriol).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Restricciones en la Distribución y Modificación: 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El software no puede ser distribuido, modificado ni usado sin autorización explícita.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Uso Limitado y Revocable: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 La licencia es limitada a usos específicos autorizados y puede ser revocada por el propietario.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Confidencialidad: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 El usuario debe mantener la confidencialidad del software y su código fuente.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UOC">
  <a:themeElements>
    <a:clrScheme name="UOC masterbrand">
      <a:dk1>
        <a:srgbClr val="000078"/>
      </a:dk1>
      <a:lt1>
        <a:srgbClr val="FFFFFF"/>
      </a:lt1>
      <a:dk2>
        <a:srgbClr val="000000"/>
      </a:dk2>
      <a:lt2>
        <a:srgbClr val="FFFFFF"/>
      </a:lt2>
      <a:accent1>
        <a:srgbClr val="000078"/>
      </a:accent1>
      <a:accent2>
        <a:srgbClr val="212121"/>
      </a:accent2>
      <a:accent3>
        <a:srgbClr val="706F6F"/>
      </a:accent3>
      <a:accent4>
        <a:srgbClr val="73EDFF"/>
      </a:accent4>
      <a:accent5>
        <a:srgbClr val="D0D0D0"/>
      </a:accent5>
      <a:accent6>
        <a:srgbClr val="F8F8F8"/>
      </a:accent6>
      <a:hlink>
        <a:srgbClr val="000078"/>
      </a:hlink>
      <a:folHlink>
        <a:srgbClr val="73E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C_Masterbrand_Ppt_office_16_9_esp" id="{05ADA9F5-0CD4-E04C-9020-2AF95220E273}" vid="{F357F18C-D030-324B-AFB3-1D98C6AF339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Plantilla_UOC_Masterbrand_Ppt_office_16_9_esp</Template>
  <TotalTime>189</TotalTime>
  <Words>470</Words>
  <Application>Microsoft Office PowerPoint</Application>
  <PresentationFormat>Presentación en pantalla (16:9)</PresentationFormat>
  <Paragraphs>85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Aptos</vt:lpstr>
      <vt:lpstr>Aptos Narrow</vt:lpstr>
      <vt:lpstr>Arial</vt:lpstr>
      <vt:lpstr>Calibri</vt:lpstr>
      <vt:lpstr>Georgia</vt:lpstr>
      <vt:lpstr>Roboto</vt:lpstr>
      <vt:lpstr>Symbol</vt:lpstr>
      <vt:lpstr>UOC</vt:lpstr>
      <vt:lpstr>Tipología y ciclo de vida de los datos</vt:lpstr>
      <vt:lpstr>Presentación de PowerPoint</vt:lpstr>
      <vt:lpstr>Presentación del dataset: El dataset contiene información sobre el censo de ingresos de Estados unidos.  ¿Qué se pretende responder? Características demográficas y laborables que hacen más probable que una persona gane más de 50.000$ al año. Buscar grupos de personas con caracterisiticas similares que hacen más o menos probable alcanzar la variable objetivo.</vt:lpstr>
      <vt:lpstr>Limpieza de datos:</vt:lpstr>
      <vt:lpstr>Limpieza de datos:</vt:lpstr>
      <vt:lpstr>Código: </vt:lpstr>
      <vt:lpstr>Dataset: </vt:lpstr>
      <vt:lpstr>Licencia: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González Ontañón</dc:creator>
  <cp:lastModifiedBy>Francisco Javier González Ontañón</cp:lastModifiedBy>
  <cp:revision>5</cp:revision>
  <dcterms:created xsi:type="dcterms:W3CDTF">2024-11-10T18:13:30Z</dcterms:created>
  <dcterms:modified xsi:type="dcterms:W3CDTF">2025-01-04T13:03:47Z</dcterms:modified>
</cp:coreProperties>
</file>