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57" r:id="rId2"/>
    <p:sldId id="259" r:id="rId3"/>
    <p:sldId id="261" r:id="rId4"/>
    <p:sldId id="271" r:id="rId5"/>
    <p:sldId id="272" r:id="rId6"/>
    <p:sldId id="262" r:id="rId7"/>
    <p:sldId id="273" r:id="rId8"/>
    <p:sldId id="274" r:id="rId9"/>
    <p:sldId id="263" r:id="rId10"/>
    <p:sldId id="26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39"/>
    <p:restoredTop sz="96247" autoAdjust="0"/>
  </p:normalViewPr>
  <p:slideViewPr>
    <p:cSldViewPr snapToGrid="0" snapToObjects="1">
      <p:cViewPr varScale="1">
        <p:scale>
          <a:sx n="98" d="100"/>
          <a:sy n="98" d="100"/>
        </p:scale>
        <p:origin x="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20471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817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99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33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48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D9B0E4B4-31C9-2F4C-5451-ED2641FF5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>
            <a:extLst>
              <a:ext uri="{FF2B5EF4-FFF2-40B4-BE49-F238E27FC236}">
                <a16:creationId xmlns:a16="http://schemas.microsoft.com/office/drawing/2014/main" id="{1F281C30-67C1-12CD-2C20-12B14B26CE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>
            <a:extLst>
              <a:ext uri="{FF2B5EF4-FFF2-40B4-BE49-F238E27FC236}">
                <a16:creationId xmlns:a16="http://schemas.microsoft.com/office/drawing/2014/main" id="{3D4F22BA-D9C7-E5A4-1E84-710C14842C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20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20514EBE-4726-4C52-9B4C-98336E944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>
            <a:extLst>
              <a:ext uri="{FF2B5EF4-FFF2-40B4-BE49-F238E27FC236}">
                <a16:creationId xmlns:a16="http://schemas.microsoft.com/office/drawing/2014/main" id="{17D60556-C75E-0914-8E13-56D4ECED8C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>
            <a:extLst>
              <a:ext uri="{FF2B5EF4-FFF2-40B4-BE49-F238E27FC236}">
                <a16:creationId xmlns:a16="http://schemas.microsoft.com/office/drawing/2014/main" id="{59B1F63D-3135-0310-484B-6F3D3381B1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183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41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A012A0F2-9F4D-BCD0-558D-4EA395B47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>
            <a:extLst>
              <a:ext uri="{FF2B5EF4-FFF2-40B4-BE49-F238E27FC236}">
                <a16:creationId xmlns:a16="http://schemas.microsoft.com/office/drawing/2014/main" id="{382E89AE-A2C7-DC1C-0804-9ECBBAD97F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>
            <a:extLst>
              <a:ext uri="{FF2B5EF4-FFF2-40B4-BE49-F238E27FC236}">
                <a16:creationId xmlns:a16="http://schemas.microsoft.com/office/drawing/2014/main" id="{129E3FDB-EEE3-EE8D-FC1E-CAEA1A64B1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809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B1EEC1D6-0425-DAA1-1144-5210D1C62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>
            <a:extLst>
              <a:ext uri="{FF2B5EF4-FFF2-40B4-BE49-F238E27FC236}">
                <a16:creationId xmlns:a16="http://schemas.microsoft.com/office/drawing/2014/main" id="{5AD0AAC1-1EB1-16F1-9754-6B22B01ACF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>
            <a:extLst>
              <a:ext uri="{FF2B5EF4-FFF2-40B4-BE49-F238E27FC236}">
                <a16:creationId xmlns:a16="http://schemas.microsoft.com/office/drawing/2014/main" id="{A0482300-E307-3B02-7783-2DBB53A331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327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76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">
    <p:bg>
      <p:bgPr>
        <a:solidFill>
          <a:srgbClr val="000078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-11600" y="-11600"/>
            <a:ext cx="9144000" cy="5155200"/>
          </a:xfrm>
          <a:prstGeom prst="rect">
            <a:avLst/>
          </a:prstGeom>
          <a:solidFill>
            <a:srgbClr val="00007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299" y="233225"/>
            <a:ext cx="913800" cy="6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 rotWithShape="1">
          <a:blip r:embed="rId3">
            <a:alphaModFix/>
          </a:blip>
          <a:srcRect r="-11731" b="-11731"/>
          <a:stretch/>
        </p:blipFill>
        <p:spPr>
          <a:xfrm>
            <a:off x="1210674" y="316499"/>
            <a:ext cx="1436999" cy="3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134100" y="883025"/>
            <a:ext cx="7752300" cy="25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48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3600"/>
            </a:lvl2pPr>
            <a:lvl3pPr lvl="2" rtl="0">
              <a:spcBef>
                <a:spcPts val="0"/>
              </a:spcBef>
              <a:buNone/>
              <a:defRPr sz="3600"/>
            </a:lvl3pPr>
            <a:lvl4pPr lvl="3" rtl="0">
              <a:spcBef>
                <a:spcPts val="0"/>
              </a:spcBef>
              <a:buNone/>
              <a:defRPr sz="3600"/>
            </a:lvl4pPr>
            <a:lvl5pPr lvl="4" rtl="0">
              <a:spcBef>
                <a:spcPts val="0"/>
              </a:spcBef>
              <a:buNone/>
              <a:defRPr sz="3600"/>
            </a:lvl5pPr>
            <a:lvl6pPr lvl="5" rtl="0">
              <a:spcBef>
                <a:spcPts val="0"/>
              </a:spcBef>
              <a:buNone/>
              <a:defRPr sz="3600"/>
            </a:lvl6pPr>
            <a:lvl7pPr lvl="6" rtl="0">
              <a:spcBef>
                <a:spcPts val="0"/>
              </a:spcBef>
              <a:buNone/>
              <a:defRPr sz="3600"/>
            </a:lvl7pPr>
            <a:lvl8pPr lvl="7" rtl="0">
              <a:spcBef>
                <a:spcPts val="0"/>
              </a:spcBef>
              <a:buNone/>
              <a:defRPr sz="3600"/>
            </a:lvl8pPr>
            <a:lvl9pPr lvl="8" rtl="0">
              <a:spcBef>
                <a:spcPts val="0"/>
              </a:spcBef>
              <a:buNone/>
              <a:defRPr sz="3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34100" y="3574325"/>
            <a:ext cx="7752300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20299" y="4830900"/>
            <a:ext cx="866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210251" y="87727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1210251" y="243650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Shape 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8749" y="303450"/>
            <a:ext cx="380271" cy="8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ior - 1 columna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900" b="1">
                <a:solidFill>
                  <a:srgbClr val="000078"/>
                </a:solidFill>
              </a:defRPr>
            </a:lvl1pPr>
            <a:lvl2pPr lvl="1" rtl="0">
              <a:spcBef>
                <a:spcPts val="0"/>
              </a:spcBef>
              <a:buNone/>
              <a:defRPr sz="3000"/>
            </a:lvl2pPr>
            <a:lvl3pPr lvl="2" rtl="0">
              <a:spcBef>
                <a:spcPts val="0"/>
              </a:spcBef>
              <a:buNone/>
              <a:defRPr sz="3000"/>
            </a:lvl3pPr>
            <a:lvl4pPr lvl="3" rtl="0">
              <a:spcBef>
                <a:spcPts val="0"/>
              </a:spcBef>
              <a:buNone/>
              <a:defRPr sz="3000"/>
            </a:lvl4pPr>
            <a:lvl5pPr lvl="4" rtl="0">
              <a:spcBef>
                <a:spcPts val="0"/>
              </a:spcBef>
              <a:buNone/>
              <a:defRPr sz="3000"/>
            </a:lvl5pPr>
            <a:lvl6pPr lvl="5" rtl="0">
              <a:spcBef>
                <a:spcPts val="0"/>
              </a:spcBef>
              <a:buNone/>
              <a:defRPr sz="3000"/>
            </a:lvl6pPr>
            <a:lvl7pPr lvl="6" rtl="0">
              <a:spcBef>
                <a:spcPts val="0"/>
              </a:spcBef>
              <a:buNone/>
              <a:defRPr sz="3000"/>
            </a:lvl7pPr>
            <a:lvl8pPr lvl="7" rtl="0">
              <a:spcBef>
                <a:spcPts val="0"/>
              </a:spcBef>
              <a:buNone/>
              <a:defRPr sz="3000"/>
            </a:lvl8pPr>
            <a:lvl9pPr lvl="8" rtl="0">
              <a:spcBef>
                <a:spcPts val="0"/>
              </a:spcBef>
              <a:buNone/>
              <a:defRPr sz="3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dic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5161450" y="1575850"/>
            <a:ext cx="3171900" cy="32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78"/>
              </a:buClr>
              <a:buAutoNum type="arabicPeriod"/>
              <a:defRPr b="1">
                <a:solidFill>
                  <a:srgbClr val="000078"/>
                </a:solidFill>
              </a:defRPr>
            </a:lvl1pPr>
            <a:lvl2pPr lvl="1" rtl="0">
              <a:spcBef>
                <a:spcPts val="0"/>
              </a:spcBef>
              <a:buClr>
                <a:srgbClr val="000078"/>
              </a:buClr>
              <a:buAutoNum type="alphaLcPeriod"/>
              <a:defRPr>
                <a:solidFill>
                  <a:srgbClr val="000078"/>
                </a:solidFill>
              </a:defRPr>
            </a:lvl2pPr>
            <a:lvl3pPr lvl="2" rtl="0">
              <a:spcBef>
                <a:spcPts val="0"/>
              </a:spcBef>
              <a:buClr>
                <a:srgbClr val="000078"/>
              </a:buClr>
              <a:buAutoNum type="romanLcPeriod"/>
              <a:defRPr>
                <a:solidFill>
                  <a:srgbClr val="000078"/>
                </a:solidFill>
              </a:defRPr>
            </a:lvl3pPr>
            <a:lvl4pPr lvl="3" rtl="0">
              <a:spcBef>
                <a:spcPts val="0"/>
              </a:spcBef>
              <a:buClr>
                <a:srgbClr val="000078"/>
              </a:buClr>
              <a:buAutoNum type="arabicPeriod"/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buAutoNum type="alphaLcPeriod"/>
              <a:defRPr>
                <a:solidFill>
                  <a:srgbClr val="000078"/>
                </a:solidFill>
              </a:defRPr>
            </a:lvl5pPr>
            <a:lvl6pPr lvl="5" rtl="0">
              <a:spcBef>
                <a:spcPts val="0"/>
              </a:spcBef>
              <a:buClr>
                <a:srgbClr val="000078"/>
              </a:buClr>
              <a:buAutoNum type="romanLcPeriod"/>
              <a:defRPr>
                <a:solidFill>
                  <a:srgbClr val="000078"/>
                </a:solidFill>
              </a:defRPr>
            </a:lvl6pPr>
            <a:lvl7pPr lvl="6" rtl="0">
              <a:spcBef>
                <a:spcPts val="0"/>
              </a:spcBef>
              <a:buClr>
                <a:srgbClr val="000078"/>
              </a:buClr>
              <a:buAutoNum type="arabicPeriod"/>
              <a:defRPr>
                <a:solidFill>
                  <a:srgbClr val="000078"/>
                </a:solidFill>
              </a:defRPr>
            </a:lvl7pPr>
            <a:lvl8pPr lvl="7" rtl="0">
              <a:spcBef>
                <a:spcPts val="0"/>
              </a:spcBef>
              <a:buClr>
                <a:srgbClr val="000078"/>
              </a:buClr>
              <a:buAutoNum type="alphaLcPeriod"/>
              <a:defRPr>
                <a:solidFill>
                  <a:srgbClr val="000078"/>
                </a:solidFill>
              </a:defRPr>
            </a:lvl8pPr>
            <a:lvl9pPr lvl="8" rtl="0">
              <a:spcBef>
                <a:spcPts val="0"/>
              </a:spcBef>
              <a:buClr>
                <a:srgbClr val="000078"/>
              </a:buClr>
              <a:buAutoNum type="romanLcPeriod"/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2035725" y="1575850"/>
            <a:ext cx="3171900" cy="32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0078"/>
              </a:buClr>
              <a:buAutoNum type="arabicPeriod"/>
              <a:defRPr b="1">
                <a:solidFill>
                  <a:srgbClr val="000078"/>
                </a:solidFill>
              </a:defRPr>
            </a:lvl1pPr>
            <a:lvl2pPr lvl="1">
              <a:spcBef>
                <a:spcPts val="0"/>
              </a:spcBef>
              <a:buClr>
                <a:srgbClr val="000078"/>
              </a:buClr>
              <a:buAutoNum type="alphaLcPeriod"/>
              <a:defRPr>
                <a:solidFill>
                  <a:srgbClr val="000078"/>
                </a:solidFill>
              </a:defRPr>
            </a:lvl2pPr>
            <a:lvl3pPr lvl="2">
              <a:spcBef>
                <a:spcPts val="0"/>
              </a:spcBef>
              <a:buClr>
                <a:srgbClr val="000078"/>
              </a:buClr>
              <a:buAutoNum type="romanLcPeriod"/>
              <a:defRPr>
                <a:solidFill>
                  <a:srgbClr val="000078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buAutoNum type="arabicPeriod"/>
              <a:defRPr>
                <a:solidFill>
                  <a:srgbClr val="000078"/>
                </a:solidFill>
              </a:defRPr>
            </a:lvl4pPr>
            <a:lvl5pPr lvl="4">
              <a:spcBef>
                <a:spcPts val="0"/>
              </a:spcBef>
              <a:buClr>
                <a:srgbClr val="000078"/>
              </a:buClr>
              <a:buAutoNum type="alphaLcPeriod"/>
              <a:defRPr>
                <a:solidFill>
                  <a:srgbClr val="000078"/>
                </a:solidFill>
              </a:defRPr>
            </a:lvl5pPr>
            <a:lvl6pPr lvl="5">
              <a:spcBef>
                <a:spcPts val="0"/>
              </a:spcBef>
              <a:buClr>
                <a:srgbClr val="000078"/>
              </a:buClr>
              <a:buAutoNum type="romanLcPeriod"/>
              <a:defRPr>
                <a:solidFill>
                  <a:srgbClr val="000078"/>
                </a:solidFill>
              </a:defRPr>
            </a:lvl6pPr>
            <a:lvl7pPr lvl="6">
              <a:spcBef>
                <a:spcPts val="0"/>
              </a:spcBef>
              <a:buClr>
                <a:srgbClr val="000078"/>
              </a:buClr>
              <a:buAutoNum type="arabicPeriod"/>
              <a:defRPr>
                <a:solidFill>
                  <a:srgbClr val="000078"/>
                </a:solidFill>
              </a:defRPr>
            </a:lvl7pPr>
            <a:lvl8pPr lvl="7">
              <a:spcBef>
                <a:spcPts val="0"/>
              </a:spcBef>
              <a:buClr>
                <a:srgbClr val="000078"/>
              </a:buClr>
              <a:buAutoNum type="alphaLcPeriod"/>
              <a:defRPr>
                <a:solidFill>
                  <a:srgbClr val="000078"/>
                </a:solidFill>
              </a:defRPr>
            </a:lvl8pPr>
            <a:lvl9pPr lvl="8">
              <a:spcBef>
                <a:spcPts val="0"/>
              </a:spcBef>
              <a:buClr>
                <a:srgbClr val="000078"/>
              </a:buClr>
              <a:buAutoNum type="romanLcPeriod"/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Shape 34"/>
          <p:cNvSpPr/>
          <p:nvPr/>
        </p:nvSpPr>
        <p:spPr>
          <a:xfrm>
            <a:off x="220300" y="1490475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869050" y="1490475"/>
            <a:ext cx="8017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raportada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78"/>
          </a:soli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8803" y="0"/>
            <a:ext cx="1715100" cy="11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/>
          <p:nvPr/>
        </p:nvSpPr>
        <p:spPr>
          <a:xfrm>
            <a:off x="225972" y="234950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 r="-11731" b="-11731"/>
          <a:stretch/>
        </p:blipFill>
        <p:spPr>
          <a:xfrm>
            <a:off x="226250" y="282975"/>
            <a:ext cx="1234200" cy="3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/>
          <p:nvPr/>
        </p:nvSpPr>
        <p:spPr>
          <a:xfrm>
            <a:off x="226250" y="4861525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225972" y="832225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 txBox="1"/>
          <p:nvPr/>
        </p:nvSpPr>
        <p:spPr>
          <a:xfrm>
            <a:off x="468327" y="3937683"/>
            <a:ext cx="3057300" cy="31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1800">
                <a:solidFill>
                  <a:srgbClr val="FFFFFF"/>
                </a:solidFill>
              </a:rPr>
              <a:t>UOC.universitat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468327" y="4216254"/>
            <a:ext cx="3057300" cy="2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1800">
                <a:solidFill>
                  <a:srgbClr val="FFFFFF"/>
                </a:solidFill>
              </a:rPr>
              <a:t>@UOCuniversidad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468327" y="4515026"/>
            <a:ext cx="3057300" cy="2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1800">
                <a:solidFill>
                  <a:srgbClr val="FFFFFF"/>
                </a:solidFill>
              </a:rPr>
              <a:t>UOCuniversitat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75" y="3998750"/>
            <a:ext cx="183987" cy="19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109" y="4289063"/>
            <a:ext cx="208518" cy="17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365" y="4559751"/>
            <a:ext cx="191346" cy="19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0302" y="233214"/>
            <a:ext cx="597300" cy="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7">
            <a:alphaModFix/>
          </a:blip>
          <a:srcRect r="-11731" b="-11731"/>
          <a:stretch/>
        </p:blipFill>
        <p:spPr>
          <a:xfrm>
            <a:off x="867600" y="287650"/>
            <a:ext cx="986400" cy="2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220300" y="4889475"/>
            <a:ext cx="86661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/>
          <p:nvPr/>
        </p:nvSpPr>
        <p:spPr>
          <a:xfrm>
            <a:off x="869050" y="654175"/>
            <a:ext cx="7368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869050" y="239625"/>
            <a:ext cx="7368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8288950" y="654175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8288950" y="239050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Shape 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88950" y="287650"/>
            <a:ext cx="301625" cy="64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134100" y="883025"/>
            <a:ext cx="7752300" cy="253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Tipología y ciclo de vida de los datos</a:t>
            </a:r>
            <a:endParaRPr lang="ca" dirty="0">
              <a:solidFill>
                <a:schemeClr val="lt1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1134100" y="3574325"/>
            <a:ext cx="77523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ca" dirty="0"/>
              <a:t>Laureano Rios Uriol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ca" dirty="0"/>
              <a:t>Francisco Javier González Ontañón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3" name="Shape 63"/>
          <p:cNvSpPr/>
          <p:nvPr/>
        </p:nvSpPr>
        <p:spPr>
          <a:xfrm>
            <a:off x="220299" y="3574325"/>
            <a:ext cx="9138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1210251" y="357432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2035725" y="1575850"/>
            <a:ext cx="3171900" cy="320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ca" dirty="0"/>
              <a:t>Presentación del dataset</a:t>
            </a: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ca" dirty="0"/>
              <a:t>Código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ca" dirty="0"/>
              <a:t>Dataset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ca" dirty="0"/>
              <a:t>Licencia</a:t>
            </a:r>
          </a:p>
          <a:p>
            <a:pPr marL="457200" lvl="0" indent="-228600" rtl="0">
              <a:spcBef>
                <a:spcPts val="0"/>
              </a:spcBef>
            </a:pPr>
            <a:endParaRPr lang="ca" dirty="0"/>
          </a:p>
        </p:txBody>
      </p:sp>
      <p:sp>
        <p:nvSpPr>
          <p:cNvPr id="76" name="Shape 76"/>
          <p:cNvSpPr txBox="1"/>
          <p:nvPr/>
        </p:nvSpPr>
        <p:spPr>
          <a:xfrm>
            <a:off x="867525" y="1490475"/>
            <a:ext cx="1890900" cy="159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2400" b="1" dirty="0">
                <a:solidFill>
                  <a:srgbClr val="000078"/>
                </a:solidFill>
              </a:rPr>
              <a:t>Índice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772474" y="648025"/>
            <a:ext cx="7923033" cy="165865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ca" dirty="0"/>
              <a:t>Presentación del dataset:</a:t>
            </a:r>
            <a:br>
              <a:rPr lang="ca" dirty="0"/>
            </a:br>
            <a:r>
              <a:rPr lang="ca" sz="1200" dirty="0"/>
              <a:t>El dataset contiene información sobre el censo de ingresos de Estados unidos.</a:t>
            </a:r>
            <a:br>
              <a:rPr lang="ca" sz="1200" dirty="0"/>
            </a:br>
            <a:br>
              <a:rPr lang="ca" sz="1200" dirty="0"/>
            </a:br>
            <a:r>
              <a:rPr lang="ca" sz="1200" dirty="0"/>
              <a:t>¿Qué se pretende responder?</a:t>
            </a:r>
            <a:br>
              <a:rPr lang="ca" sz="1200" dirty="0"/>
            </a:br>
            <a:r>
              <a:rPr lang="ca" sz="1200" b="0" dirty="0"/>
              <a:t>Características demográficas y laborables que hacen más probable que una persona gane más de 50.000$ al año.</a:t>
            </a:r>
            <a:br>
              <a:rPr lang="ca" sz="1200" b="0" dirty="0"/>
            </a:br>
            <a:r>
              <a:rPr lang="ca" sz="1200" b="0" dirty="0"/>
              <a:t>Buscar grupos de personas con caracterisiticas similares que hacen más o menos probable alcanzar la variable objetivo.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72475" y="2306684"/>
            <a:ext cx="3799525" cy="2296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ES" sz="1200" b="1" dirty="0"/>
              <a:t>Demográficas:</a:t>
            </a:r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age</a:t>
            </a:r>
            <a:r>
              <a:rPr lang="es-ES" sz="1200" dirty="0"/>
              <a:t>: Edad.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sex: Género.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race</a:t>
            </a:r>
            <a:r>
              <a:rPr lang="es-ES" sz="1200" dirty="0"/>
              <a:t>: Raza.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native_country</a:t>
            </a:r>
            <a:r>
              <a:rPr lang="es-ES" sz="1200" dirty="0"/>
              <a:t>: País de origen.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marital_status</a:t>
            </a:r>
            <a:r>
              <a:rPr lang="es-ES" sz="1200" dirty="0"/>
              <a:t>: Estado civil.</a:t>
            </a:r>
          </a:p>
          <a:p>
            <a:r>
              <a:rPr lang="es-ES" sz="1200" b="1" dirty="0"/>
              <a:t>Educativas:</a:t>
            </a:r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education</a:t>
            </a:r>
            <a:r>
              <a:rPr lang="es-ES" sz="1200" dirty="0"/>
              <a:t>: Nivel educativo.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education_num</a:t>
            </a:r>
            <a:r>
              <a:rPr lang="es-ES" sz="1200" dirty="0"/>
              <a:t>: Número asociado al nivel educativo.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200" dirty="0"/>
          </a:p>
        </p:txBody>
      </p:sp>
      <p:sp>
        <p:nvSpPr>
          <p:cNvPr id="4" name="Shape 89">
            <a:extLst>
              <a:ext uri="{FF2B5EF4-FFF2-40B4-BE49-F238E27FC236}">
                <a16:creationId xmlns:a16="http://schemas.microsoft.com/office/drawing/2014/main" id="{A021AEE9-19AB-FDAD-9631-025384520174}"/>
              </a:ext>
            </a:extLst>
          </p:cNvPr>
          <p:cNvSpPr txBox="1">
            <a:spLocks/>
          </p:cNvSpPr>
          <p:nvPr/>
        </p:nvSpPr>
        <p:spPr>
          <a:xfrm>
            <a:off x="4895983" y="2306684"/>
            <a:ext cx="3799525" cy="2727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b="1" dirty="0"/>
              <a:t>Laborales:</a:t>
            </a:r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workclass</a:t>
            </a:r>
            <a:r>
              <a:rPr lang="es-ES" sz="1200" dirty="0"/>
              <a:t>: Tipo de empleo.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occupation</a:t>
            </a:r>
            <a:r>
              <a:rPr lang="es-ES" sz="1200" dirty="0"/>
              <a:t>: Ocupación.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hours_per_week</a:t>
            </a:r>
            <a:r>
              <a:rPr lang="es-ES" sz="1200" dirty="0"/>
              <a:t>: Horas trabajadas por semana.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capital_gain</a:t>
            </a:r>
            <a:r>
              <a:rPr lang="es-ES" sz="1200" dirty="0"/>
              <a:t>: Ganancia de capital.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capital_loss</a:t>
            </a:r>
            <a:r>
              <a:rPr lang="es-ES" sz="1200" dirty="0"/>
              <a:t>: Pérdida de capital.</a:t>
            </a:r>
            <a:endParaRPr lang="es-ES" sz="1200" b="1" dirty="0"/>
          </a:p>
          <a:p>
            <a:r>
              <a:rPr lang="es-ES" sz="1200" b="1" dirty="0"/>
              <a:t>Socioeconómicas:</a:t>
            </a:r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/>
              <a:t>Variable </a:t>
            </a:r>
            <a:r>
              <a:rPr lang="es-ES" sz="1200" dirty="0" err="1"/>
              <a:t>fnlwgt</a:t>
            </a:r>
            <a:r>
              <a:rPr lang="es-ES" sz="1200" dirty="0"/>
              <a:t>: Ponderación final de la muestra.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relationship</a:t>
            </a:r>
            <a:r>
              <a:rPr lang="es-ES" sz="1200" dirty="0"/>
              <a:t>: Relación familiar.</a:t>
            </a:r>
          </a:p>
          <a:p>
            <a:r>
              <a:rPr lang="es-ES" sz="1200" b="1" dirty="0"/>
              <a:t>Objetivo:</a:t>
            </a:r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income</a:t>
            </a:r>
            <a:r>
              <a:rPr lang="es-ES" sz="1200" dirty="0"/>
              <a:t>: Nivel de ingresos (&lt;=50K o &gt;50K).</a:t>
            </a:r>
          </a:p>
          <a:p>
            <a:pPr>
              <a:buClr>
                <a:schemeClr val="dk1"/>
              </a:buClr>
              <a:buSzPct val="78571"/>
              <a:buFont typeface="Arial"/>
              <a:buNone/>
            </a:pPr>
            <a:endParaRPr lang="es-E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DD54EFC2-3ED2-B5A1-F467-AF88E44FB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>
            <a:extLst>
              <a:ext uri="{FF2B5EF4-FFF2-40B4-BE49-F238E27FC236}">
                <a16:creationId xmlns:a16="http://schemas.microsoft.com/office/drawing/2014/main" id="{9DAC5443-245E-D020-5006-B40903EE67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7470600" cy="4187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ca" dirty="0"/>
              <a:t>Limpieza de datos: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7B5A6D9-25B5-D270-819F-C939D038C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510336"/>
              </p:ext>
            </p:extLst>
          </p:nvPr>
        </p:nvGraphicFramePr>
        <p:xfrm>
          <a:off x="695599" y="1927861"/>
          <a:ext cx="3152140" cy="1988820"/>
        </p:xfrm>
        <a:graphic>
          <a:graphicData uri="http://schemas.openxmlformats.org/drawingml/2006/table">
            <a:tbl>
              <a:tblPr/>
              <a:tblGrid>
                <a:gridCol w="840571">
                  <a:extLst>
                    <a:ext uri="{9D8B030D-6E8A-4147-A177-3AD203B41FA5}">
                      <a16:colId xmlns:a16="http://schemas.microsoft.com/office/drawing/2014/main" val="3112615742"/>
                    </a:ext>
                  </a:extLst>
                </a:gridCol>
                <a:gridCol w="677126">
                  <a:extLst>
                    <a:ext uri="{9D8B030D-6E8A-4147-A177-3AD203B41FA5}">
                      <a16:colId xmlns:a16="http://schemas.microsoft.com/office/drawing/2014/main" val="158380175"/>
                    </a:ext>
                  </a:extLst>
                </a:gridCol>
                <a:gridCol w="887269">
                  <a:extLst>
                    <a:ext uri="{9D8B030D-6E8A-4147-A177-3AD203B41FA5}">
                      <a16:colId xmlns:a16="http://schemas.microsoft.com/office/drawing/2014/main" val="1189783814"/>
                    </a:ext>
                  </a:extLst>
                </a:gridCol>
                <a:gridCol w="747174">
                  <a:extLst>
                    <a:ext uri="{9D8B030D-6E8A-4147-A177-3AD203B41FA5}">
                      <a16:colId xmlns:a16="http://schemas.microsoft.com/office/drawing/2014/main" val="38964758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Variable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Empty</a:t>
                      </a:r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s-E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values</a:t>
                      </a:r>
                      <a:endParaRPr lang="es-ES" sz="11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Variable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Empty</a:t>
                      </a:r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s-E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values</a:t>
                      </a:r>
                      <a:endParaRPr lang="es-ES" sz="11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2908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1160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workclass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0770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fnlwgt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capital_gain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634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education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capital_loss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755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education_num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hours_per_week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2730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marital_status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native_country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495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occupation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income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8992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relationship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066829"/>
                  </a:ext>
                </a:extLst>
              </a:tr>
            </a:tbl>
          </a:graphicData>
        </a:graphic>
      </p:graphicFrame>
      <p:sp>
        <p:nvSpPr>
          <p:cNvPr id="9" name="Shape 88">
            <a:extLst>
              <a:ext uri="{FF2B5EF4-FFF2-40B4-BE49-F238E27FC236}">
                <a16:creationId xmlns:a16="http://schemas.microsoft.com/office/drawing/2014/main" id="{925ECEE6-16D2-08B7-2E23-0B1F6FC79BBC}"/>
              </a:ext>
            </a:extLst>
          </p:cNvPr>
          <p:cNvSpPr txBox="1">
            <a:spLocks/>
          </p:cNvSpPr>
          <p:nvPr/>
        </p:nvSpPr>
        <p:spPr>
          <a:xfrm>
            <a:off x="597628" y="1353420"/>
            <a:ext cx="3152140" cy="418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1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 sz="3000"/>
            </a:lvl2pPr>
            <a:lvl3pPr lvl="2" rtl="0">
              <a:spcBef>
                <a:spcPts val="0"/>
              </a:spcBef>
              <a:buNone/>
              <a:defRPr sz="3000"/>
            </a:lvl3pPr>
            <a:lvl4pPr lvl="3" rtl="0">
              <a:spcBef>
                <a:spcPts val="0"/>
              </a:spcBef>
              <a:buNone/>
              <a:defRPr sz="3000"/>
            </a:lvl4pPr>
            <a:lvl5pPr lvl="4" rtl="0">
              <a:spcBef>
                <a:spcPts val="0"/>
              </a:spcBef>
              <a:buNone/>
              <a:defRPr sz="3000"/>
            </a:lvl5pPr>
            <a:lvl6pPr lvl="5" rtl="0">
              <a:spcBef>
                <a:spcPts val="0"/>
              </a:spcBef>
              <a:buNone/>
              <a:defRPr sz="3000"/>
            </a:lvl6pPr>
            <a:lvl7pPr lvl="6" rtl="0">
              <a:spcBef>
                <a:spcPts val="0"/>
              </a:spcBef>
              <a:buNone/>
              <a:defRPr sz="3000"/>
            </a:lvl7pPr>
            <a:lvl8pPr lvl="7" rtl="0">
              <a:spcBef>
                <a:spcPts val="0"/>
              </a:spcBef>
              <a:buNone/>
              <a:defRPr sz="3000"/>
            </a:lvl8pPr>
            <a:lvl9pPr lvl="8" rtl="0">
              <a:spcBef>
                <a:spcPts val="0"/>
              </a:spcBef>
              <a:buNone/>
              <a:defRPr sz="3000"/>
            </a:lvl9pPr>
          </a:lstStyle>
          <a:p>
            <a:pPr>
              <a:buClr>
                <a:schemeClr val="dk1"/>
              </a:buClr>
              <a:buSzPct val="57894"/>
              <a:buFont typeface="Arial"/>
              <a:buNone/>
            </a:pPr>
            <a:r>
              <a:rPr lang="ca" sz="1400" b="0" dirty="0"/>
              <a:t>Gestión de valores vacíos:</a:t>
            </a:r>
          </a:p>
        </p:txBody>
      </p:sp>
      <p:sp>
        <p:nvSpPr>
          <p:cNvPr id="10" name="Shape 88">
            <a:extLst>
              <a:ext uri="{FF2B5EF4-FFF2-40B4-BE49-F238E27FC236}">
                <a16:creationId xmlns:a16="http://schemas.microsoft.com/office/drawing/2014/main" id="{C7E401E2-D2D4-6F3C-5A64-EFB02F8777DF}"/>
              </a:ext>
            </a:extLst>
          </p:cNvPr>
          <p:cNvSpPr txBox="1">
            <a:spLocks/>
          </p:cNvSpPr>
          <p:nvPr/>
        </p:nvSpPr>
        <p:spPr>
          <a:xfrm>
            <a:off x="4507775" y="1353420"/>
            <a:ext cx="3937362" cy="418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1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 sz="3000"/>
            </a:lvl2pPr>
            <a:lvl3pPr lvl="2" rtl="0">
              <a:spcBef>
                <a:spcPts val="0"/>
              </a:spcBef>
              <a:buNone/>
              <a:defRPr sz="3000"/>
            </a:lvl3pPr>
            <a:lvl4pPr lvl="3" rtl="0">
              <a:spcBef>
                <a:spcPts val="0"/>
              </a:spcBef>
              <a:buNone/>
              <a:defRPr sz="3000"/>
            </a:lvl4pPr>
            <a:lvl5pPr lvl="4" rtl="0">
              <a:spcBef>
                <a:spcPts val="0"/>
              </a:spcBef>
              <a:buNone/>
              <a:defRPr sz="3000"/>
            </a:lvl5pPr>
            <a:lvl6pPr lvl="5" rtl="0">
              <a:spcBef>
                <a:spcPts val="0"/>
              </a:spcBef>
              <a:buNone/>
              <a:defRPr sz="3000"/>
            </a:lvl6pPr>
            <a:lvl7pPr lvl="6" rtl="0">
              <a:spcBef>
                <a:spcPts val="0"/>
              </a:spcBef>
              <a:buNone/>
              <a:defRPr sz="3000"/>
            </a:lvl7pPr>
            <a:lvl8pPr lvl="7" rtl="0">
              <a:spcBef>
                <a:spcPts val="0"/>
              </a:spcBef>
              <a:buNone/>
              <a:defRPr sz="3000"/>
            </a:lvl8pPr>
            <a:lvl9pPr lvl="8" rtl="0">
              <a:spcBef>
                <a:spcPts val="0"/>
              </a:spcBef>
              <a:buNone/>
              <a:defRPr sz="3000"/>
            </a:lvl9pPr>
          </a:lstStyle>
          <a:p>
            <a:pPr>
              <a:buClr>
                <a:schemeClr val="dk1"/>
              </a:buClr>
              <a:buSzPct val="57894"/>
              <a:buFont typeface="Arial"/>
              <a:buNone/>
            </a:pPr>
            <a:r>
              <a:rPr lang="ca" sz="1400" b="0" dirty="0"/>
              <a:t>Factorización de las variables categóricas: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EDE54F-88D5-BF78-98BD-40899E57A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193" y="1854059"/>
            <a:ext cx="5111925" cy="187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8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CF938984-8856-8238-4A75-FABF5B62D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>
            <a:extLst>
              <a:ext uri="{FF2B5EF4-FFF2-40B4-BE49-F238E27FC236}">
                <a16:creationId xmlns:a16="http://schemas.microsoft.com/office/drawing/2014/main" id="{26569349-18A4-8515-96DE-23ED6B8CA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7470600" cy="4187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ca" dirty="0"/>
              <a:t>Limpieza de datos:</a:t>
            </a:r>
          </a:p>
        </p:txBody>
      </p:sp>
      <p:sp>
        <p:nvSpPr>
          <p:cNvPr id="9" name="Shape 88">
            <a:extLst>
              <a:ext uri="{FF2B5EF4-FFF2-40B4-BE49-F238E27FC236}">
                <a16:creationId xmlns:a16="http://schemas.microsoft.com/office/drawing/2014/main" id="{DC485340-3B46-0E5E-E3CD-E8622B6C27D1}"/>
              </a:ext>
            </a:extLst>
          </p:cNvPr>
          <p:cNvSpPr txBox="1">
            <a:spLocks/>
          </p:cNvSpPr>
          <p:nvPr/>
        </p:nvSpPr>
        <p:spPr>
          <a:xfrm>
            <a:off x="597628" y="1353420"/>
            <a:ext cx="3152140" cy="418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1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 sz="3000"/>
            </a:lvl2pPr>
            <a:lvl3pPr lvl="2" rtl="0">
              <a:spcBef>
                <a:spcPts val="0"/>
              </a:spcBef>
              <a:buNone/>
              <a:defRPr sz="3000"/>
            </a:lvl3pPr>
            <a:lvl4pPr lvl="3" rtl="0">
              <a:spcBef>
                <a:spcPts val="0"/>
              </a:spcBef>
              <a:buNone/>
              <a:defRPr sz="3000"/>
            </a:lvl4pPr>
            <a:lvl5pPr lvl="4" rtl="0">
              <a:spcBef>
                <a:spcPts val="0"/>
              </a:spcBef>
              <a:buNone/>
              <a:defRPr sz="3000"/>
            </a:lvl5pPr>
            <a:lvl6pPr lvl="5" rtl="0">
              <a:spcBef>
                <a:spcPts val="0"/>
              </a:spcBef>
              <a:buNone/>
              <a:defRPr sz="3000"/>
            </a:lvl6pPr>
            <a:lvl7pPr lvl="6" rtl="0">
              <a:spcBef>
                <a:spcPts val="0"/>
              </a:spcBef>
              <a:buNone/>
              <a:defRPr sz="3000"/>
            </a:lvl7pPr>
            <a:lvl8pPr lvl="7" rtl="0">
              <a:spcBef>
                <a:spcPts val="0"/>
              </a:spcBef>
              <a:buNone/>
              <a:defRPr sz="3000"/>
            </a:lvl8pPr>
            <a:lvl9pPr lvl="8" rtl="0">
              <a:spcBef>
                <a:spcPts val="0"/>
              </a:spcBef>
              <a:buNone/>
              <a:defRPr sz="3000"/>
            </a:lvl9pPr>
          </a:lstStyle>
          <a:p>
            <a:pPr>
              <a:buClr>
                <a:schemeClr val="dk1"/>
              </a:buClr>
              <a:buSzPct val="57894"/>
              <a:buFont typeface="Arial"/>
              <a:buNone/>
            </a:pPr>
            <a:r>
              <a:rPr lang="ca" sz="1400" b="0" dirty="0"/>
              <a:t>Identificación de valores extremos</a:t>
            </a:r>
          </a:p>
        </p:txBody>
      </p:sp>
      <p:sp>
        <p:nvSpPr>
          <p:cNvPr id="10" name="Shape 88">
            <a:extLst>
              <a:ext uri="{FF2B5EF4-FFF2-40B4-BE49-F238E27FC236}">
                <a16:creationId xmlns:a16="http://schemas.microsoft.com/office/drawing/2014/main" id="{21E77B51-892B-6BF6-4A4A-2B6D552243D2}"/>
              </a:ext>
            </a:extLst>
          </p:cNvPr>
          <p:cNvSpPr txBox="1">
            <a:spLocks/>
          </p:cNvSpPr>
          <p:nvPr/>
        </p:nvSpPr>
        <p:spPr>
          <a:xfrm>
            <a:off x="4507775" y="1353420"/>
            <a:ext cx="3937362" cy="418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1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 sz="3000"/>
            </a:lvl2pPr>
            <a:lvl3pPr lvl="2" rtl="0">
              <a:spcBef>
                <a:spcPts val="0"/>
              </a:spcBef>
              <a:buNone/>
              <a:defRPr sz="3000"/>
            </a:lvl3pPr>
            <a:lvl4pPr lvl="3" rtl="0">
              <a:spcBef>
                <a:spcPts val="0"/>
              </a:spcBef>
              <a:buNone/>
              <a:defRPr sz="3000"/>
            </a:lvl4pPr>
            <a:lvl5pPr lvl="4" rtl="0">
              <a:spcBef>
                <a:spcPts val="0"/>
              </a:spcBef>
              <a:buNone/>
              <a:defRPr sz="3000"/>
            </a:lvl5pPr>
            <a:lvl6pPr lvl="5" rtl="0">
              <a:spcBef>
                <a:spcPts val="0"/>
              </a:spcBef>
              <a:buNone/>
              <a:defRPr sz="3000"/>
            </a:lvl6pPr>
            <a:lvl7pPr lvl="6" rtl="0">
              <a:spcBef>
                <a:spcPts val="0"/>
              </a:spcBef>
              <a:buNone/>
              <a:defRPr sz="3000"/>
            </a:lvl7pPr>
            <a:lvl8pPr lvl="7" rtl="0">
              <a:spcBef>
                <a:spcPts val="0"/>
              </a:spcBef>
              <a:buNone/>
              <a:defRPr sz="3000"/>
            </a:lvl8pPr>
            <a:lvl9pPr lvl="8" rtl="0">
              <a:spcBef>
                <a:spcPts val="0"/>
              </a:spcBef>
              <a:buNone/>
              <a:defRPr sz="3000"/>
            </a:lvl9pPr>
          </a:lstStyle>
          <a:p>
            <a:pPr>
              <a:buClr>
                <a:schemeClr val="dk1"/>
              </a:buClr>
              <a:buSzPct val="57894"/>
              <a:buFont typeface="Arial"/>
              <a:buNone/>
            </a:pPr>
            <a:r>
              <a:rPr lang="ca" sz="1400" b="0" dirty="0"/>
              <a:t>Borrado de lineas duplicadas.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A274FA8-E46A-75FB-C357-5D173F37B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2" y="1880680"/>
            <a:ext cx="4165012" cy="19536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C61B794-0A95-2981-5807-D9D1E0A09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775" y="1880680"/>
            <a:ext cx="4484442" cy="129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8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5FAE021-1231-ADA9-3847-5A915D8B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475" y="583175"/>
            <a:ext cx="7470600" cy="781200"/>
          </a:xfrm>
        </p:spPr>
        <p:txBody>
          <a:bodyPr/>
          <a:lstStyle/>
          <a:p>
            <a:r>
              <a:rPr lang="es-ES" b="0" i="0" dirty="0">
                <a:effectLst/>
                <a:latin typeface="Arial" panose="020B0604020202020204" pitchFamily="34" charset="0"/>
              </a:rPr>
              <a:t>Análisis de los datos.</a:t>
            </a:r>
            <a:br>
              <a:rPr lang="es-ES" dirty="0"/>
            </a:br>
            <a:endParaRPr lang="es-ES" dirty="0"/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D89B5F6A-18FA-2CFA-BE23-3A9E05F0DFC0}"/>
              </a:ext>
            </a:extLst>
          </p:cNvPr>
          <p:cNvSpPr txBox="1">
            <a:spLocks/>
          </p:cNvSpPr>
          <p:nvPr/>
        </p:nvSpPr>
        <p:spPr>
          <a:xfrm>
            <a:off x="2984278" y="839336"/>
            <a:ext cx="2293693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1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 sz="3000"/>
            </a:lvl2pPr>
            <a:lvl3pPr lvl="2" rtl="0">
              <a:spcBef>
                <a:spcPts val="0"/>
              </a:spcBef>
              <a:buNone/>
              <a:defRPr sz="3000"/>
            </a:lvl3pPr>
            <a:lvl4pPr lvl="3" rtl="0">
              <a:spcBef>
                <a:spcPts val="0"/>
              </a:spcBef>
              <a:buNone/>
              <a:defRPr sz="3000"/>
            </a:lvl4pPr>
            <a:lvl5pPr lvl="4" rtl="0">
              <a:spcBef>
                <a:spcPts val="0"/>
              </a:spcBef>
              <a:buNone/>
              <a:defRPr sz="3000"/>
            </a:lvl5pPr>
            <a:lvl6pPr lvl="5" rtl="0">
              <a:spcBef>
                <a:spcPts val="0"/>
              </a:spcBef>
              <a:buNone/>
              <a:defRPr sz="3000"/>
            </a:lvl6pPr>
            <a:lvl7pPr lvl="6" rtl="0">
              <a:spcBef>
                <a:spcPts val="0"/>
              </a:spcBef>
              <a:buNone/>
              <a:defRPr sz="3000"/>
            </a:lvl7pPr>
            <a:lvl8pPr lvl="7" rtl="0">
              <a:spcBef>
                <a:spcPts val="0"/>
              </a:spcBef>
              <a:buNone/>
              <a:defRPr sz="3000"/>
            </a:lvl8pPr>
            <a:lvl9pPr lvl="8" rtl="0">
              <a:spcBef>
                <a:spcPts val="0"/>
              </a:spcBef>
              <a:buNone/>
              <a:defRPr sz="3000"/>
            </a:lvl9pPr>
          </a:lstStyle>
          <a:p>
            <a:r>
              <a:rPr lang="es-ES" b="0" dirty="0" err="1">
                <a:latin typeface="Arial" panose="020B0604020202020204" pitchFamily="34" charset="0"/>
              </a:rPr>
              <a:t>Arbol</a:t>
            </a:r>
            <a:r>
              <a:rPr lang="es-ES" b="0" dirty="0">
                <a:latin typeface="Arial" panose="020B0604020202020204" pitchFamily="34" charset="0"/>
              </a:rPr>
              <a:t> de </a:t>
            </a:r>
            <a:r>
              <a:rPr lang="es-ES" b="0" dirty="0" err="1">
                <a:latin typeface="Arial" panose="020B0604020202020204" pitchFamily="34" charset="0"/>
              </a:rPr>
              <a:t>decision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F3B60A-6238-C4C1-A3B3-C20A968E10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7944"/>
          <a:stretch/>
        </p:blipFill>
        <p:spPr>
          <a:xfrm>
            <a:off x="209852" y="1101755"/>
            <a:ext cx="2208586" cy="293998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1DA4C98-F785-E566-E108-E6429B369F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914" t="3740" b="6750"/>
          <a:stretch/>
        </p:blipFill>
        <p:spPr>
          <a:xfrm>
            <a:off x="3099882" y="1195761"/>
            <a:ext cx="5143194" cy="285924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FFA547E-C985-C7C4-C9E2-3E5820B9E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8438" y="4180948"/>
            <a:ext cx="4910860" cy="7156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996EE723-F16E-139F-6DFF-A1C7AE67C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6E0FB61-2DAA-A783-16E7-6AC8573EC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8" y="1429225"/>
            <a:ext cx="5356398" cy="3222417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7862627D-0743-0549-1E5C-D0EF1188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i="0" dirty="0">
                <a:effectLst/>
                <a:latin typeface="Arial" panose="020B0604020202020204" pitchFamily="34" charset="0"/>
              </a:rPr>
              <a:t>Análisis de los datos.</a:t>
            </a:r>
            <a:br>
              <a:rPr lang="es-ES" dirty="0"/>
            </a:br>
            <a:endParaRPr lang="es-ES" dirty="0"/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16BCFF20-BCCB-DFE2-B7F9-722F808E6BF9}"/>
              </a:ext>
            </a:extLst>
          </p:cNvPr>
          <p:cNvSpPr txBox="1">
            <a:spLocks/>
          </p:cNvSpPr>
          <p:nvPr/>
        </p:nvSpPr>
        <p:spPr>
          <a:xfrm>
            <a:off x="2809180" y="962552"/>
            <a:ext cx="2293693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1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 sz="3000"/>
            </a:lvl2pPr>
            <a:lvl3pPr lvl="2" rtl="0">
              <a:spcBef>
                <a:spcPts val="0"/>
              </a:spcBef>
              <a:buNone/>
              <a:defRPr sz="3000"/>
            </a:lvl3pPr>
            <a:lvl4pPr lvl="3" rtl="0">
              <a:spcBef>
                <a:spcPts val="0"/>
              </a:spcBef>
              <a:buNone/>
              <a:defRPr sz="3000"/>
            </a:lvl4pPr>
            <a:lvl5pPr lvl="4" rtl="0">
              <a:spcBef>
                <a:spcPts val="0"/>
              </a:spcBef>
              <a:buNone/>
              <a:defRPr sz="3000"/>
            </a:lvl5pPr>
            <a:lvl6pPr lvl="5" rtl="0">
              <a:spcBef>
                <a:spcPts val="0"/>
              </a:spcBef>
              <a:buNone/>
              <a:defRPr sz="3000"/>
            </a:lvl6pPr>
            <a:lvl7pPr lvl="6" rtl="0">
              <a:spcBef>
                <a:spcPts val="0"/>
              </a:spcBef>
              <a:buNone/>
              <a:defRPr sz="3000"/>
            </a:lvl7pPr>
            <a:lvl8pPr lvl="7" rtl="0">
              <a:spcBef>
                <a:spcPts val="0"/>
              </a:spcBef>
              <a:buNone/>
              <a:defRPr sz="3000"/>
            </a:lvl8pPr>
            <a:lvl9pPr lvl="8" rtl="0">
              <a:spcBef>
                <a:spcPts val="0"/>
              </a:spcBef>
              <a:buNone/>
              <a:defRPr sz="3000"/>
            </a:lvl9pPr>
          </a:lstStyle>
          <a:p>
            <a:r>
              <a:rPr lang="es-ES" b="0" dirty="0" err="1">
                <a:latin typeface="Arial" panose="020B0604020202020204" pitchFamily="34" charset="0"/>
              </a:rPr>
              <a:t>Cluster</a:t>
            </a:r>
            <a:r>
              <a:rPr lang="es-ES" b="0" dirty="0">
                <a:latin typeface="Arial" panose="020B0604020202020204" pitchFamily="34" charset="0"/>
              </a:rPr>
              <a:t> K-</a:t>
            </a:r>
            <a:r>
              <a:rPr lang="es-ES" b="0" dirty="0" err="1">
                <a:latin typeface="Arial" panose="020B0604020202020204" pitchFamily="34" charset="0"/>
              </a:rPr>
              <a:t>Means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33F7032-861A-76B1-EBB4-FBC1F7FFC9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911" b="6539"/>
          <a:stretch/>
        </p:blipFill>
        <p:spPr>
          <a:xfrm>
            <a:off x="6986004" y="926815"/>
            <a:ext cx="2157996" cy="150301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1C36737-8E81-BD87-C114-248F9FDB56C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196"/>
          <a:stretch/>
        </p:blipFill>
        <p:spPr>
          <a:xfrm>
            <a:off x="4892679" y="926815"/>
            <a:ext cx="2093325" cy="150301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4570A86-8465-3F4F-4895-EF66EB58BC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770" y="3425638"/>
            <a:ext cx="3892034" cy="14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0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9DCFB617-10DD-BD73-94D0-A10F5771A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3754796-6826-4EF2-700C-2213EC94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dirty="0"/>
              <a:t>Prueba por contraste de </a:t>
            </a:r>
            <a:r>
              <a:rPr lang="es-ES" b="0" dirty="0" err="1"/>
              <a:t>hipotesis</a:t>
            </a:r>
            <a:br>
              <a:rPr lang="es-ES" b="1" dirty="0"/>
            </a:br>
            <a:br>
              <a:rPr lang="es-ES" dirty="0"/>
            </a:br>
            <a:endParaRPr lang="es-ES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E7D68611-40A7-3BD5-480F-70AD68FB3F92}"/>
              </a:ext>
            </a:extLst>
          </p:cNvPr>
          <p:cNvSpPr txBox="1">
            <a:spLocks/>
          </p:cNvSpPr>
          <p:nvPr/>
        </p:nvSpPr>
        <p:spPr>
          <a:xfrm>
            <a:off x="3872737" y="920488"/>
            <a:ext cx="2293693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1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 sz="3000"/>
            </a:lvl2pPr>
            <a:lvl3pPr lvl="2" rtl="0">
              <a:spcBef>
                <a:spcPts val="0"/>
              </a:spcBef>
              <a:buNone/>
              <a:defRPr sz="3000"/>
            </a:lvl3pPr>
            <a:lvl4pPr lvl="3" rtl="0">
              <a:spcBef>
                <a:spcPts val="0"/>
              </a:spcBef>
              <a:buNone/>
              <a:defRPr sz="3000"/>
            </a:lvl4pPr>
            <a:lvl5pPr lvl="4" rtl="0">
              <a:spcBef>
                <a:spcPts val="0"/>
              </a:spcBef>
              <a:buNone/>
              <a:defRPr sz="3000"/>
            </a:lvl5pPr>
            <a:lvl6pPr lvl="5" rtl="0">
              <a:spcBef>
                <a:spcPts val="0"/>
              </a:spcBef>
              <a:buNone/>
              <a:defRPr sz="3000"/>
            </a:lvl6pPr>
            <a:lvl7pPr lvl="6" rtl="0">
              <a:spcBef>
                <a:spcPts val="0"/>
              </a:spcBef>
              <a:buNone/>
              <a:defRPr sz="3000"/>
            </a:lvl7pPr>
            <a:lvl8pPr lvl="7" rtl="0">
              <a:spcBef>
                <a:spcPts val="0"/>
              </a:spcBef>
              <a:buNone/>
              <a:defRPr sz="3000"/>
            </a:lvl8pPr>
            <a:lvl9pPr lvl="8" rtl="0">
              <a:spcBef>
                <a:spcPts val="0"/>
              </a:spcBef>
              <a:buNone/>
              <a:defRPr sz="3000"/>
            </a:lvl9pPr>
          </a:lstStyle>
          <a:p>
            <a:r>
              <a:rPr lang="es-ES" b="0" dirty="0">
                <a:latin typeface="Arial" panose="020B0604020202020204" pitchFamily="34" charset="0"/>
              </a:rPr>
              <a:t>ANOVA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91D6A46-2D88-19C5-C378-8D98CC01A8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210"/>
          <a:stretch/>
        </p:blipFill>
        <p:spPr>
          <a:xfrm>
            <a:off x="211586" y="1311088"/>
            <a:ext cx="5516861" cy="16064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15F7AB0-0AA8-C50E-C79A-ECAA78FCA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86" y="2917568"/>
            <a:ext cx="4405993" cy="175841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6F483D5-89D7-C710-3780-DCEC4272D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820" y="2328193"/>
            <a:ext cx="3760708" cy="250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2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7470600" cy="43401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ca" dirty="0">
                <a:highlight>
                  <a:srgbClr val="FFFFFF"/>
                </a:highlight>
              </a:rPr>
              <a:t>Licencia: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72475" y="1082780"/>
            <a:ext cx="7470600" cy="290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/>
            <a:r>
              <a:rPr lang="es-ES" sz="1600" b="1" i="0" dirty="0">
                <a:effectLst/>
                <a:latin typeface="Roboto" panose="020F0502020204030204" pitchFamily="2" charset="0"/>
              </a:rPr>
              <a:t>Tipo de Licencia:</a:t>
            </a:r>
          </a:p>
          <a:p>
            <a:pPr algn="l"/>
            <a:r>
              <a:rPr lang="es-ES" sz="1600" b="0" i="0" dirty="0">
                <a:effectLst/>
                <a:latin typeface="Roboto" panose="020F0502020204030204" pitchFamily="2" charset="0"/>
              </a:rPr>
              <a:t>Este tipo de licencia es una Licencia de Uso Propietaria</a:t>
            </a:r>
          </a:p>
          <a:p>
            <a:pPr algn="l"/>
            <a:r>
              <a:rPr lang="es-ES" sz="1600" dirty="0">
                <a:latin typeface="Roboto" panose="020F0502020204030204" pitchFamily="2" charset="0"/>
              </a:rPr>
              <a:t>Características</a:t>
            </a:r>
            <a:endParaRPr lang="es-ES" sz="1600" b="0" i="0" dirty="0">
              <a:effectLst/>
              <a:latin typeface="Roboto" panose="020F05020202040302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b="1" i="0" dirty="0">
                <a:effectLst/>
                <a:latin typeface="Roboto" panose="020F0502020204030204" pitchFamily="2" charset="0"/>
              </a:rPr>
              <a:t>Propiedad Exclusiva</a:t>
            </a:r>
            <a:r>
              <a:rPr lang="es-ES" sz="1600" b="0" i="0" dirty="0">
                <a:effectLst/>
                <a:latin typeface="Roboto" panose="020F0502020204030204" pitchFamily="2" charset="0"/>
              </a:rPr>
              <a:t>: El software sigue siendo propiedad del titular (en este caso, Francisco Javier González y Laureano </a:t>
            </a:r>
            <a:r>
              <a:rPr lang="es-ES" sz="1600" b="0" i="0" dirty="0" err="1">
                <a:effectLst/>
                <a:latin typeface="Roboto" panose="020F0502020204030204" pitchFamily="2" charset="0"/>
              </a:rPr>
              <a:t>Rios</a:t>
            </a:r>
            <a:r>
              <a:rPr lang="es-ES" sz="1600" b="0" i="0" dirty="0">
                <a:effectLst/>
                <a:latin typeface="Roboto" panose="020F0502020204030204" pitchFamily="2" charset="0"/>
              </a:rPr>
              <a:t> Oriol).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b="1" i="0" dirty="0">
                <a:effectLst/>
                <a:latin typeface="Roboto" panose="020F0502020204030204" pitchFamily="2" charset="0"/>
              </a:rPr>
              <a:t>Restricciones en la Distribución y Modificación: </a:t>
            </a:r>
            <a:r>
              <a:rPr lang="es-ES" sz="1600" b="0" i="0" dirty="0">
                <a:effectLst/>
                <a:latin typeface="Roboto" panose="020F0502020204030204" pitchFamily="2" charset="0"/>
              </a:rPr>
              <a:t>El software no puede ser distribuido, modificado ni usado sin autorización explícita.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b="1" i="0" dirty="0">
                <a:effectLst/>
                <a:latin typeface="Roboto" panose="020F0502020204030204" pitchFamily="2" charset="0"/>
              </a:rPr>
              <a:t>Uso Limitado y Revocable:</a:t>
            </a:r>
            <a:r>
              <a:rPr lang="es-ES" sz="1600" b="0" i="0" dirty="0">
                <a:effectLst/>
                <a:latin typeface="Roboto" panose="020F0502020204030204" pitchFamily="2" charset="0"/>
              </a:rPr>
              <a:t> La licencia es limitada a usos específicos autorizados y puede ser revocada por el propietario.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b="1" i="0" dirty="0">
                <a:effectLst/>
                <a:latin typeface="Roboto" panose="020F0502020204030204" pitchFamily="2" charset="0"/>
              </a:rPr>
              <a:t>Confidencialidad:</a:t>
            </a:r>
            <a:r>
              <a:rPr lang="es-ES" sz="1600" b="0" i="0" dirty="0">
                <a:effectLst/>
                <a:latin typeface="Roboto" panose="020F0502020204030204" pitchFamily="2" charset="0"/>
              </a:rPr>
              <a:t> El usuario debe mantener la confidencialidad del software y su código fuente.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OC">
  <a:themeElements>
    <a:clrScheme name="UOC masterbrand">
      <a:dk1>
        <a:srgbClr val="000078"/>
      </a:dk1>
      <a:lt1>
        <a:srgbClr val="FFFFFF"/>
      </a:lt1>
      <a:dk2>
        <a:srgbClr val="000000"/>
      </a:dk2>
      <a:lt2>
        <a:srgbClr val="FFFFFF"/>
      </a:lt2>
      <a:accent1>
        <a:srgbClr val="000078"/>
      </a:accent1>
      <a:accent2>
        <a:srgbClr val="212121"/>
      </a:accent2>
      <a:accent3>
        <a:srgbClr val="706F6F"/>
      </a:accent3>
      <a:accent4>
        <a:srgbClr val="73EDFF"/>
      </a:accent4>
      <a:accent5>
        <a:srgbClr val="D0D0D0"/>
      </a:accent5>
      <a:accent6>
        <a:srgbClr val="F8F8F8"/>
      </a:accent6>
      <a:hlink>
        <a:srgbClr val="000078"/>
      </a:hlink>
      <a:folHlink>
        <a:srgbClr val="73E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C_Masterbrand_Ppt_office_16_9_esp" id="{05ADA9F5-0CD4-E04C-9020-2AF95220E273}" vid="{F357F18C-D030-324B-AFB3-1D98C6AF3392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Plantilla_UOC_Masterbrand_Ppt_office_16_9_esp</Template>
  <TotalTime>319</TotalTime>
  <Words>401</Words>
  <Application>Microsoft Office PowerPoint</Application>
  <PresentationFormat>Presentación en pantalla (16:9)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Aptos Narrow</vt:lpstr>
      <vt:lpstr>Arial</vt:lpstr>
      <vt:lpstr>Calibri</vt:lpstr>
      <vt:lpstr>Georgia</vt:lpstr>
      <vt:lpstr>Roboto</vt:lpstr>
      <vt:lpstr>UOC</vt:lpstr>
      <vt:lpstr>Tipología y ciclo de vida de los datos</vt:lpstr>
      <vt:lpstr>Presentación de PowerPoint</vt:lpstr>
      <vt:lpstr>Presentación del dataset: El dataset contiene información sobre el censo de ingresos de Estados unidos.  ¿Qué se pretende responder? Características demográficas y laborables que hacen más probable que una persona gane más de 50.000$ al año. Buscar grupos de personas con caracterisiticas similares que hacen más o menos probable alcanzar la variable objetivo.</vt:lpstr>
      <vt:lpstr>Limpieza de datos:</vt:lpstr>
      <vt:lpstr>Limpieza de datos:</vt:lpstr>
      <vt:lpstr>Análisis de los datos. </vt:lpstr>
      <vt:lpstr>Análisis de los datos. </vt:lpstr>
      <vt:lpstr>Prueba por contraste de hipotesis  </vt:lpstr>
      <vt:lpstr>Licencia: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Javier González Ontañón</dc:creator>
  <cp:lastModifiedBy>Laureano Rios Oriol</cp:lastModifiedBy>
  <cp:revision>7</cp:revision>
  <dcterms:created xsi:type="dcterms:W3CDTF">2024-11-10T18:13:30Z</dcterms:created>
  <dcterms:modified xsi:type="dcterms:W3CDTF">2025-01-05T14:45:54Z</dcterms:modified>
</cp:coreProperties>
</file>