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6" r:id="rId4"/>
    <p:sldId id="257" r:id="rId5"/>
    <p:sldId id="258" r:id="rId6"/>
    <p:sldId id="259" r:id="rId7"/>
    <p:sldId id="287" r:id="rId8"/>
    <p:sldId id="261" r:id="rId9"/>
    <p:sldId id="283" r:id="rId10"/>
    <p:sldId id="288" r:id="rId11"/>
    <p:sldId id="268" r:id="rId12"/>
    <p:sldId id="265" r:id="rId13"/>
    <p:sldId id="267" r:id="rId14"/>
    <p:sldId id="284" r:id="rId15"/>
    <p:sldId id="285" r:id="rId16"/>
    <p:sldId id="269" r:id="rId17"/>
    <p:sldId id="270" r:id="rId18"/>
    <p:sldId id="272" r:id="rId19"/>
    <p:sldId id="273" r:id="rId20"/>
    <p:sldId id="271" r:id="rId21"/>
    <p:sldId id="274" r:id="rId22"/>
    <p:sldId id="275" r:id="rId23"/>
    <p:sldId id="277" r:id="rId24"/>
    <p:sldId id="276" r:id="rId25"/>
    <p:sldId id="289" r:id="rId26"/>
    <p:sldId id="262" r:id="rId27"/>
    <p:sldId id="278" r:id="rId28"/>
    <p:sldId id="290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282" autoAdjust="0"/>
  </p:normalViewPr>
  <p:slideViewPr>
    <p:cSldViewPr snapToGrid="0" snapToObjects="1">
      <p:cViewPr>
        <p:scale>
          <a:sx n="105" d="100"/>
          <a:sy n="105" d="100"/>
        </p:scale>
        <p:origin x="-53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3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0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0037-7327-F14E-A6A2-B78A38503F0E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F68F-69AC-A74B-A16F-3FA2D4DC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Razor Blade Witness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Rose</a:t>
            </a:r>
          </a:p>
          <a:p>
            <a:r>
              <a:rPr lang="en-US" dirty="0" err="1"/>
              <a:t>Krich</a:t>
            </a:r>
            <a:r>
              <a:rPr lang="en-US" dirty="0"/>
              <a:t> Group</a:t>
            </a:r>
          </a:p>
          <a:p>
            <a:r>
              <a:rPr lang="en-US" dirty="0" smtClean="0"/>
              <a:t>April 12, </a:t>
            </a:r>
            <a:r>
              <a:rPr lang="en-US" dirty="0"/>
              <a:t>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0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Pulse shapes and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system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Witness protocol and preliminary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Additional technical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still needs to be done</a:t>
            </a:r>
          </a:p>
        </p:txBody>
      </p:sp>
    </p:spTree>
    <p:extLst>
      <p:ext uri="{BB962C8B-B14F-4D97-AF65-F5344CB8AC3E}">
        <p14:creationId xmlns:p14="http://schemas.microsoft.com/office/powerpoint/2010/main" val="258137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-111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Fix the Gaussian Shape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7" y="8404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4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7" y="840400"/>
            <a:ext cx="8128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-111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…And the razor blade width…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21" t="25695" r="1621" b="25695"/>
          <a:stretch/>
        </p:blipFill>
        <p:spPr>
          <a:xfrm rot="5400000">
            <a:off x="5521626" y="4505626"/>
            <a:ext cx="2117122" cy="1063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21" t="25695" r="1621" b="25695"/>
          <a:stretch/>
        </p:blipFill>
        <p:spPr>
          <a:xfrm rot="16200000">
            <a:off x="2232707" y="4504196"/>
            <a:ext cx="2111375" cy="106073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03489" y="4921814"/>
            <a:ext cx="224488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2856" y="4440543"/>
            <a:ext cx="142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σ</a:t>
            </a:r>
            <a:r>
              <a:rPr lang="en-US" sz="2400" baseline="-25000" dirty="0" smtClean="0"/>
              <a:t>rb </a:t>
            </a:r>
            <a:r>
              <a:rPr lang="en-US" sz="2400" dirty="0" smtClean="0"/>
              <a:t>= 10</a:t>
            </a:r>
            <a:r>
              <a:rPr lang="en-US" sz="2400" dirty="0"/>
              <a:t>ω</a:t>
            </a:r>
            <a:r>
              <a:rPr lang="en-US" sz="2400" baseline="-25000" dirty="0"/>
              <a:t>0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8913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2842" t="10135" r="4214"/>
          <a:stretch/>
        </p:blipFill>
        <p:spPr>
          <a:xfrm>
            <a:off x="1552089" y="1458230"/>
            <a:ext cx="6741397" cy="5478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-111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…And </a:t>
            </a:r>
            <a:r>
              <a:rPr lang="en-US" dirty="0" smtClean="0"/>
              <a:t>vary the </a:t>
            </a:r>
            <a:r>
              <a:rPr lang="en-US" dirty="0" smtClean="0"/>
              <a:t>razor blade center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1659235" y="1603375"/>
            <a:ext cx="10504037" cy="4502753"/>
            <a:chOff x="-1422212" y="1603375"/>
            <a:chExt cx="10504037" cy="4502753"/>
          </a:xfrm>
        </p:grpSpPr>
        <p:grpSp>
          <p:nvGrpSpPr>
            <p:cNvPr id="3" name="Group 2"/>
            <p:cNvGrpSpPr/>
            <p:nvPr/>
          </p:nvGrpSpPr>
          <p:grpSpPr>
            <a:xfrm>
              <a:off x="1281650" y="3989006"/>
              <a:ext cx="4353975" cy="2117122"/>
              <a:chOff x="2758025" y="3978878"/>
              <a:chExt cx="4353975" cy="211712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1621" t="25695" r="1621" b="25695"/>
              <a:stretch/>
            </p:blipFill>
            <p:spPr>
              <a:xfrm rot="5400000">
                <a:off x="5521626" y="4505626"/>
                <a:ext cx="2117122" cy="106362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l="1621" t="25695" r="1621" b="25695"/>
              <a:stretch/>
            </p:blipFill>
            <p:spPr>
              <a:xfrm rot="16200000">
                <a:off x="2232707" y="4504196"/>
                <a:ext cx="2111375" cy="1060739"/>
              </a:xfrm>
              <a:prstGeom prst="rect">
                <a:avLst/>
              </a:prstGeom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4571998" y="1603375"/>
              <a:ext cx="1821399" cy="23856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6023" y="1603375"/>
              <a:ext cx="1608591" cy="23856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5624" y="3714750"/>
              <a:ext cx="3446201" cy="23856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422212" y="3720497"/>
              <a:ext cx="2703861" cy="23856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846138"/>
            <a:ext cx="8128000" cy="60960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096413" y="5146864"/>
            <a:ext cx="224488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5780" y="4653050"/>
            <a:ext cx="142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σ</a:t>
            </a:r>
            <a:r>
              <a:rPr lang="en-US" sz="2400" baseline="-25000" dirty="0" smtClean="0"/>
              <a:t>rb </a:t>
            </a:r>
            <a:r>
              <a:rPr lang="en-US" sz="2400" dirty="0" smtClean="0"/>
              <a:t>= 10</a:t>
            </a:r>
            <a:r>
              <a:rPr lang="en-US" sz="2400" dirty="0"/>
              <a:t>ω</a:t>
            </a:r>
            <a:r>
              <a:rPr lang="en-US" sz="2400" baseline="-25000" dirty="0"/>
              <a:t>0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473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7505E-6 2.88622E-6 L 0.37168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0562E-8 1.26735E-6 L 0.37151 0.00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7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868E-6 1.64662E-6 L 0.3715 0.002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Witness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Choose pulses with </a:t>
            </a:r>
            <a:r>
              <a:rPr lang="en-US" dirty="0"/>
              <a:t>ω</a:t>
            </a:r>
            <a:r>
              <a:rPr lang="en-US" baseline="-25000" dirty="0"/>
              <a:t>gc </a:t>
            </a:r>
            <a:r>
              <a:rPr lang="en-US" dirty="0"/>
              <a:t>= </a:t>
            </a:r>
            <a:r>
              <a:rPr lang="en-US" dirty="0" smtClean="0"/>
              <a:t>0 and σ</a:t>
            </a:r>
            <a:r>
              <a:rPr lang="en-US" baseline="-25000" dirty="0" smtClean="0"/>
              <a:t>rb</a:t>
            </a:r>
            <a:r>
              <a:rPr lang="en-US" dirty="0" smtClean="0"/>
              <a:t>&gt; σ</a:t>
            </a:r>
            <a:r>
              <a:rPr lang="en-US" baseline="-25000" dirty="0" smtClean="0"/>
              <a:t>t</a:t>
            </a:r>
            <a:r>
              <a:rPr lang="en-US" baseline="30000" dirty="0" smtClean="0"/>
              <a:t>-1</a:t>
            </a:r>
            <a:r>
              <a:rPr lang="en-US" dirty="0" smtClean="0"/>
              <a:t>.  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Take pump-probe </a:t>
            </a:r>
            <a:r>
              <a:rPr lang="en-US" dirty="0" smtClean="0"/>
              <a:t>data </a:t>
            </a:r>
            <a:r>
              <a:rPr lang="en-US" dirty="0" smtClean="0"/>
              <a:t>S(T</a:t>
            </a:r>
            <a:r>
              <a:rPr lang="en-US" dirty="0" smtClean="0"/>
              <a:t>) </a:t>
            </a:r>
            <a:r>
              <a:rPr lang="en-US" dirty="0" smtClean="0"/>
              <a:t>as a function of delay </a:t>
            </a:r>
            <a:r>
              <a:rPr lang="en-US" dirty="0" smtClean="0"/>
              <a:t>time T </a:t>
            </a:r>
            <a:r>
              <a:rPr lang="en-US" dirty="0" smtClean="0"/>
              <a:t>for different values of </a:t>
            </a:r>
            <a:r>
              <a:rPr lang="en-US" dirty="0" smtClean="0">
                <a:solidFill>
                  <a:srgbClr val="000000"/>
                </a:solidFill>
              </a:rPr>
              <a:t>ω</a:t>
            </a:r>
            <a:r>
              <a:rPr lang="en-US" baseline="-25000" dirty="0" smtClean="0">
                <a:solidFill>
                  <a:srgbClr val="000000"/>
                </a:solidFill>
              </a:rPr>
              <a:t>rc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 the </a:t>
            </a:r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ourier transform of S(T) and extract the amplitude </a:t>
            </a:r>
            <a:r>
              <a:rPr lang="en-US" dirty="0">
                <a:solidFill>
                  <a:srgbClr val="000000"/>
                </a:solidFill>
              </a:rPr>
              <a:t>at </a:t>
            </a:r>
            <a:r>
              <a:rPr lang="en-US" dirty="0" smtClean="0">
                <a:solidFill>
                  <a:srgbClr val="000000"/>
                </a:solidFill>
              </a:rPr>
              <a:t>ω</a:t>
            </a:r>
            <a:r>
              <a:rPr lang="en-US" baseline="-25000" dirty="0" smtClean="0">
                <a:solidFill>
                  <a:srgbClr val="000000"/>
                </a:solidFill>
              </a:rPr>
              <a:t>e</a:t>
            </a:r>
            <a:r>
              <a:rPr lang="en-US" baseline="30000" dirty="0" smtClean="0">
                <a:solidFill>
                  <a:srgbClr val="000000"/>
                </a:solidFill>
              </a:rPr>
              <a:t>*</a:t>
            </a:r>
            <a:r>
              <a:rPr lang="en-US" dirty="0" smtClean="0">
                <a:solidFill>
                  <a:srgbClr val="000000"/>
                </a:solidFill>
              </a:rPr>
              <a:t> for each value of </a:t>
            </a:r>
            <a:r>
              <a:rPr lang="en-US" dirty="0">
                <a:solidFill>
                  <a:srgbClr val="000000"/>
                </a:solidFill>
              </a:rPr>
              <a:t>ω</a:t>
            </a:r>
            <a:r>
              <a:rPr lang="en-US" baseline="-25000" dirty="0">
                <a:solidFill>
                  <a:srgbClr val="000000"/>
                </a:solidFill>
              </a:rPr>
              <a:t>rc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Plot the Fourier amplitudes as a function of </a:t>
            </a:r>
            <a:r>
              <a:rPr lang="en-US" dirty="0">
                <a:solidFill>
                  <a:srgbClr val="000000"/>
                </a:solidFill>
              </a:rPr>
              <a:t>ω</a:t>
            </a:r>
            <a:r>
              <a:rPr lang="en-US" baseline="-25000" dirty="0">
                <a:solidFill>
                  <a:srgbClr val="000000"/>
                </a:solidFill>
              </a:rPr>
              <a:t>rc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161" y="6126163"/>
            <a:ext cx="8688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 smtClean="0"/>
              <a:t>*</a:t>
            </a:r>
            <a:r>
              <a:rPr lang="en-US" sz="2000" dirty="0" smtClean="0"/>
              <a:t>See slide entitled Additional Material Parameters for a note about </a:t>
            </a:r>
            <a:r>
              <a:rPr lang="en-US" sz="2000" dirty="0" smtClean="0"/>
              <a:t>this frequency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88243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 show </a:t>
            </a:r>
            <a:r>
              <a:rPr lang="en-US" dirty="0">
                <a:solidFill>
                  <a:srgbClr val="000000"/>
                </a:solidFill>
              </a:rPr>
              <a:t>calculations for the following parameters:</a:t>
            </a:r>
          </a:p>
          <a:p>
            <a:pPr marL="742950" lvl="2" indent="-342900"/>
            <a:r>
              <a:rPr lang="en-US" dirty="0"/>
              <a:t>ω</a:t>
            </a:r>
            <a:r>
              <a:rPr lang="en-US" baseline="-25000" dirty="0"/>
              <a:t>gc </a:t>
            </a:r>
            <a:r>
              <a:rPr lang="en-US" dirty="0"/>
              <a:t>= 0</a:t>
            </a:r>
          </a:p>
          <a:p>
            <a:pPr marL="742950" lvl="2" indent="-342900"/>
            <a:r>
              <a:rPr lang="en-US" dirty="0"/>
              <a:t>σ</a:t>
            </a:r>
            <a:r>
              <a:rPr lang="en-US" baseline="-25000" dirty="0"/>
              <a:t>rb </a:t>
            </a:r>
            <a:r>
              <a:rPr lang="en-US" dirty="0"/>
              <a:t>= 10ω</a:t>
            </a:r>
            <a:r>
              <a:rPr lang="en-US" baseline="-25000" dirty="0"/>
              <a:t>0</a:t>
            </a:r>
            <a:endParaRPr lang="en-US" dirty="0"/>
          </a:p>
          <a:p>
            <a:pPr marL="742950" lvl="2" indent="-342900"/>
            <a:r>
              <a:rPr lang="en-US" dirty="0"/>
              <a:t>σ</a:t>
            </a:r>
            <a:r>
              <a:rPr lang="en-US" baseline="-25000" dirty="0"/>
              <a:t>t </a:t>
            </a:r>
            <a:r>
              <a:rPr lang="en-US" dirty="0"/>
              <a:t>= 0.4ω</a:t>
            </a:r>
            <a:r>
              <a:rPr lang="en-US" baseline="-25000" dirty="0"/>
              <a:t>0</a:t>
            </a:r>
            <a:r>
              <a:rPr lang="en-US" baseline="30000" dirty="0"/>
              <a:t>-1</a:t>
            </a:r>
            <a:endParaRPr lang="en-US" dirty="0">
              <a:solidFill>
                <a:srgbClr val="000000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 vary </a:t>
            </a:r>
            <a:r>
              <a:rPr lang="en-US" dirty="0"/>
              <a:t>ω</a:t>
            </a:r>
            <a:r>
              <a:rPr lang="en-US" baseline="-25000" dirty="0"/>
              <a:t>rc </a:t>
            </a:r>
            <a:r>
              <a:rPr lang="en-US" dirty="0"/>
              <a:t>from -8ω</a:t>
            </a:r>
            <a:r>
              <a:rPr lang="en-US" baseline="-25000" dirty="0"/>
              <a:t>0 </a:t>
            </a:r>
            <a:r>
              <a:rPr lang="en-US" dirty="0"/>
              <a:t>to 8ω</a:t>
            </a:r>
            <a:r>
              <a:rPr lang="en-US" baseline="-25000" dirty="0"/>
              <a:t>0</a:t>
            </a:r>
            <a:r>
              <a:rPr lang="en-US" dirty="0"/>
              <a:t> in steps of ω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 show calculations for a monomer with one vibrational mode, with several different values of S and </a:t>
            </a:r>
            <a:r>
              <a:rPr lang="en-US" dirty="0" smtClean="0"/>
              <a:t>κ.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 compare these calculations to a system with electronic coherence at the same response frequency.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1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34" y="76456"/>
            <a:ext cx="8229600" cy="1143000"/>
          </a:xfrm>
        </p:spPr>
        <p:txBody>
          <a:bodyPr/>
          <a:lstStyle/>
          <a:p>
            <a:r>
              <a:rPr lang="en-US" dirty="0" smtClean="0"/>
              <a:t>Example of the Negative Witness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2602" y="1466584"/>
            <a:ext cx="7253613" cy="5343036"/>
            <a:chOff x="1332602" y="1171402"/>
            <a:chExt cx="7253613" cy="53430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19260" t="8926" r="8456" b="20083"/>
            <a:stretch/>
          </p:blipFill>
          <p:spPr>
            <a:xfrm>
              <a:off x="1332602" y="1171402"/>
              <a:ext cx="7253613" cy="53430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19585" y="1286663"/>
              <a:ext cx="17429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 = 0.1, κ = 0 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1794340"/>
              <a:ext cx="4127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Essence of witness is the peak to trough ratio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39640" y="1466584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Peak</a:t>
              </a:r>
              <a:endParaRPr lang="en-US" sz="2400" dirty="0"/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 flipV="1">
              <a:off x="6872890" y="1466584"/>
              <a:ext cx="666750" cy="2308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28731" y="3580727"/>
              <a:ext cx="1072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Trough</a:t>
              </a:r>
              <a:endParaRPr lang="en-US" sz="2400" dirty="0"/>
            </a:p>
          </p:txBody>
        </p:sp>
        <p:cxnSp>
          <p:nvCxnSpPr>
            <p:cNvPr id="20" name="Straight Arrow Connector 19"/>
            <p:cNvCxnSpPr>
              <a:stCxn id="18" idx="2"/>
            </p:cNvCxnSpPr>
            <p:nvPr/>
          </p:nvCxnSpPr>
          <p:spPr>
            <a:xfrm>
              <a:off x="4964996" y="4042392"/>
              <a:ext cx="193985" cy="7130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87598" y="1050554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Monomer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095" t="11857" r="80403" b="30875"/>
          <a:stretch/>
        </p:blipFill>
        <p:spPr>
          <a:xfrm>
            <a:off x="235164" y="1761766"/>
            <a:ext cx="1097437" cy="34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9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403" t="8154" r="8650" b="20083"/>
          <a:stretch/>
        </p:blipFill>
        <p:spPr>
          <a:xfrm>
            <a:off x="5366743" y="4032249"/>
            <a:ext cx="3777257" cy="282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889" t="8669" r="8457" b="20341"/>
          <a:stretch/>
        </p:blipFill>
        <p:spPr>
          <a:xfrm>
            <a:off x="5366743" y="1286663"/>
            <a:ext cx="3777257" cy="28067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9482" t="8926" r="8457" b="20083"/>
          <a:stretch/>
        </p:blipFill>
        <p:spPr>
          <a:xfrm>
            <a:off x="595751" y="1808467"/>
            <a:ext cx="4770992" cy="3525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56"/>
            <a:ext cx="8229600" cy="1143000"/>
          </a:xfrm>
        </p:spPr>
        <p:txBody>
          <a:bodyPr/>
          <a:lstStyle/>
          <a:p>
            <a:r>
              <a:rPr lang="en-US" dirty="0" smtClean="0"/>
              <a:t>Some other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5006" y="1904086"/>
            <a:ext cx="174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= 0.1, κ = 0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785235" y="1425831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= 0.1, κ = 0.14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06228" y="4093366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= 0.1, κ =  </a:t>
            </a:r>
            <a:r>
              <a:rPr lang="en-US" sz="2400" dirty="0"/>
              <a:t>–0.04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6095" t="11857" r="80403" b="30875"/>
          <a:stretch/>
        </p:blipFill>
        <p:spPr>
          <a:xfrm>
            <a:off x="-147450" y="2101108"/>
            <a:ext cx="833028" cy="26499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16591" y="204088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Peak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528323" y="1474121"/>
            <a:ext cx="350980" cy="79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365" y="292208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Peak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51063" y="2040888"/>
            <a:ext cx="919195" cy="1033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95705" y="4578532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Peak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603986" y="4264935"/>
            <a:ext cx="595433" cy="48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9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472"/>
          <a:stretch/>
        </p:blipFill>
        <p:spPr>
          <a:xfrm>
            <a:off x="1275081" y="863088"/>
            <a:ext cx="7475851" cy="599491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4234" y="76456"/>
            <a:ext cx="8229600" cy="1143000"/>
          </a:xfrm>
        </p:spPr>
        <p:txBody>
          <a:bodyPr/>
          <a:lstStyle/>
          <a:p>
            <a:r>
              <a:rPr lang="en-US" dirty="0" smtClean="0"/>
              <a:t>Example of the Positive Witness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983" y="988623"/>
            <a:ext cx="95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Dimer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095" t="11857" r="80403" b="30875"/>
          <a:stretch/>
        </p:blipFill>
        <p:spPr>
          <a:xfrm>
            <a:off x="240357" y="2153764"/>
            <a:ext cx="1097437" cy="34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0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Signature of Witness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K</a:t>
            </a:r>
            <a:r>
              <a:rPr lang="en-US" sz="2800" dirty="0" smtClean="0"/>
              <a:t>ey qualitative difference: negative witness has at least one peak and a trough, whereas positive witness has no trough.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04"/>
          <a:stretch/>
        </p:blipFill>
        <p:spPr>
          <a:xfrm>
            <a:off x="4860078" y="3498717"/>
            <a:ext cx="3483166" cy="2809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5944" y="3283624"/>
            <a:ext cx="95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Dimer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9209" t="8926" r="8457" b="20083"/>
          <a:stretch/>
        </p:blipFill>
        <p:spPr>
          <a:xfrm>
            <a:off x="924981" y="3743128"/>
            <a:ext cx="3484309" cy="25647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0544" y="3315775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Monomer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6095" t="11857" r="80403" b="30875"/>
          <a:stretch/>
        </p:blipFill>
        <p:spPr>
          <a:xfrm>
            <a:off x="235164" y="3785801"/>
            <a:ext cx="689817" cy="21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4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present a new witness protocol, robust to some non-Condon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Pulse shapes and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system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Witness protocol and preliminary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Additional technical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still needs to be done</a:t>
            </a:r>
          </a:p>
        </p:txBody>
      </p:sp>
    </p:spTree>
    <p:extLst>
      <p:ext uri="{BB962C8B-B14F-4D97-AF65-F5344CB8AC3E}">
        <p14:creationId xmlns:p14="http://schemas.microsoft.com/office/powerpoint/2010/main" val="3071035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“work”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</a:t>
            </a:r>
            <a:r>
              <a:rPr lang="en-US" dirty="0"/>
              <a:t>large </a:t>
            </a:r>
            <a:r>
              <a:rPr lang="en-US" dirty="0" smtClean="0"/>
              <a:t>κ, the witness fails.  Our goal is to determine what “large” is.</a:t>
            </a:r>
          </a:p>
          <a:p>
            <a:r>
              <a:rPr lang="en-US" dirty="0" smtClean="0"/>
              <a:t>We consider a working witness protocol to be a case where the trough-to-peak ratio is &lt;0.5.</a:t>
            </a:r>
          </a:p>
          <a:p>
            <a:r>
              <a:rPr lang="en-US" dirty="0" smtClean="0"/>
              <a:t>For parameters (</a:t>
            </a:r>
            <a:r>
              <a:rPr lang="en-US" dirty="0"/>
              <a:t>S, </a:t>
            </a:r>
            <a:r>
              <a:rPr lang="en-US" dirty="0" err="1" smtClean="0"/>
              <a:t>κ</a:t>
            </a:r>
            <a:r>
              <a:rPr lang="en-US" dirty="0" smtClean="0"/>
              <a:t>) where </a:t>
            </a:r>
            <a:r>
              <a:rPr lang="en-US" dirty="0" smtClean="0"/>
              <a:t>at least one peak </a:t>
            </a:r>
            <a:r>
              <a:rPr lang="en-US" dirty="0" smtClean="0"/>
              <a:t>exists </a:t>
            </a:r>
            <a:r>
              <a:rPr lang="en-US" dirty="0" smtClean="0"/>
              <a:t>with </a:t>
            </a:r>
            <a:r>
              <a:rPr lang="en-US" dirty="0" smtClean="0"/>
              <a:t>a </a:t>
            </a:r>
            <a:r>
              <a:rPr lang="en-US" dirty="0"/>
              <a:t>trough-to-peak ratio </a:t>
            </a:r>
            <a:r>
              <a:rPr lang="en-US" dirty="0" smtClean="0"/>
              <a:t>&lt;0.5, we consider that this is a working witness</a:t>
            </a:r>
            <a:r>
              <a:rPr lang="en-US" dirty="0"/>
              <a:t> </a:t>
            </a:r>
            <a:r>
              <a:rPr lang="en-US" dirty="0" smtClean="0"/>
              <a:t>protocol.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9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Witness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16" t="8668" r="8845" b="20341"/>
          <a:stretch/>
        </p:blipFill>
        <p:spPr>
          <a:xfrm>
            <a:off x="2022419" y="2491281"/>
            <a:ext cx="5863447" cy="4327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2204" y="2029616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Monomer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77168" y="2724653"/>
            <a:ext cx="195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S=0.1, κ=0.18 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08427" y="4482628"/>
            <a:ext cx="530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9165" y="4451268"/>
            <a:ext cx="208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0.5 Failure Line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095" t="11857" r="80403" b="30875"/>
          <a:stretch/>
        </p:blipFill>
        <p:spPr>
          <a:xfrm>
            <a:off x="924982" y="2622336"/>
            <a:ext cx="1097437" cy="349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2018" y="1347818"/>
            <a:ext cx="7086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is an </a:t>
            </a:r>
            <a:r>
              <a:rPr lang="en-US" sz="2400" dirty="0" smtClean="0"/>
              <a:t>example </a:t>
            </a:r>
            <a:r>
              <a:rPr lang="en-US" sz="2400" dirty="0" smtClean="0"/>
              <a:t>of (S, κ) where the witness protocol fails.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980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Region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36410" y="1699915"/>
            <a:ext cx="5690995" cy="4585413"/>
            <a:chOff x="1536410" y="1818869"/>
            <a:chExt cx="6394093" cy="52324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1333" b="14166"/>
            <a:stretch/>
          </p:blipFill>
          <p:spPr>
            <a:xfrm>
              <a:off x="1536410" y="1818869"/>
              <a:ext cx="6394093" cy="523240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536410" y="1912448"/>
              <a:ext cx="5690995" cy="4012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90063" y="1236503"/>
            <a:ext cx="19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 Ratio Contour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1569" y="1536793"/>
            <a:ext cx="1502660" cy="1363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400000">
            <a:off x="6259092" y="3680202"/>
            <a:ext cx="2352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Trough-to-peak ratio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940660" y="1323173"/>
            <a:ext cx="548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plot shows the trough-to-peak ratio for a variety of values of S and κ.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0774" y="5994853"/>
            <a:ext cx="2893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Witness protocol </a:t>
            </a:r>
            <a:r>
              <a:rPr lang="en-US" sz="2400" dirty="0"/>
              <a:t>f</a:t>
            </a:r>
            <a:r>
              <a:rPr lang="en-US" sz="2400" dirty="0" smtClean="0"/>
              <a:t>ails in this region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18344" y="4902877"/>
            <a:ext cx="1479117" cy="1237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3620" y="5946628"/>
            <a:ext cx="3187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Witness protocol works in this region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69506" y="5040672"/>
            <a:ext cx="1720278" cy="1083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1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do better!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promising, because it suggests that there is a reasonable region of S-κ space where this witness protocol will work.</a:t>
            </a:r>
          </a:p>
          <a:p>
            <a:r>
              <a:rPr lang="en-US" dirty="0" smtClean="0"/>
              <a:t>However, it is possible to improve this </a:t>
            </a:r>
            <a:r>
              <a:rPr lang="en-US" dirty="0" smtClean="0"/>
              <a:t>protocol by </a:t>
            </a:r>
            <a:r>
              <a:rPr lang="en-US" dirty="0" smtClean="0"/>
              <a:t>repeating the same </a:t>
            </a:r>
            <a:r>
              <a:rPr lang="en-US" dirty="0" smtClean="0"/>
              <a:t>procedure twice </a:t>
            </a:r>
            <a:r>
              <a:rPr lang="en-US" dirty="0" smtClean="0"/>
              <a:t>more with </a:t>
            </a:r>
            <a:r>
              <a:rPr lang="en-US" dirty="0" err="1" smtClean="0">
                <a:solidFill>
                  <a:srgbClr val="000000"/>
                </a:solidFill>
              </a:rPr>
              <a:t>ω</a:t>
            </a:r>
            <a:r>
              <a:rPr lang="en-US" baseline="-25000" dirty="0" err="1" smtClean="0">
                <a:solidFill>
                  <a:srgbClr val="000000"/>
                </a:solidFill>
              </a:rPr>
              <a:t>gc</a:t>
            </a:r>
            <a:r>
              <a:rPr lang="en-US" dirty="0" smtClean="0"/>
              <a:t> </a:t>
            </a:r>
            <a:r>
              <a:rPr lang="en-US" dirty="0" smtClean="0"/>
              <a:t>set to </a:t>
            </a:r>
            <a:r>
              <a:rPr lang="en-US" dirty="0"/>
              <a:t>–1.5ω</a:t>
            </a:r>
            <a:r>
              <a:rPr lang="en-US" baseline="-25000" dirty="0" smtClean="0"/>
              <a:t>0</a:t>
            </a:r>
            <a:r>
              <a:rPr lang="en-US" dirty="0" smtClean="0"/>
              <a:t> and +1.5ω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6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change Gaussian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70" y="1270921"/>
            <a:ext cx="8229600" cy="53303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If we change the </a:t>
            </a:r>
            <a:r>
              <a:rPr lang="en-US" dirty="0"/>
              <a:t>G</a:t>
            </a:r>
            <a:r>
              <a:rPr lang="en-US" dirty="0" smtClean="0"/>
              <a:t>aussian center, we can access a greater percentage of S-κ space.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trough-like structure in </a:t>
            </a:r>
            <a:r>
              <a:rPr lang="en-US" b="1" dirty="0" smtClean="0"/>
              <a:t>any one </a:t>
            </a:r>
            <a:r>
              <a:rPr lang="en-US" dirty="0" smtClean="0"/>
              <a:t>of these experiments is interpreted as a negative witness.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333" t="8411" b="14424"/>
          <a:stretch/>
        </p:blipFill>
        <p:spPr>
          <a:xfrm>
            <a:off x="5661884" y="2853738"/>
            <a:ext cx="3482116" cy="2561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333" t="8382" r="13280" b="14166"/>
          <a:stretch/>
        </p:blipFill>
        <p:spPr>
          <a:xfrm>
            <a:off x="2773015" y="2853738"/>
            <a:ext cx="2967259" cy="2636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1912" t="7897" r="14437" b="14423"/>
          <a:stretch/>
        </p:blipFill>
        <p:spPr>
          <a:xfrm>
            <a:off x="15685" y="2846883"/>
            <a:ext cx="2806302" cy="25685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3466" y="2436489"/>
            <a:ext cx="160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ω</a:t>
            </a:r>
            <a:r>
              <a:rPr lang="en-US" sz="2400" baseline="-25000" dirty="0" smtClean="0"/>
              <a:t>gc</a:t>
            </a:r>
            <a:r>
              <a:rPr lang="en-US" sz="2400" dirty="0" smtClean="0"/>
              <a:t>= -1.5ω</a:t>
            </a:r>
            <a:r>
              <a:rPr lang="en-US" sz="2400" baseline="-25000" dirty="0"/>
              <a:t>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48948" y="2425138"/>
            <a:ext cx="96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ω</a:t>
            </a:r>
            <a:r>
              <a:rPr lang="en-US" sz="2400" baseline="-25000" dirty="0" smtClean="0"/>
              <a:t>gc</a:t>
            </a:r>
            <a:r>
              <a:rPr lang="en-US" sz="2400" dirty="0" smtClean="0"/>
              <a:t>=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04405" y="2425138"/>
            <a:ext cx="151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ω</a:t>
            </a:r>
            <a:r>
              <a:rPr lang="en-US" sz="2400" baseline="-25000" dirty="0" smtClean="0"/>
              <a:t>gc</a:t>
            </a:r>
            <a:r>
              <a:rPr lang="en-US" sz="2400" dirty="0" smtClean="0"/>
              <a:t>= 1.5ω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22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Pulse shapes and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system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Witness protocol and preliminary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Additional technical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still needs to be done</a:t>
            </a:r>
          </a:p>
        </p:txBody>
      </p:sp>
    </p:spTree>
    <p:extLst>
      <p:ext uri="{BB962C8B-B14F-4D97-AF65-F5344CB8AC3E}">
        <p14:creationId xmlns:p14="http://schemas.microsoft.com/office/powerpoint/2010/main" val="258137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Material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Fundamental Oscillation Frequency – </a:t>
            </a:r>
            <a:r>
              <a:rPr lang="en-US" dirty="0" smtClean="0"/>
              <a:t>f</a:t>
            </a:r>
            <a:r>
              <a:rPr lang="en-US" baseline="-25000" dirty="0" smtClean="0"/>
              <a:t>0 </a:t>
            </a:r>
            <a:endParaRPr lang="en-US" dirty="0" smtClean="0"/>
          </a:p>
          <a:p>
            <a:pPr lvl="1"/>
            <a:r>
              <a:rPr lang="en-US" dirty="0" smtClean="0"/>
              <a:t>In this presentation we set f</a:t>
            </a:r>
            <a:r>
              <a:rPr lang="en-US" baseline="-25000" dirty="0" smtClean="0"/>
              <a:t>0</a:t>
            </a:r>
            <a:r>
              <a:rPr lang="en-US" dirty="0" smtClean="0"/>
              <a:t>=200cm</a:t>
            </a:r>
            <a:r>
              <a:rPr lang="en-US" baseline="30000" dirty="0" smtClean="0"/>
              <a:t>-1</a:t>
            </a:r>
            <a:endParaRPr lang="en-US" dirty="0"/>
          </a:p>
          <a:p>
            <a:pPr lvl="1"/>
            <a:r>
              <a:rPr lang="en-US" dirty="0" smtClean="0"/>
              <a:t>This is like a temperature knob, since we set the ambient temperature to be 300 Kelvin. </a:t>
            </a:r>
            <a:r>
              <a:rPr lang="en-US" dirty="0"/>
              <a:t>For </a:t>
            </a:r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=100cm</a:t>
            </a:r>
            <a:r>
              <a:rPr lang="en-US" baseline="30000" dirty="0" smtClean="0"/>
              <a:t>-1</a:t>
            </a:r>
            <a:r>
              <a:rPr lang="en-US" dirty="0" smtClean="0"/>
              <a:t> we must calculate a </a:t>
            </a:r>
            <a:r>
              <a:rPr lang="en-US" dirty="0" err="1" smtClean="0"/>
              <a:t>boltzmann</a:t>
            </a:r>
            <a:r>
              <a:rPr lang="en-US" dirty="0" smtClean="0"/>
              <a:t> average over the lowest 15 initial ground vibrational states, whereas for </a:t>
            </a:r>
            <a:r>
              <a:rPr lang="en-US" dirty="0"/>
              <a:t>f</a:t>
            </a:r>
            <a:r>
              <a:rPr lang="en-US" baseline="-25000" dirty="0"/>
              <a:t>0</a:t>
            </a:r>
            <a:r>
              <a:rPr lang="en-US" dirty="0" smtClean="0"/>
              <a:t>=800cm</a:t>
            </a:r>
            <a:r>
              <a:rPr lang="en-US" baseline="30000" dirty="0"/>
              <a:t>-</a:t>
            </a:r>
            <a:r>
              <a:rPr lang="en-US" baseline="30000" dirty="0" smtClean="0"/>
              <a:t>1 </a:t>
            </a:r>
            <a:r>
              <a:rPr lang="en-US" dirty="0" smtClean="0"/>
              <a:t>only the 0</a:t>
            </a:r>
            <a:r>
              <a:rPr lang="en-US" baseline="30000" dirty="0" smtClean="0"/>
              <a:t>th</a:t>
            </a:r>
            <a:r>
              <a:rPr lang="en-US" dirty="0" smtClean="0"/>
              <a:t> mode of the initial ground state need be included.</a:t>
            </a:r>
          </a:p>
          <a:p>
            <a:r>
              <a:rPr lang="en-US" dirty="0" smtClean="0"/>
              <a:t>Homogeneous </a:t>
            </a:r>
            <a:r>
              <a:rPr lang="en-US" dirty="0" err="1" smtClean="0"/>
              <a:t>Linewidth</a:t>
            </a:r>
            <a:r>
              <a:rPr lang="en-US" dirty="0" smtClean="0"/>
              <a:t> – </a:t>
            </a:r>
            <a:r>
              <a:rPr lang="en-US" dirty="0" err="1" smtClean="0"/>
              <a:t>Γ</a:t>
            </a:r>
            <a:endParaRPr lang="en-US" dirty="0" smtClean="0"/>
          </a:p>
          <a:p>
            <a:pPr lvl="1"/>
            <a:r>
              <a:rPr lang="en-US" dirty="0" smtClean="0"/>
              <a:t>This is the decay rate of the oscillatory signal produced by the pump-probe experiment</a:t>
            </a:r>
          </a:p>
          <a:p>
            <a:pPr lvl="1"/>
            <a:r>
              <a:rPr lang="en-US" dirty="0" smtClean="0"/>
              <a:t>So far we have </a:t>
            </a:r>
            <a:r>
              <a:rPr lang="en-US" dirty="0"/>
              <a:t>only studied </a:t>
            </a:r>
            <a:r>
              <a:rPr lang="en-US" dirty="0" err="1" smtClean="0"/>
              <a:t>Γ</a:t>
            </a:r>
            <a:r>
              <a:rPr lang="en-US" dirty="0" smtClean="0"/>
              <a:t>=0.1ω</a:t>
            </a:r>
            <a:r>
              <a:rPr lang="en-US" baseline="-25000" dirty="0" smtClean="0"/>
              <a:t>0</a:t>
            </a:r>
            <a:r>
              <a:rPr lang="en-US" dirty="0" smtClean="0"/>
              <a:t>, which means that the ground state and excited state frequencies cannot be distinguished for the given ratio </a:t>
            </a:r>
            <a:r>
              <a:rPr lang="en-US" dirty="0"/>
              <a:t>of </a:t>
            </a:r>
            <a:r>
              <a:rPr lang="en-US" dirty="0" err="1" smtClean="0">
                <a:solidFill>
                  <a:srgbClr val="000000"/>
                </a:solidFill>
              </a:rPr>
              <a:t>ω</a:t>
            </a:r>
            <a:r>
              <a:rPr lang="en-US" baseline="-25000" dirty="0" err="1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ω</a:t>
            </a:r>
            <a:r>
              <a:rPr lang="en-US" baseline="-25000" dirty="0" err="1" smtClean="0">
                <a:solidFill>
                  <a:srgbClr val="000000"/>
                </a:solidFill>
              </a:rPr>
              <a:t>g</a:t>
            </a:r>
            <a:r>
              <a:rPr lang="en-US" baseline="-25000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 smtClean="0"/>
              <a:t>0.9</a:t>
            </a:r>
            <a:endParaRPr lang="en-US" dirty="0" smtClean="0"/>
          </a:p>
          <a:p>
            <a:r>
              <a:rPr lang="en-US" dirty="0" smtClean="0"/>
              <a:t>Inhomogeneous Broadening</a:t>
            </a:r>
          </a:p>
          <a:p>
            <a:pPr lvl="1"/>
            <a:r>
              <a:rPr lang="en-US" dirty="0" smtClean="0"/>
              <a:t>We assume that the 0</a:t>
            </a:r>
            <a:r>
              <a:rPr lang="en-US" dirty="0" smtClean="0"/>
              <a:t>-&gt;0 transition </a:t>
            </a:r>
            <a:r>
              <a:rPr lang="en-US" dirty="0" smtClean="0"/>
              <a:t>frequency is </a:t>
            </a:r>
            <a:r>
              <a:rPr lang="en-US" dirty="0" smtClean="0"/>
              <a:t>actually a Gaussian distribution, so we calculate an incoherent average over 0-&gt;0 transition frequencies. As a general rule, as the inhomogeneous broadening increases, the region of the S-κ plane that is accessible using this technique decreases.</a:t>
            </a:r>
          </a:p>
          <a:p>
            <a:pPr lvl="1"/>
            <a:r>
              <a:rPr lang="en-US" dirty="0" smtClean="0"/>
              <a:t>In this presentation we set the </a:t>
            </a:r>
            <a:r>
              <a:rPr lang="en-US" dirty="0" err="1" smtClean="0"/>
              <a:t>σ</a:t>
            </a:r>
            <a:r>
              <a:rPr lang="en-US" dirty="0" smtClean="0"/>
              <a:t> of this Gaussian distribution to be 1</a:t>
            </a:r>
            <a:r>
              <a:rPr lang="en-US" dirty="0"/>
              <a:t>ω</a:t>
            </a:r>
            <a:r>
              <a:rPr lang="en-US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3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Spectroscopy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calculate the pump-probe signal assuming that the pump and probe pulses are identical (including in polarization)</a:t>
            </a:r>
          </a:p>
          <a:p>
            <a:r>
              <a:rPr lang="en-US" dirty="0"/>
              <a:t>A</a:t>
            </a:r>
            <a:r>
              <a:rPr lang="en-US" dirty="0" smtClean="0"/>
              <a:t>ll calculations assume that the pump and probe are well-separated in time even with the razor blades. Previous work done in the Condon approximation shows this to be a good assumption, despite the </a:t>
            </a:r>
            <a:r>
              <a:rPr lang="en-US" dirty="0" err="1" smtClean="0"/>
              <a:t>sinc</a:t>
            </a:r>
            <a:r>
              <a:rPr lang="en-US" dirty="0" smtClean="0"/>
              <a:t>-like quality of the pulses. However, we still need to verify that this holds for a system with a linear </a:t>
            </a:r>
            <a:r>
              <a:rPr lang="en-US" dirty="0" smtClean="0"/>
              <a:t>Condon</a:t>
            </a:r>
            <a:r>
              <a:rPr lang="en-US" dirty="0"/>
              <a:t> </a:t>
            </a:r>
            <a:r>
              <a:rPr lang="en-US" dirty="0" smtClean="0"/>
              <a:t>violation.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95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Pulse shapes and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system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Witness protocol and preliminary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Additional technical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still needs to be done</a:t>
            </a:r>
          </a:p>
        </p:txBody>
      </p:sp>
    </p:spTree>
    <p:extLst>
      <p:ext uri="{BB962C8B-B14F-4D97-AF65-F5344CB8AC3E}">
        <p14:creationId xmlns:p14="http://schemas.microsoft.com/office/powerpoint/2010/main" val="2581370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must verify that these results hold when pump-probe overlap is taken into account.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Peter and Joey have been discussing some analytical work that needs to be completed about the S = 0 limit.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need to consider a dimer model that includes two vibrational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0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present a new witness protocol, robust to some non-Condon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Pulse shapes and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system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Witness protocol and preliminary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Additional technical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still needs to be done</a:t>
            </a:r>
          </a:p>
        </p:txBody>
      </p:sp>
    </p:spTree>
    <p:extLst>
      <p:ext uri="{BB962C8B-B14F-4D97-AF65-F5344CB8AC3E}">
        <p14:creationId xmlns:p14="http://schemas.microsoft.com/office/powerpoint/2010/main" val="134602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66" y="976836"/>
            <a:ext cx="7054951" cy="50612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Start with a Bare Gaussian in Frequency Domain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44" y="4100114"/>
            <a:ext cx="2794000" cy="495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3373" y="6025763"/>
            <a:ext cx="82142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(Zero frequency means resonant with the 0-0 ground state to excited state transition)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123227" y="5362529"/>
            <a:ext cx="689817" cy="692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85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Electric Field in Frequency Domain with Razor Blades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66" y="976836"/>
            <a:ext cx="7054951" cy="5061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21" t="25695" r="1621" b="25695"/>
          <a:stretch/>
        </p:blipFill>
        <p:spPr>
          <a:xfrm rot="5400000">
            <a:off x="5197163" y="2668883"/>
            <a:ext cx="3492807" cy="183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21" t="25695" r="1621" b="25695"/>
          <a:stretch/>
        </p:blipFill>
        <p:spPr>
          <a:xfrm rot="16200000">
            <a:off x="1870864" y="2668883"/>
            <a:ext cx="3492807" cy="18344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6345" y="4573335"/>
            <a:ext cx="793682" cy="759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2"/>
            <a:endCxn id="3" idx="2"/>
          </p:cNvCxnSpPr>
          <p:nvPr/>
        </p:nvCxnSpPr>
        <p:spPr>
          <a:xfrm>
            <a:off x="4534507" y="3586122"/>
            <a:ext cx="149212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71795" y="2662792"/>
            <a:ext cx="1291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Razor Blade </a:t>
            </a:r>
          </a:p>
          <a:p>
            <a:pPr algn="ctr"/>
            <a:r>
              <a:rPr lang="en-US" dirty="0" smtClean="0"/>
              <a:t>Width</a:t>
            </a:r>
          </a:p>
          <a:p>
            <a:pPr algn="ctr"/>
            <a:r>
              <a:rPr lang="en-US" dirty="0"/>
              <a:t>σ</a:t>
            </a:r>
            <a:r>
              <a:rPr lang="en-US" baseline="-25000" dirty="0"/>
              <a:t>rb</a:t>
            </a:r>
            <a:endParaRPr lang="en-US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280568" y="3586122"/>
            <a:ext cx="8183" cy="1746404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63172" y="6038114"/>
            <a:ext cx="1714628" cy="5366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Razor Blade Center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ω</a:t>
            </a:r>
            <a:r>
              <a:rPr lang="en-US" baseline="-25000" dirty="0" smtClean="0">
                <a:solidFill>
                  <a:srgbClr val="000000"/>
                </a:solidFill>
              </a:rPr>
              <a:t>rc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288752" y="5332528"/>
            <a:ext cx="474420" cy="705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0063" y="6055143"/>
            <a:ext cx="17115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Gaussian Center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ω</a:t>
            </a:r>
            <a:r>
              <a:rPr lang="en-US" baseline="-25000" dirty="0" smtClean="0">
                <a:solidFill>
                  <a:srgbClr val="000000"/>
                </a:solidFill>
              </a:rPr>
              <a:t>gc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123227" y="5362529"/>
            <a:ext cx="689817" cy="692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5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Pulse is characterized by 4 parameters</a:t>
            </a:r>
            <a:endParaRPr lang="en-US" dirty="0"/>
          </a:p>
          <a:p>
            <a:pPr lvl="1"/>
            <a:r>
              <a:rPr lang="en-US" dirty="0" smtClean="0"/>
              <a:t>Razor blade width – σ</a:t>
            </a:r>
            <a:r>
              <a:rPr lang="en-US" baseline="-25000" dirty="0" smtClean="0"/>
              <a:t>rb </a:t>
            </a:r>
            <a:r>
              <a:rPr lang="en-US" dirty="0" smtClean="0"/>
              <a:t>(in frequency)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Razor blade center - ω</a:t>
            </a:r>
            <a:r>
              <a:rPr lang="en-US" baseline="-25000" dirty="0" smtClean="0">
                <a:solidFill>
                  <a:srgbClr val="000000"/>
                </a:solidFill>
              </a:rPr>
              <a:t>rc</a:t>
            </a:r>
            <a:r>
              <a:rPr lang="en-US" baseline="-25000" dirty="0"/>
              <a:t> </a:t>
            </a:r>
            <a:r>
              <a:rPr lang="en-US" dirty="0"/>
              <a:t>(in frequency</a:t>
            </a:r>
            <a:r>
              <a:rPr lang="en-US" dirty="0" smtClean="0"/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/>
              <a:t>Gaussian </a:t>
            </a:r>
            <a:r>
              <a:rPr lang="en-US" dirty="0" smtClean="0"/>
              <a:t>sigma – σ</a:t>
            </a:r>
            <a:r>
              <a:rPr lang="en-US" baseline="-25000" dirty="0" smtClean="0"/>
              <a:t>t </a:t>
            </a:r>
            <a:r>
              <a:rPr lang="en-US" dirty="0" smtClean="0"/>
              <a:t>(in time)</a:t>
            </a:r>
          </a:p>
          <a:p>
            <a:pPr lvl="1"/>
            <a:r>
              <a:rPr lang="en-US" dirty="0" smtClean="0"/>
              <a:t>Gaussian center - ω</a:t>
            </a:r>
            <a:r>
              <a:rPr lang="en-US" baseline="-25000" dirty="0"/>
              <a:t>gc </a:t>
            </a:r>
            <a:r>
              <a:rPr lang="en-US" dirty="0"/>
              <a:t>(in frequency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now we </a:t>
            </a:r>
            <a:r>
              <a:rPr lang="en-US" dirty="0"/>
              <a:t>set </a:t>
            </a:r>
            <a:r>
              <a:rPr lang="en-US" dirty="0" smtClean="0"/>
              <a:t>ω</a:t>
            </a:r>
            <a:r>
              <a:rPr lang="en-US" baseline="-25000" dirty="0" smtClean="0"/>
              <a:t>gc</a:t>
            </a:r>
            <a:r>
              <a:rPr lang="en-US" dirty="0" smtClean="0"/>
              <a:t> = 0, i.e. to the 0-0 transition from the ground to the electronic excited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Pulse shapes and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Define system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Witness protocol and preliminary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Additional technical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still needs to be done</a:t>
            </a:r>
          </a:p>
        </p:txBody>
      </p:sp>
    </p:spTree>
    <p:extLst>
      <p:ext uri="{BB962C8B-B14F-4D97-AF65-F5344CB8AC3E}">
        <p14:creationId xmlns:p14="http://schemas.microsoft.com/office/powerpoint/2010/main" val="258137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Monomer </a:t>
            </a:r>
            <a:r>
              <a:rPr lang="en-US" dirty="0" smtClean="0"/>
              <a:t>(no coherence)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 electronic excitation, 1 harmonic vibrational mode</a:t>
            </a:r>
          </a:p>
          <a:p>
            <a:r>
              <a:rPr lang="en-US" dirty="0" smtClean="0"/>
              <a:t>Huang Rhys Factor – S</a:t>
            </a:r>
          </a:p>
          <a:p>
            <a:r>
              <a:rPr lang="en-US" dirty="0" smtClean="0"/>
              <a:t>Linear Condon Violation – κ</a:t>
            </a:r>
          </a:p>
          <a:p>
            <a:pPr lvl="1"/>
            <a:r>
              <a:rPr lang="en-US" dirty="0" smtClean="0"/>
              <a:t>Defined relative to the </a:t>
            </a:r>
            <a:r>
              <a:rPr lang="en-US" dirty="0" err="1" smtClean="0"/>
              <a:t>condon</a:t>
            </a:r>
            <a:r>
              <a:rPr lang="en-US" dirty="0" smtClean="0"/>
              <a:t> dipole moment μ</a:t>
            </a:r>
            <a:r>
              <a:rPr lang="en-US" baseline="-25000" dirty="0" smtClean="0"/>
              <a:t>0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μ(R)=μ</a:t>
            </a:r>
            <a:r>
              <a:rPr lang="en-US" baseline="-25000" dirty="0" smtClean="0"/>
              <a:t>0</a:t>
            </a:r>
            <a:r>
              <a:rPr lang="en-US" dirty="0" smtClean="0"/>
              <a:t>(1+κR)</a:t>
            </a:r>
          </a:p>
          <a:p>
            <a:pPr lvl="2"/>
            <a:r>
              <a:rPr lang="en-US" dirty="0" smtClean="0"/>
              <a:t>R </a:t>
            </a:r>
            <a:r>
              <a:rPr lang="en-US" dirty="0" smtClean="0"/>
              <a:t>is the displacement from the ground state potential surface minimum</a:t>
            </a:r>
          </a:p>
          <a:p>
            <a:r>
              <a:rPr lang="en-US" dirty="0"/>
              <a:t>The ground state </a:t>
            </a:r>
            <a:r>
              <a:rPr lang="en-US" dirty="0" smtClean="0"/>
              <a:t>vibrational frequency – ω</a:t>
            </a:r>
            <a:r>
              <a:rPr lang="en-US" baseline="-25000" dirty="0" smtClean="0"/>
              <a:t>g</a:t>
            </a:r>
            <a:r>
              <a:rPr lang="en-US" dirty="0" smtClean="0"/>
              <a:t> = ω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Excited state vibrational frequency – ω</a:t>
            </a:r>
            <a:r>
              <a:rPr lang="en-US" baseline="-25000" dirty="0" smtClean="0"/>
              <a:t>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0.9ω</a:t>
            </a:r>
            <a:r>
              <a:rPr lang="en-US" baseline="-25000" dirty="0" smtClean="0"/>
              <a:t>0</a:t>
            </a:r>
            <a:endParaRPr lang="en-US" baseline="-25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65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Dimer </a:t>
            </a:r>
            <a:r>
              <a:rPr lang="en-US" dirty="0" smtClean="0"/>
              <a:t>(with coherence)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singly-excited electronic states, with coupling strength J.</a:t>
            </a:r>
          </a:p>
          <a:p>
            <a:r>
              <a:rPr lang="en-US" dirty="0" smtClean="0"/>
              <a:t>ω</a:t>
            </a:r>
            <a:r>
              <a:rPr lang="en-US" baseline="-25000" dirty="0" smtClean="0"/>
              <a:t>e </a:t>
            </a:r>
            <a:r>
              <a:rPr lang="en-US" dirty="0" smtClean="0"/>
              <a:t>is the separation between </a:t>
            </a:r>
            <a:r>
              <a:rPr lang="en-US" dirty="0" err="1" smtClean="0"/>
              <a:t>excitonic</a:t>
            </a:r>
            <a:r>
              <a:rPr lang="en-US" dirty="0" smtClean="0"/>
              <a:t> states</a:t>
            </a:r>
          </a:p>
          <a:p>
            <a:r>
              <a:rPr lang="en-US" dirty="0" smtClean="0"/>
              <a:t>No vibrations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1247</Words>
  <Application>Microsoft Macintosh PowerPoint</Application>
  <PresentationFormat>On-screen Show (4:3)</PresentationFormat>
  <Paragraphs>160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Razor Blade Witness</vt:lpstr>
      <vt:lpstr>Outline</vt:lpstr>
      <vt:lpstr>Outline</vt:lpstr>
      <vt:lpstr>Start with a Bare Gaussian in Frequency Domain</vt:lpstr>
      <vt:lpstr>Electric Field in Frequency Domain with Razor Blades</vt:lpstr>
      <vt:lpstr>Electric Field Parameters</vt:lpstr>
      <vt:lpstr>Outline</vt:lpstr>
      <vt:lpstr>Monomer (no coherence)</vt:lpstr>
      <vt:lpstr>Dimer (with coherence)</vt:lpstr>
      <vt:lpstr>Outline</vt:lpstr>
      <vt:lpstr>Fix the Gaussian Shape</vt:lpstr>
      <vt:lpstr>…And the razor blade width…</vt:lpstr>
      <vt:lpstr>…And vary the razor blade center</vt:lpstr>
      <vt:lpstr>Proposed Witness Protocol</vt:lpstr>
      <vt:lpstr>Example of Protocol</vt:lpstr>
      <vt:lpstr>Example of the Negative Witness</vt:lpstr>
      <vt:lpstr>Some other examples</vt:lpstr>
      <vt:lpstr>Example of the Positive Witness</vt:lpstr>
      <vt:lpstr>Key Signature of Witness</vt:lpstr>
      <vt:lpstr>When does it “work”</vt:lpstr>
      <vt:lpstr>False Positive Witness</vt:lpstr>
      <vt:lpstr>Working Region</vt:lpstr>
      <vt:lpstr>We can do better!</vt:lpstr>
      <vt:lpstr>Now change Gaussian center</vt:lpstr>
      <vt:lpstr>Outline</vt:lpstr>
      <vt:lpstr>Additional Material Parameters</vt:lpstr>
      <vt:lpstr>Spectroscopy Assumptions</vt:lpstr>
      <vt:lpstr>Outline</vt:lpstr>
      <vt:lpstr>Next Steps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Blade Witness</dc:title>
  <dc:creator>Peter Rose</dc:creator>
  <cp:lastModifiedBy>Jacob</cp:lastModifiedBy>
  <cp:revision>46</cp:revision>
  <cp:lastPrinted>2017-04-11T17:55:19Z</cp:lastPrinted>
  <dcterms:created xsi:type="dcterms:W3CDTF">2017-04-11T12:03:33Z</dcterms:created>
  <dcterms:modified xsi:type="dcterms:W3CDTF">2017-04-13T01:31:39Z</dcterms:modified>
</cp:coreProperties>
</file>