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628" r:id="rId5"/>
    <p:sldId id="629" r:id="rId6"/>
    <p:sldId id="630" r:id="rId7"/>
    <p:sldId id="634" r:id="rId8"/>
    <p:sldId id="635" r:id="rId9"/>
    <p:sldId id="632" r:id="rId10"/>
    <p:sldId id="636" r:id="rId11"/>
    <p:sldId id="637" r:id="rId12"/>
    <p:sldId id="633" r:id="rId1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CC"/>
    <a:srgbClr val="59A583"/>
    <a:srgbClr val="CD6B57"/>
    <a:srgbClr val="C65842"/>
    <a:srgbClr val="CE715E"/>
    <a:srgbClr val="C75C47"/>
    <a:srgbClr val="E0E0E0"/>
    <a:srgbClr val="73B4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100" d="100"/>
          <a:sy n="100" d="100"/>
        </p:scale>
        <p:origin x="-1716" y="-72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623505395173"/>
          <c:y val="6.5983968494660691E-2"/>
          <c:w val="0.86898536988432007"/>
          <c:h val="0.90314967223550113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41628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0.17404466802760771"/>
                  <c:y val="-2.8055907659872673E-3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452672"/>
        <c:axId val="35939456"/>
      </c:barChart>
      <c:catAx>
        <c:axId val="31452672"/>
        <c:scaling>
          <c:orientation val="maxMin"/>
        </c:scaling>
        <c:delete val="0"/>
        <c:axPos val="l"/>
        <c:majorTickMark val="out"/>
        <c:minorTickMark val="none"/>
        <c:tickLblPos val="nextTo"/>
        <c:crossAx val="35939456"/>
        <c:crosses val="autoZero"/>
        <c:auto val="1"/>
        <c:lblAlgn val="ctr"/>
        <c:lblOffset val="100"/>
        <c:noMultiLvlLbl val="0"/>
      </c:catAx>
      <c:valAx>
        <c:axId val="35939456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314526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Starts</c:v>
                </c:pt>
              </c:strCache>
            </c:strRef>
          </c:tx>
          <c:spPr>
            <a:solidFill>
              <a:srgbClr val="59A583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Deliquent Starts</c:v>
                </c:pt>
              </c:strCache>
            </c:strRef>
          </c:tx>
          <c:spPr>
            <a:solidFill>
              <a:srgbClr val="CD6B57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Forecasted Completed Starts</c:v>
                </c:pt>
              </c:strCache>
            </c:strRef>
          </c:tx>
          <c:spPr>
            <a:solidFill>
              <a:srgbClr val="E0E0E0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Forecasted Delequint Starts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042688"/>
        <c:axId val="132973696"/>
      </c:barChart>
      <c:lineChart>
        <c:grouping val="standard"/>
        <c:varyColors val="0"/>
        <c:ser>
          <c:idx val="5"/>
          <c:order val="4"/>
          <c:tx>
            <c:strRef>
              <c:f>Sheet1!$F$1</c:f>
              <c:strCache>
                <c:ptCount val="1"/>
                <c:pt idx="0">
                  <c:v>Cum Open Delequient Starts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x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smooth val="0"/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Forecasted Cum Open Delequeint Starts</c:v>
                </c:pt>
              </c:strCache>
            </c:strRef>
          </c:tx>
          <c:spPr>
            <a:ln>
              <a:solidFill>
                <a:prstClr val="black"/>
              </a:solidFill>
              <a:prstDash val="sysDash"/>
            </a:ln>
          </c:spPr>
          <c:marker>
            <c:symbol val="square"/>
            <c:size val="7"/>
            <c:spPr>
              <a:solidFill>
                <a:prstClr val="black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042688"/>
        <c:axId val="132973696"/>
      </c:lineChart>
      <c:catAx>
        <c:axId val="133042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2973696"/>
        <c:crosses val="autoZero"/>
        <c:auto val="1"/>
        <c:lblAlgn val="ctr"/>
        <c:lblOffset val="100"/>
        <c:noMultiLvlLbl val="0"/>
      </c:catAx>
      <c:valAx>
        <c:axId val="132973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042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963141460765751"/>
          <c:y val="0.23904122278832804"/>
          <c:w val="0.33174789573717101"/>
          <c:h val="0.7547606916782465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Finishes</c:v>
                </c:pt>
              </c:strCache>
            </c:strRef>
          </c:tx>
          <c:spPr>
            <a:solidFill>
              <a:srgbClr val="59A583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Deliquent Finishes</c:v>
                </c:pt>
              </c:strCache>
            </c:strRef>
          </c:tx>
          <c:spPr>
            <a:solidFill>
              <a:srgbClr val="CD6B57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Forecasted Completed Finishes</c:v>
                </c:pt>
              </c:strCache>
            </c:strRef>
          </c:tx>
          <c:spPr>
            <a:solidFill>
              <a:srgbClr val="E0E0E0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Forecasted Delequint Finishes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821056"/>
        <c:axId val="134754816"/>
      </c:barChart>
      <c:lineChart>
        <c:grouping val="standard"/>
        <c:varyColors val="0"/>
        <c:ser>
          <c:idx val="5"/>
          <c:order val="4"/>
          <c:tx>
            <c:strRef>
              <c:f>Sheet1!$F$1</c:f>
              <c:strCache>
                <c:ptCount val="1"/>
                <c:pt idx="0">
                  <c:v>Cum Open Delequient Finishes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x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smooth val="0"/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Forecasted Cum Open Delequeint Finishes</c:v>
                </c:pt>
              </c:strCache>
            </c:strRef>
          </c:tx>
          <c:spPr>
            <a:ln>
              <a:solidFill>
                <a:prstClr val="black"/>
              </a:solidFill>
              <a:prstDash val="sysDash"/>
            </a:ln>
          </c:spPr>
          <c:marker>
            <c:symbol val="square"/>
            <c:size val="7"/>
            <c:spPr>
              <a:solidFill>
                <a:prstClr val="black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821056"/>
        <c:axId val="134754816"/>
      </c:lineChart>
      <c:catAx>
        <c:axId val="131821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4754816"/>
        <c:crosses val="autoZero"/>
        <c:auto val="1"/>
        <c:lblAlgn val="ctr"/>
        <c:lblOffset val="100"/>
        <c:noMultiLvlLbl val="0"/>
      </c:catAx>
      <c:valAx>
        <c:axId val="134754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8210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963141460765751"/>
          <c:y val="0.23904122278832804"/>
          <c:w val="0.33174789573717101"/>
          <c:h val="0.7547606916782465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1529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•"/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60375" indent="-23495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800">
                <a:solidFill>
                  <a:srgbClr val="404040"/>
                </a:solidFill>
                <a:latin typeface="+mn-lt"/>
              </a:defRPr>
            </a:lvl2pPr>
            <a:lvl3pPr marL="573088" indent="-173038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SzPct val="75000"/>
              <a:buFont typeface="Wingdings" charset="2"/>
              <a:buChar char="§"/>
              <a:defRPr sz="1600">
                <a:solidFill>
                  <a:srgbClr val="404040"/>
                </a:solidFill>
                <a:latin typeface="+mn-lt"/>
              </a:defRPr>
            </a:lvl3pPr>
            <a:lvl4pPr marL="798513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400">
                <a:solidFill>
                  <a:srgbClr val="404040"/>
                </a:solidFill>
                <a:latin typeface="+mn-lt"/>
              </a:defRPr>
            </a:lvl4pPr>
            <a:lvl5pPr marL="911225" indent="-163513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400">
                <a:solidFill>
                  <a:srgbClr val="404040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endParaRPr lang="en-US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52055" y="363956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Next Generation Jammer</a:t>
            </a:r>
          </a:p>
          <a:p>
            <a:pPr algn="r"/>
            <a:r>
              <a:rPr lang="en-US" dirty="0" smtClean="0"/>
              <a:t>PMM Review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6" y="2854189"/>
            <a:ext cx="4988395" cy="37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75" y="1897371"/>
            <a:ext cx="7409479" cy="11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849" y="1504949"/>
            <a:ext cx="8315325" cy="4581525"/>
          </a:xfrm>
        </p:spPr>
        <p:txBody>
          <a:bodyPr/>
          <a:lstStyle/>
          <a:p>
            <a:r>
              <a:rPr lang="en-US" dirty="0" smtClean="0"/>
              <a:t>Driving path tasks and tasks completed on driving path</a:t>
            </a:r>
          </a:p>
          <a:p>
            <a:r>
              <a:rPr lang="en-US" dirty="0" smtClean="0"/>
              <a:t>Milestone Summary</a:t>
            </a:r>
          </a:p>
          <a:p>
            <a:r>
              <a:rPr lang="en-US" dirty="0" smtClean="0"/>
              <a:t>Upcoming reviews </a:t>
            </a:r>
          </a:p>
          <a:p>
            <a:r>
              <a:rPr lang="en-US" dirty="0" smtClean="0"/>
              <a:t>Late tasks</a:t>
            </a:r>
          </a:p>
          <a:p>
            <a:r>
              <a:rPr lang="en-US" dirty="0" smtClean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147038"/>
              </p:ext>
            </p:extLst>
          </p:nvPr>
        </p:nvGraphicFramePr>
        <p:xfrm>
          <a:off x="142875" y="1303317"/>
          <a:ext cx="8857632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5"/>
                <a:gridCol w="2733675"/>
                <a:gridCol w="2638425"/>
                <a:gridCol w="542925"/>
                <a:gridCol w="1047750"/>
                <a:gridCol w="733425"/>
                <a:gridCol w="789957"/>
              </a:tblGrid>
              <a:tr h="211158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itchFamily="34" charset="0"/>
                          <a:cs typeface="Arial" pitchFamily="34" charset="0"/>
                        </a:rPr>
                        <a:t>Unique ID</a:t>
                      </a:r>
                      <a:endParaRPr lang="en-US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latin typeface="Arial" pitchFamily="34" charset="0"/>
                          <a:cs typeface="Arial" pitchFamily="34" charset="0"/>
                        </a:rPr>
                        <a:t>Dur</a:t>
                      </a:r>
                      <a:endParaRPr lang="en-US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itchFamily="34" charset="0"/>
                          <a:cs typeface="Arial" pitchFamily="34" charset="0"/>
                        </a:rPr>
                        <a:t>Predecessor</a:t>
                      </a:r>
                      <a:endParaRPr lang="en-US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en-US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itchFamily="34" charset="0"/>
                          <a:cs typeface="Arial" pitchFamily="34" charset="0"/>
                        </a:rPr>
                        <a:t>Fin</a:t>
                      </a:r>
                      <a:endParaRPr lang="en-US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4119" y="58831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Arial" pitchFamily="34" charset="0"/>
                <a:cs typeface="Arial" pitchFamily="34" charset="0"/>
              </a:rPr>
              <a:t>Driving Path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Driving Path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Completed Tasks</a:t>
            </a:r>
          </a:p>
          <a:p>
            <a:r>
              <a:rPr lang="en-US" dirty="0" smtClean="0"/>
              <a:t>Bullet1</a:t>
            </a:r>
          </a:p>
          <a:p>
            <a:r>
              <a:rPr lang="en-US" dirty="0" smtClean="0"/>
              <a:t>Bullet2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396504"/>
              </p:ext>
            </p:extLst>
          </p:nvPr>
        </p:nvGraphicFramePr>
        <p:xfrm>
          <a:off x="211776" y="1531917"/>
          <a:ext cx="8839195" cy="23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40"/>
                <a:gridCol w="344385"/>
                <a:gridCol w="1852550"/>
                <a:gridCol w="308759"/>
                <a:gridCol w="475013"/>
                <a:gridCol w="510639"/>
                <a:gridCol w="581891"/>
                <a:gridCol w="629392"/>
                <a:gridCol w="403761"/>
                <a:gridCol w="356509"/>
                <a:gridCol w="654338"/>
                <a:gridCol w="829828"/>
                <a:gridCol w="415637"/>
                <a:gridCol w="533528"/>
                <a:gridCol w="537225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9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8100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Delinquent Starts to BL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837976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885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Performance – Delinquent Finishes to BL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299246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392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path status</a:t>
            </a:r>
          </a:p>
          <a:p>
            <a:r>
              <a:rPr lang="en-US" dirty="0" smtClean="0"/>
              <a:t>Key Milestone status </a:t>
            </a:r>
          </a:p>
          <a:p>
            <a:r>
              <a:rPr lang="en-US" dirty="0" smtClean="0"/>
              <a:t>Upcoming reviews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15271</TotalTime>
  <Words>104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PowerPoint Presentation</vt:lpstr>
      <vt:lpstr>Agenda</vt:lpstr>
      <vt:lpstr>Driving Path</vt:lpstr>
      <vt:lpstr>Completed Driving Path Tasks (current Fiscal Month)</vt:lpstr>
      <vt:lpstr>Late Tasks (current Fiscal Month)</vt:lpstr>
      <vt:lpstr>Chart</vt:lpstr>
      <vt:lpstr>Schedule Performance – Delinquent Starts to BL</vt:lpstr>
      <vt:lpstr>Schedule Performance – Delinquent Finishes to BL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1360</cp:revision>
  <dcterms:created xsi:type="dcterms:W3CDTF">2012-09-12T19:31:48Z</dcterms:created>
  <dcterms:modified xsi:type="dcterms:W3CDTF">2013-06-07T10:03:36Z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