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628" r:id="rId5"/>
    <p:sldId id="629" r:id="rId6"/>
    <p:sldId id="630" r:id="rId7"/>
    <p:sldId id="634" r:id="rId8"/>
    <p:sldId id="635" r:id="rId9"/>
    <p:sldId id="632" r:id="rId10"/>
    <p:sldId id="638" r:id="rId11"/>
    <p:sldId id="639" r:id="rId12"/>
    <p:sldId id="633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CC"/>
    <a:srgbClr val="59A583"/>
    <a:srgbClr val="CD6B57"/>
    <a:srgbClr val="C65842"/>
    <a:srgbClr val="CE715E"/>
    <a:srgbClr val="C75C47"/>
    <a:srgbClr val="E0E0E0"/>
    <a:srgbClr val="73B4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1716" y="294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78"/>
          <c:y val="6.5983968494660691E-2"/>
          <c:w val="0.86898536988432007"/>
          <c:h val="0.90314967223550169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41628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dLbls>
            <c:dLbl>
              <c:idx val="0"/>
              <c:layout>
                <c:manualLayout>
                  <c:x val="0.17404466802760771"/>
                  <c:y val="-2.8055907659872694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297024"/>
        <c:axId val="101139008"/>
      </c:barChart>
      <c:catAx>
        <c:axId val="31297024"/>
        <c:scaling>
          <c:orientation val="maxMin"/>
        </c:scaling>
        <c:delete val="0"/>
        <c:axPos val="l"/>
        <c:majorTickMark val="out"/>
        <c:minorTickMark val="none"/>
        <c:tickLblPos val="nextTo"/>
        <c:crossAx val="101139008"/>
        <c:crosses val="autoZero"/>
        <c:auto val="1"/>
        <c:lblAlgn val="ctr"/>
        <c:lblOffset val="100"/>
        <c:noMultiLvlLbl val="0"/>
      </c:catAx>
      <c:valAx>
        <c:axId val="101139008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312970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59A583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Deliquent Starts</c:v>
                </c:pt>
              </c:strCache>
            </c:strRef>
          </c:tx>
          <c:spPr>
            <a:solidFill>
              <a:srgbClr val="CD6B57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Forecasted Completed Starts</c:v>
                </c:pt>
              </c:strCache>
            </c:strRef>
          </c:tx>
          <c:spPr>
            <a:solidFill>
              <a:srgbClr val="E0E0E0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Forecasted Delequint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364096"/>
        <c:axId val="101141312"/>
      </c:barChart>
      <c:lineChart>
        <c:grouping val="standard"/>
        <c:varyColors val="0"/>
        <c:ser>
          <c:idx val="5"/>
          <c:order val="4"/>
          <c:tx>
            <c:strRef>
              <c:f>Sheet1!$F$1</c:f>
              <c:strCache>
                <c:ptCount val="1"/>
                <c:pt idx="0">
                  <c:v>Cum Open Delequient Starts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x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Forecasted Cum Open Delequeint Starts</c:v>
                </c:pt>
              </c:strCache>
            </c:strRef>
          </c:tx>
          <c:spPr>
            <a:ln>
              <a:solidFill>
                <a:prstClr val="black"/>
              </a:solidFill>
              <a:prstDash val="sysDash"/>
            </a:ln>
          </c:spPr>
          <c:marker>
            <c:symbol val="square"/>
            <c:size val="7"/>
            <c:spPr>
              <a:solidFill>
                <a:prstClr val="black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64096"/>
        <c:axId val="101141312"/>
      </c:lineChart>
      <c:catAx>
        <c:axId val="31364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1141312"/>
        <c:crosses val="autoZero"/>
        <c:auto val="1"/>
        <c:lblAlgn val="ctr"/>
        <c:lblOffset val="100"/>
        <c:noMultiLvlLbl val="0"/>
      </c:catAx>
      <c:valAx>
        <c:axId val="101141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364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963141460765751"/>
          <c:y val="0.23904122278832804"/>
          <c:w val="0.33174789573717101"/>
          <c:h val="0.754760691678246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Finishes</c:v>
                </c:pt>
              </c:strCache>
            </c:strRef>
          </c:tx>
          <c:spPr>
            <a:solidFill>
              <a:srgbClr val="59A583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Deliquent Finishes</c:v>
                </c:pt>
              </c:strCache>
            </c:strRef>
          </c:tx>
          <c:spPr>
            <a:solidFill>
              <a:srgbClr val="CD6B57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Forecasted Completed Finishes</c:v>
                </c:pt>
              </c:strCache>
            </c:strRef>
          </c:tx>
          <c:spPr>
            <a:solidFill>
              <a:srgbClr val="E0E0E0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Forecasted Delequint Finishes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944256"/>
        <c:axId val="32367744"/>
      </c:barChart>
      <c:lineChart>
        <c:grouping val="standard"/>
        <c:varyColors val="0"/>
        <c:ser>
          <c:idx val="5"/>
          <c:order val="4"/>
          <c:tx>
            <c:strRef>
              <c:f>Sheet1!$F$1</c:f>
              <c:strCache>
                <c:ptCount val="1"/>
                <c:pt idx="0">
                  <c:v>Cum Open Delequient Finishes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x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Forecasted Cum Open Delequeint Finishes</c:v>
                </c:pt>
              </c:strCache>
            </c:strRef>
          </c:tx>
          <c:spPr>
            <a:ln>
              <a:solidFill>
                <a:prstClr val="black"/>
              </a:solidFill>
              <a:prstDash val="sysDash"/>
            </a:ln>
          </c:spPr>
          <c:marker>
            <c:symbol val="square"/>
            <c:size val="7"/>
            <c:spPr>
              <a:solidFill>
                <a:prstClr val="black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944256"/>
        <c:axId val="32367744"/>
      </c:lineChart>
      <c:catAx>
        <c:axId val="11894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2367744"/>
        <c:crosses val="autoZero"/>
        <c:auto val="1"/>
        <c:lblAlgn val="ctr"/>
        <c:lblOffset val="100"/>
        <c:noMultiLvlLbl val="0"/>
      </c:catAx>
      <c:valAx>
        <c:axId val="32367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9442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963141460765751"/>
          <c:y val="0.23904122278832804"/>
          <c:w val="0.33174789573717101"/>
          <c:h val="0.754760691678246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tasks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572078"/>
              </p:ext>
            </p:extLst>
          </p:nvPr>
        </p:nvGraphicFramePr>
        <p:xfrm>
          <a:off x="694707" y="1303317"/>
          <a:ext cx="8305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Duration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Finish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396504"/>
              </p:ext>
            </p:extLst>
          </p:nvPr>
        </p:nvGraphicFramePr>
        <p:xfrm>
          <a:off x="211776" y="1531917"/>
          <a:ext cx="8839195" cy="23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0"/>
                <a:gridCol w="344385"/>
                <a:gridCol w="1852550"/>
                <a:gridCol w="308759"/>
                <a:gridCol w="475013"/>
                <a:gridCol w="510639"/>
                <a:gridCol w="581891"/>
                <a:gridCol w="629392"/>
                <a:gridCol w="403761"/>
                <a:gridCol w="356509"/>
                <a:gridCol w="654338"/>
                <a:gridCol w="829828"/>
                <a:gridCol w="415637"/>
                <a:gridCol w="533528"/>
                <a:gridCol w="537225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9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8100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187049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Performance – Delinquent Finishes to BL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666796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607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15275</TotalTime>
  <Words>87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PowerPoint Presentation</vt:lpstr>
      <vt:lpstr>Agenda</vt:lpstr>
      <vt:lpstr>Driving Path</vt:lpstr>
      <vt:lpstr>Complete Tasks</vt:lpstr>
      <vt:lpstr>Late Tasks</vt:lpstr>
      <vt:lpstr>Chart</vt:lpstr>
      <vt:lpstr>Schedule Performance – Delinquent Starts to BL</vt:lpstr>
      <vt:lpstr>Schedule Performance – Delinquent Finishes to BL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1362</cp:revision>
  <dcterms:created xsi:type="dcterms:W3CDTF">2012-09-12T19:31:48Z</dcterms:created>
  <dcterms:modified xsi:type="dcterms:W3CDTF">2013-06-06T13:44:13Z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