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628" r:id="rId5"/>
    <p:sldId id="629" r:id="rId6"/>
    <p:sldId id="640" r:id="rId7"/>
    <p:sldId id="634" r:id="rId8"/>
    <p:sldId id="641" r:id="rId9"/>
    <p:sldId id="642" r:id="rId10"/>
    <p:sldId id="646" r:id="rId11"/>
    <p:sldId id="643" r:id="rId12"/>
    <p:sldId id="644" r:id="rId13"/>
    <p:sldId id="639" r:id="rId14"/>
    <p:sldId id="633" r:id="rId1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6B57"/>
    <a:srgbClr val="E0E0E0"/>
    <a:srgbClr val="73B496"/>
    <a:srgbClr val="FF3399"/>
    <a:srgbClr val="FF9900"/>
    <a:srgbClr val="00FFCC"/>
    <a:srgbClr val="59A583"/>
    <a:srgbClr val="C65842"/>
    <a:srgbClr val="CE715E"/>
    <a:srgbClr val="C75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592" autoAdjust="0"/>
    <p:restoredTop sz="96583" autoAdjust="0"/>
  </p:normalViewPr>
  <p:slideViewPr>
    <p:cSldViewPr snapToGrid="0">
      <p:cViewPr>
        <p:scale>
          <a:sx n="66" d="100"/>
          <a:sy n="66" d="100"/>
        </p:scale>
        <p:origin x="-2706" y="-654"/>
      </p:cViewPr>
      <p:guideLst>
        <p:guide orient="horz" pos="244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-3048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TASK_START</c:v>
                </c:pt>
              </c:strCache>
            </c:strRef>
          </c:tx>
          <c:spPr>
            <a:noFill/>
          </c:spPr>
          <c:invertIfNegative val="0"/>
          <c:cat>
            <c:strRef>
              <c:f>Sheet1!$A$2:$A$2</c:f>
              <c:strCache>
                <c:ptCount val="1"/>
                <c:pt idx="0">
                  <c:v>Task 4 | 04/10</c:v>
                </c:pt>
              </c:strCache>
            </c:strRef>
          </c:cat>
          <c:val>
            <c:numRef>
              <c:f>Sheet1!$B$2:$B$2</c:f>
              <c:numCache>
                <c:formatCode>m/d/yyyy</c:formatCode>
                <c:ptCount val="1"/>
                <c:pt idx="0">
                  <c:v>41365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TaskDuration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strRef>
              <c:f>Sheet1!$A$2:$A$2</c:f>
              <c:strCache>
                <c:ptCount val="1"/>
                <c:pt idx="0">
                  <c:v>Task 4 | 04/10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153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1"/>
        <c:overlap val="-100"/>
        <c:axId val="31700480"/>
        <c:axId val="62751872"/>
      </c:barChart>
      <c:barChart>
        <c:barDir val="bar"/>
        <c:grouping val="stack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TB_START</c:v>
                </c:pt>
              </c:strCache>
            </c:strRef>
          </c:tx>
          <c:spPr>
            <a:noFill/>
          </c:spPr>
          <c:invertIfNegative val="0"/>
          <c:cat>
            <c:strRef>
              <c:f>Sheet1!$A$2:$A$2</c:f>
              <c:strCache>
                <c:ptCount val="1"/>
                <c:pt idx="0">
                  <c:v>Task 4 | 04/10</c:v>
                </c:pt>
              </c:strCache>
            </c:strRef>
          </c:cat>
          <c:val>
            <c:numRef>
              <c:f>Sheet1!$D$2:$D$2</c:f>
              <c:numCache>
                <c:formatCode>m/d/yyyy</c:formatCode>
                <c:ptCount val="1"/>
                <c:pt idx="0">
                  <c:v>41365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BaseDuration</c:v>
                </c:pt>
              </c:strCache>
            </c:strRef>
          </c:tx>
          <c:spPr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c:spPr>
          <c:invertIfNegative val="0"/>
          <c:cat>
            <c:strRef>
              <c:f>Sheet1!$A$2:$A$2</c:f>
              <c:strCache>
                <c:ptCount val="1"/>
                <c:pt idx="0">
                  <c:v>Task 4 | 04/10</c:v>
                </c:pt>
              </c:strCache>
            </c:strRef>
          </c:cat>
          <c:val>
            <c:numRef>
              <c:f>Sheet1!$E$2:$E$2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91"/>
        <c:axId val="31702016"/>
        <c:axId val="62752448"/>
      </c:barChart>
      <c:catAx>
        <c:axId val="317004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 spc="-150">
                <a:latin typeface="Verdana" pitchFamily="34" charset="0"/>
                <a:ea typeface="Verdana" pitchFamily="34" charset="0"/>
                <a:cs typeface="Verdana" pitchFamily="34" charset="0"/>
              </a:defRPr>
            </a:pPr>
            <a:endParaRPr lang="en-US"/>
          </a:p>
        </c:txPr>
        <c:crossAx val="62751872"/>
        <c:crosses val="autoZero"/>
        <c:auto val="1"/>
        <c:lblAlgn val="ctr"/>
        <c:lblOffset val="100"/>
        <c:noMultiLvlLbl val="0"/>
      </c:catAx>
      <c:valAx>
        <c:axId val="62751872"/>
        <c:scaling>
          <c:orientation val="minMax"/>
          <c:max val="41650"/>
          <c:min val="41150"/>
        </c:scaling>
        <c:delete val="0"/>
        <c:axPos val="b"/>
        <c:majorGridlines/>
        <c:numFmt formatCode="m/d/yyyy" sourceLinked="1"/>
        <c:majorTickMark val="out"/>
        <c:minorTickMark val="none"/>
        <c:tickLblPos val="nextTo"/>
        <c:txPr>
          <a:bodyPr/>
          <a:lstStyle/>
          <a:p>
            <a:pPr>
              <a:defRPr sz="1200"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31700480"/>
        <c:crosses val="autoZero"/>
        <c:crossBetween val="between"/>
        <c:majorUnit val="100"/>
        <c:minorUnit val="100"/>
      </c:valAx>
      <c:valAx>
        <c:axId val="62752448"/>
        <c:scaling>
          <c:orientation val="minMax"/>
          <c:max val="41650"/>
          <c:min val="41150"/>
        </c:scaling>
        <c:delete val="0"/>
        <c:axPos val="t"/>
        <c:numFmt formatCode="m/d/yyyy" sourceLinked="1"/>
        <c:majorTickMark val="out"/>
        <c:minorTickMark val="none"/>
        <c:tickLblPos val="nextTo"/>
        <c:txPr>
          <a:bodyPr/>
          <a:lstStyle/>
          <a:p>
            <a:pPr>
              <a:defRPr sz="1200" b="1" baseline="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31702016"/>
        <c:crosses val="max"/>
        <c:crossBetween val="between"/>
        <c:majorUnit val="100"/>
        <c:minorUnit val="100"/>
      </c:valAx>
      <c:catAx>
        <c:axId val="31702016"/>
        <c:scaling>
          <c:orientation val="minMax"/>
        </c:scaling>
        <c:delete val="1"/>
        <c:axPos val="l"/>
        <c:numFmt formatCode="m/d/yyyy" sourceLinked="1"/>
        <c:majorTickMark val="out"/>
        <c:minorTickMark val="none"/>
        <c:tickLblPos val="none"/>
        <c:crossAx val="62752448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Completed Starts</c:v>
                </c:pt>
              </c:strCache>
            </c:strRef>
          </c:tx>
          <c:spPr>
            <a:solidFill>
              <a:srgbClr val="73B496"/>
            </a:solidFill>
            <a:ln>
              <a:solidFill>
                <a:srgbClr val="73B496"/>
              </a:solidFill>
            </a:ln>
          </c:spPr>
          <c:invertIfNegative val="0"/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 Completed Starts</c:v>
                </c:pt>
              </c:strCache>
            </c:strRef>
          </c:tx>
          <c:spPr>
            <a:solidFill>
              <a:srgbClr val="E0E0E0"/>
            </a:solidFill>
            <a:ln>
              <a:solidFill>
                <a:srgbClr val="E0E0E0"/>
              </a:solidFill>
            </a:ln>
          </c:spPr>
          <c:invertIfNegative val="0"/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Delinquent Starts</c:v>
                </c:pt>
              </c:strCache>
            </c:strRef>
          </c:tx>
          <c:spPr>
            <a:solidFill>
              <a:srgbClr val="CD6B57"/>
            </a:solidFill>
            <a:ln>
              <a:solidFill>
                <a:srgbClr val="CD6B57"/>
              </a:solidFill>
            </a:ln>
          </c:spPr>
          <c:invertIfNegative val="0"/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Forecast Delinquent Starts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c:spPr>
          <c:invertIfNegative val="0"/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240640"/>
        <c:axId val="62754752"/>
      </c:barChart>
      <c:lineChart>
        <c:grouping val="standard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Cum Open Delinquent Starts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square"/>
            <c:size val="4"/>
            <c:spPr>
              <a:solidFill>
                <a:schemeClr val="tx1"/>
              </a:solidFill>
              <a:ln>
                <a:solidFill>
                  <a:prstClr val="black"/>
                </a:solidFill>
              </a:ln>
            </c:spPr>
          </c:marke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Forecast Cum Open Delinquent Starts</c:v>
                </c:pt>
              </c:strCache>
            </c:strRef>
          </c:tx>
          <c:spPr>
            <a:ln>
              <a:solidFill>
                <a:prstClr val="black"/>
              </a:solidFill>
              <a:prstDash val="dash"/>
            </a:ln>
          </c:spPr>
          <c:marker>
            <c:symbol val="square"/>
            <c:size val="4"/>
            <c:spPr>
              <a:solidFill>
                <a:prstClr val="black"/>
              </a:solidFill>
            </c:spPr>
          </c:marke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Sheet1!$G$2:$G$11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240640"/>
        <c:axId val="62754752"/>
      </c:lineChart>
      <c:catAx>
        <c:axId val="32240640"/>
        <c:scaling>
          <c:orientation val="minMax"/>
        </c:scaling>
        <c:delete val="0"/>
        <c:axPos val="b"/>
        <c:majorTickMark val="out"/>
        <c:minorTickMark val="none"/>
        <c:tickLblPos val="nextTo"/>
        <c:crossAx val="62754752"/>
        <c:crosses val="autoZero"/>
        <c:auto val="1"/>
        <c:lblAlgn val="ctr"/>
        <c:lblOffset val="100"/>
        <c:noMultiLvlLbl val="0"/>
      </c:catAx>
      <c:valAx>
        <c:axId val="627547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24064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Completed Finishes</c:v>
                </c:pt>
              </c:strCache>
            </c:strRef>
          </c:tx>
          <c:spPr>
            <a:solidFill>
              <a:srgbClr val="73B496"/>
            </a:solidFill>
            <a:ln>
              <a:solidFill>
                <a:srgbClr val="73B496"/>
              </a:solidFill>
            </a:ln>
          </c:spPr>
          <c:invertIfNegative val="0"/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 Completed Finishes</c:v>
                </c:pt>
              </c:strCache>
            </c:strRef>
          </c:tx>
          <c:spPr>
            <a:solidFill>
              <a:srgbClr val="E0E0E0"/>
            </a:solidFill>
            <a:ln>
              <a:solidFill>
                <a:srgbClr val="E0E0E0"/>
              </a:solidFill>
            </a:ln>
          </c:spPr>
          <c:invertIfNegative val="0"/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DelinquentFinishes</c:v>
                </c:pt>
              </c:strCache>
            </c:strRef>
          </c:tx>
          <c:spPr>
            <a:solidFill>
              <a:srgbClr val="CD6B57"/>
            </a:solidFill>
            <a:ln>
              <a:solidFill>
                <a:srgbClr val="CD6B57"/>
              </a:solidFill>
            </a:ln>
          </c:spPr>
          <c:invertIfNegative val="0"/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Forecast Delinquent Finishes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c:spPr>
          <c:invertIfNegative val="0"/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345152"/>
        <c:axId val="62757056"/>
      </c:barChart>
      <c:lineChart>
        <c:grouping val="standard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Cum Open Delinquent Finishes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square"/>
            <c:size val="4"/>
            <c:spPr>
              <a:solidFill>
                <a:schemeClr val="tx1"/>
              </a:solidFill>
              <a:ln>
                <a:solidFill>
                  <a:prstClr val="black"/>
                </a:solidFill>
              </a:ln>
            </c:spPr>
          </c:marke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Forecast Cum Open Delinquent Finishes</c:v>
                </c:pt>
              </c:strCache>
            </c:strRef>
          </c:tx>
          <c:spPr>
            <a:ln>
              <a:solidFill>
                <a:prstClr val="black"/>
              </a:solidFill>
              <a:prstDash val="dash"/>
            </a:ln>
          </c:spPr>
          <c:marker>
            <c:symbol val="square"/>
            <c:size val="4"/>
            <c:spPr>
              <a:solidFill>
                <a:prstClr val="black"/>
              </a:solidFill>
            </c:spPr>
          </c:marke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Sheet1!$G$2:$G$11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345152"/>
        <c:axId val="62757056"/>
      </c:lineChart>
      <c:catAx>
        <c:axId val="31345152"/>
        <c:scaling>
          <c:orientation val="minMax"/>
        </c:scaling>
        <c:delete val="0"/>
        <c:axPos val="b"/>
        <c:majorTickMark val="out"/>
        <c:minorTickMark val="none"/>
        <c:tickLblPos val="nextTo"/>
        <c:crossAx val="62757056"/>
        <c:crosses val="autoZero"/>
        <c:auto val="1"/>
        <c:lblAlgn val="ctr"/>
        <c:lblOffset val="100"/>
        <c:noMultiLvlLbl val="0"/>
      </c:catAx>
      <c:valAx>
        <c:axId val="627570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34515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>
                <a:latin typeface="Arial" pitchFamily="34" charset="0"/>
                <a:cs typeface="Arial" pitchFamily="34" charset="0"/>
              </a:defRPr>
            </a:pPr>
            <a:r>
              <a:rPr lang="en-US" dirty="0" smtClean="0"/>
              <a:t>NGJ TM EXT(Baseline Execution Index)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BEI Start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diamond"/>
            <c:size val="5"/>
            <c:spPr>
              <a:solidFill>
                <a:schemeClr val="tx1"/>
              </a:solidFill>
              <a:ln>
                <a:solidFill>
                  <a:prstClr val="black"/>
                </a:solidFill>
              </a:ln>
            </c:spPr>
          </c:marke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BEI Finish</c:v>
                </c:pt>
              </c:strCache>
            </c:strRef>
          </c:tx>
          <c:spPr>
            <a:ln>
              <a:solidFill>
                <a:srgbClr val="FF3399"/>
              </a:solidFill>
            </a:ln>
          </c:spPr>
          <c:marker>
            <c:symbol val="square"/>
            <c:size val="5"/>
            <c:spPr>
              <a:solidFill>
                <a:srgbClr val="FF3399"/>
              </a:solidFill>
              <a:ln>
                <a:solidFill>
                  <a:srgbClr val="FF3399"/>
                </a:solidFill>
              </a:ln>
            </c:spPr>
          </c:marke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BEI Forecast Start</c:v>
                </c:pt>
              </c:strCache>
            </c:strRef>
          </c:tx>
          <c:spPr>
            <a:ln>
              <a:solidFill>
                <a:schemeClr val="accent6">
                  <a:lumMod val="75000"/>
                </a:schemeClr>
              </a:solidFill>
              <a:prstDash val="dash"/>
            </a:ln>
          </c:spPr>
          <c:marker>
            <c:symbol val="triangle"/>
            <c:size val="5"/>
            <c:spPr>
              <a:solidFill>
                <a:schemeClr val="accent6">
                  <a:lumMod val="75000"/>
                </a:schemeClr>
              </a:solidFill>
              <a:ln>
                <a:solidFill>
                  <a:srgbClr val="F79646">
                    <a:lumMod val="75000"/>
                  </a:srgbClr>
                </a:solidFill>
                <a:prstDash val="dash"/>
              </a:ln>
            </c:spPr>
          </c:marke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BEI Forecast Finish</c:v>
                </c:pt>
              </c:strCache>
            </c:strRef>
          </c:tx>
          <c:spPr>
            <a:ln>
              <a:solidFill>
                <a:schemeClr val="accent5">
                  <a:lumMod val="60000"/>
                  <a:lumOff val="40000"/>
                </a:schemeClr>
              </a:solidFill>
              <a:prstDash val="sysDash"/>
            </a:ln>
          </c:spPr>
          <c:marker>
            <c:symbol val="x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4BACC6">
                    <a:lumMod val="60000"/>
                    <a:lumOff val="40000"/>
                  </a:srgbClr>
                </a:solidFill>
              </a:ln>
            </c:spPr>
          </c:marke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344640"/>
        <c:axId val="62758208"/>
      </c:lineChart>
      <c:catAx>
        <c:axId val="31344640"/>
        <c:scaling>
          <c:orientation val="minMax"/>
        </c:scaling>
        <c:delete val="0"/>
        <c:axPos val="b"/>
        <c:majorTickMark val="none"/>
        <c:minorTickMark val="none"/>
        <c:tickLblPos val="nextTo"/>
        <c:crossAx val="62758208"/>
        <c:crosses val="autoZero"/>
        <c:auto val="1"/>
        <c:lblAlgn val="ctr"/>
        <c:lblOffset val="100"/>
        <c:noMultiLvlLbl val="0"/>
      </c:catAx>
      <c:valAx>
        <c:axId val="6275820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>
                    <a:latin typeface="Arial" pitchFamily="34" charset="0"/>
                    <a:cs typeface="Arial" pitchFamily="34" charset="0"/>
                  </a:defRPr>
                </a:pPr>
                <a:r>
                  <a:rPr lang="en-US" dirty="0" smtClean="0"/>
                  <a:t>Task Count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1344640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100">
                <a:latin typeface="Arial" pitchFamily="34" charset="0"/>
                <a:cs typeface="Arial" pitchFamily="34" charset="0"/>
              </a:defRPr>
            </a:pPr>
            <a:endParaRPr lang="en-US"/>
          </a:p>
        </c:txPr>
      </c:dTable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719" y="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endParaRPr lang="en-US"/>
          </a:p>
        </p:txBody>
      </p:sp>
      <p:sp>
        <p:nvSpPr>
          <p:cNvPr id="379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/>
          </a:p>
        </p:txBody>
      </p:sp>
      <p:sp>
        <p:nvSpPr>
          <p:cNvPr id="379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719" y="883158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fld id="{DA374F80-82D6-4F02-A650-DE4B872D22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35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81" cy="28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719" y="0"/>
            <a:ext cx="3038681" cy="28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r>
              <a:rPr lang="en-US" dirty="0" smtClean="0"/>
              <a:t>2 Oct 2012</a:t>
            </a: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0813" y="323298"/>
            <a:ext cx="3593608" cy="269520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34297" y="3018505"/>
            <a:ext cx="6449961" cy="598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06348"/>
            <a:ext cx="6587613" cy="2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pPr algn="ctr"/>
            <a:r>
              <a:rPr lang="en-US" dirty="0" smtClean="0"/>
              <a:t>BAE Systems Proprietary Information         NGJ Source Selection Sensitive</a:t>
            </a: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87613" y="9006348"/>
            <a:ext cx="422787" cy="2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fld id="{4A8F49E8-2498-48D7-8285-98A4B17015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54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1080000"/>
            <a:ext cx="9144000" cy="561977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12" name="Picture 11" descr="BAE_NGJ_Template.jpg"/>
          <p:cNvPicPr>
            <a:picLocks noChangeAspect="1"/>
          </p:cNvPicPr>
          <p:nvPr/>
        </p:nvPicPr>
        <p:blipFill>
          <a:blip r:embed="rId3" cstate="print"/>
          <a:srcRect t="630" b="83496"/>
          <a:stretch>
            <a:fillRect/>
          </a:stretch>
        </p:blipFill>
        <p:spPr>
          <a:xfrm>
            <a:off x="0" y="0"/>
            <a:ext cx="9144000" cy="10886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0" y="6678720"/>
            <a:ext cx="9144000" cy="179280"/>
          </a:xfrm>
          <a:prstGeom prst="rect">
            <a:avLst/>
          </a:prstGeom>
          <a:solidFill>
            <a:srgbClr val="AFB7B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8243248" y="6704112"/>
            <a:ext cx="85947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/>
            <a:r>
              <a:rPr lang="en-US" sz="1000" dirty="0" smtClean="0">
                <a:solidFill>
                  <a:srgbClr val="404040"/>
                </a:solidFill>
                <a:effectLst/>
                <a:latin typeface="Arial" charset="0"/>
              </a:rPr>
              <a:t>V2A - </a:t>
            </a:r>
            <a:fld id="{90994E3A-3B8E-46B1-B59B-9002D3A5BA16}" type="slidenum">
              <a:rPr lang="en-US" sz="1000" smtClean="0">
                <a:solidFill>
                  <a:srgbClr val="404040"/>
                </a:solidFill>
                <a:effectLst/>
                <a:latin typeface="Arial" charset="0"/>
              </a:rPr>
              <a:pPr algn="r"/>
              <a:t>‹#›</a:t>
            </a:fld>
            <a:endParaRPr lang="en-US" sz="1000" dirty="0">
              <a:solidFill>
                <a:srgbClr val="404040"/>
              </a:solidFill>
              <a:effectLst/>
              <a:latin typeface="Arial Black" pitchFamily="34" charset="0"/>
            </a:endParaRP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01600"/>
            <a:ext cx="7391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59" name="Text Box 35"/>
          <p:cNvSpPr txBox="1">
            <a:spLocks noChangeArrowheads="1"/>
          </p:cNvSpPr>
          <p:nvPr/>
        </p:nvSpPr>
        <p:spPr bwMode="auto">
          <a:xfrm>
            <a:off x="1315358" y="6705600"/>
            <a:ext cx="651328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b="1" dirty="0">
                <a:solidFill>
                  <a:srgbClr val="404040"/>
                </a:solidFill>
                <a:effectLst/>
                <a:latin typeface="Times New Roman"/>
                <a:cs typeface="Times New Roman"/>
              </a:rPr>
              <a:t>Use or disclosure of data contained on this sheet is subject to the restriction on the title page of this proposal or quotation.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rtl="0" fontAlgn="base">
        <a:lnSpc>
          <a:spcPct val="85000"/>
        </a:lnSpc>
        <a:spcBef>
          <a:spcPct val="20000"/>
        </a:spcBef>
        <a:spcAft>
          <a:spcPct val="0"/>
        </a:spcAft>
        <a:defRPr sz="2200" b="1" i="1" baseline="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9pPr>
    </p:titleStyle>
    <p:bodyStyle>
      <a:lvl1pPr marL="225425" indent="-225425" algn="l" rtl="0" fontAlgn="base">
        <a:lnSpc>
          <a:spcPct val="85000"/>
        </a:lnSpc>
        <a:spcBef>
          <a:spcPct val="20000"/>
        </a:spcBef>
        <a:spcAft>
          <a:spcPct val="20000"/>
        </a:spcAft>
        <a:buChar char="•"/>
        <a:defRPr sz="2000">
          <a:solidFill>
            <a:srgbClr val="404040"/>
          </a:solidFill>
          <a:latin typeface="+mn-lt"/>
          <a:ea typeface="+mn-ea"/>
          <a:cs typeface="+mn-cs"/>
        </a:defRPr>
      </a:lvl1pPr>
      <a:lvl2pPr marL="460375" indent="-23495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800">
          <a:solidFill>
            <a:srgbClr val="404040"/>
          </a:solidFill>
          <a:latin typeface="+mn-lt"/>
        </a:defRPr>
      </a:lvl2pPr>
      <a:lvl3pPr marL="573088" indent="-173038" algn="l" rtl="0" fontAlgn="base">
        <a:lnSpc>
          <a:spcPct val="85000"/>
        </a:lnSpc>
        <a:spcBef>
          <a:spcPct val="20000"/>
        </a:spcBef>
        <a:spcAft>
          <a:spcPct val="20000"/>
        </a:spcAft>
        <a:buSzPct val="75000"/>
        <a:buFont typeface="Wingdings" charset="2"/>
        <a:buChar char="§"/>
        <a:defRPr sz="1600">
          <a:solidFill>
            <a:srgbClr val="404040"/>
          </a:solidFill>
          <a:latin typeface="+mn-lt"/>
        </a:defRPr>
      </a:lvl3pPr>
      <a:lvl4pPr marL="798513" indent="-225425" algn="l" rtl="0" fontAlgn="base">
        <a:lnSpc>
          <a:spcPct val="85000"/>
        </a:lnSpc>
        <a:spcBef>
          <a:spcPct val="20000"/>
        </a:spcBef>
        <a:spcAft>
          <a:spcPct val="20000"/>
        </a:spcAft>
        <a:buChar char="»"/>
        <a:defRPr sz="1400">
          <a:solidFill>
            <a:srgbClr val="404040"/>
          </a:solidFill>
          <a:latin typeface="+mn-lt"/>
        </a:defRPr>
      </a:lvl4pPr>
      <a:lvl5pPr marL="911225" indent="-163513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400">
          <a:solidFill>
            <a:srgbClr val="404040"/>
          </a:solidFill>
          <a:latin typeface="+mn-lt"/>
        </a:defRPr>
      </a:lvl5pPr>
      <a:lvl6pPr marL="25146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6pPr>
      <a:lvl7pPr marL="29718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7pPr>
      <a:lvl8pPr marL="34290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8pPr>
      <a:lvl9pPr marL="38862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52900"/>
            <a:ext cx="8839200" cy="5181600"/>
          </a:xfrm>
        </p:spPr>
        <p:txBody>
          <a:bodyPr/>
          <a:lstStyle/>
          <a:p>
            <a:pPr lvl="1"/>
            <a:endParaRPr lang="en-US" dirty="0" smtClean="0"/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" y="11529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5425" indent="-225425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•"/>
              <a:defRPr sz="20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460375" indent="-23495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800">
                <a:solidFill>
                  <a:srgbClr val="404040"/>
                </a:solidFill>
                <a:latin typeface="+mn-lt"/>
              </a:defRPr>
            </a:lvl2pPr>
            <a:lvl3pPr marL="573088" indent="-173038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SzPct val="75000"/>
              <a:buFont typeface="Wingdings" charset="2"/>
              <a:buChar char="§"/>
              <a:defRPr sz="1600">
                <a:solidFill>
                  <a:srgbClr val="404040"/>
                </a:solidFill>
                <a:latin typeface="+mn-lt"/>
              </a:defRPr>
            </a:lvl3pPr>
            <a:lvl4pPr marL="798513" indent="-225425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»"/>
              <a:defRPr sz="1400">
                <a:solidFill>
                  <a:srgbClr val="404040"/>
                </a:solidFill>
                <a:latin typeface="+mn-lt"/>
              </a:defRPr>
            </a:lvl4pPr>
            <a:lvl5pPr marL="911225" indent="-163513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400">
                <a:solidFill>
                  <a:srgbClr val="404040"/>
                </a:solidFill>
                <a:latin typeface="+mn-lt"/>
              </a:defRPr>
            </a:lvl5pPr>
            <a:lvl6pPr marL="25146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9pPr>
          </a:lstStyle>
          <a:p>
            <a:pPr lvl="1"/>
            <a:endParaRPr lang="en-US" smtClean="0"/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852055" y="363956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200" b="1" i="1" baseline="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/>
            <a:r>
              <a:rPr lang="en-US" dirty="0" smtClean="0"/>
              <a:t>Next Generation Jammer</a:t>
            </a:r>
          </a:p>
          <a:p>
            <a:pPr algn="r"/>
            <a:r>
              <a:rPr lang="en-US" dirty="0" smtClean="0"/>
              <a:t>PMM Review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26" y="2854189"/>
            <a:ext cx="4988395" cy="374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975" y="1897371"/>
            <a:ext cx="7409479" cy="1107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Performance – Baseline Execution Index (BEI)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845338"/>
              </p:ext>
            </p:extLst>
          </p:nvPr>
        </p:nvGraphicFramePr>
        <p:xfrm>
          <a:off x="152400" y="1295400"/>
          <a:ext cx="8839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Driving path status</a:t>
            </a:r>
          </a:p>
          <a:p>
            <a:r>
              <a:rPr lang="en-US" dirty="0" smtClean="0"/>
              <a:t>Key Milestone status </a:t>
            </a:r>
          </a:p>
          <a:p>
            <a:r>
              <a:rPr lang="en-US" dirty="0" smtClean="0"/>
              <a:t>Upcoming reviews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399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1474" y="1704974"/>
            <a:ext cx="8315325" cy="4581525"/>
          </a:xfrm>
        </p:spPr>
        <p:txBody>
          <a:bodyPr/>
          <a:lstStyle/>
          <a:p>
            <a:r>
              <a:rPr lang="en-US" dirty="0" smtClean="0"/>
              <a:t>Driving path tasks and tasks completed on driving path</a:t>
            </a:r>
          </a:p>
          <a:p>
            <a:r>
              <a:rPr lang="en-US" dirty="0" smtClean="0"/>
              <a:t>Milestone Summary</a:t>
            </a:r>
          </a:p>
          <a:p>
            <a:r>
              <a:rPr lang="en-US" dirty="0" smtClean="0"/>
              <a:t>Upcoming reviews </a:t>
            </a:r>
          </a:p>
          <a:p>
            <a:r>
              <a:rPr lang="en-US" dirty="0" smtClean="0"/>
              <a:t>Late tasks</a:t>
            </a:r>
          </a:p>
          <a:p>
            <a:r>
              <a:rPr lang="en-US" dirty="0" smtClean="0"/>
              <a:t>Performance indicators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9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Path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4730788"/>
              </p:ext>
            </p:extLst>
          </p:nvPr>
        </p:nvGraphicFramePr>
        <p:xfrm>
          <a:off x="142875" y="1303317"/>
          <a:ext cx="8857632" cy="422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75"/>
                <a:gridCol w="2733675"/>
                <a:gridCol w="2638425"/>
                <a:gridCol w="542925"/>
                <a:gridCol w="676275"/>
                <a:gridCol w="866775"/>
                <a:gridCol w="1028082"/>
              </a:tblGrid>
              <a:tr h="211158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Unique ID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Task Name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latin typeface="Arial" pitchFamily="34" charset="0"/>
                          <a:cs typeface="Arial" pitchFamily="34" charset="0"/>
                        </a:rPr>
                        <a:t>Dur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Predecessor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Start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Fin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</a:tr>
              <a:tr h="211158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834119" y="588317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latin typeface="Arial" pitchFamily="34" charset="0"/>
                <a:cs typeface="Arial" pitchFamily="34" charset="0"/>
              </a:rPr>
              <a:t>Driving Path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6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Driving Path Tasks </a:t>
            </a:r>
            <a:r>
              <a:rPr lang="en-US" sz="1400" dirty="0" smtClean="0"/>
              <a:t>(current Fiscal Month)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Completed Tasks</a:t>
            </a:r>
          </a:p>
          <a:p>
            <a:r>
              <a:rPr lang="en-US" dirty="0" smtClean="0"/>
              <a:t>None </a:t>
            </a:r>
            <a:r>
              <a:rPr lang="en-US" smtClean="0"/>
              <a:t>this month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83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Tasks </a:t>
            </a:r>
            <a:r>
              <a:rPr lang="en-US" sz="1400" dirty="0" smtClean="0"/>
              <a:t>(current Fiscal Month)</a:t>
            </a:r>
            <a:endParaRPr lang="en-US" sz="1400" dirty="0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79912"/>
              </p:ext>
            </p:extLst>
          </p:nvPr>
        </p:nvGraphicFramePr>
        <p:xfrm>
          <a:off x="211776" y="1246167"/>
          <a:ext cx="8839195" cy="495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774"/>
                <a:gridCol w="876300"/>
                <a:gridCol w="2085975"/>
                <a:gridCol w="371475"/>
                <a:gridCol w="361950"/>
                <a:gridCol w="400050"/>
                <a:gridCol w="352425"/>
                <a:gridCol w="352425"/>
                <a:gridCol w="381000"/>
                <a:gridCol w="323850"/>
                <a:gridCol w="428625"/>
                <a:gridCol w="476250"/>
                <a:gridCol w="276225"/>
                <a:gridCol w="314325"/>
                <a:gridCol w="316546"/>
              </a:tblGrid>
              <a:tr h="235941"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UID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 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baseline="0" dirty="0" smtClean="0">
                          <a:latin typeface="Arial" pitchFamily="34" charset="0"/>
                          <a:cs typeface="Arial" pitchFamily="34" charset="0"/>
                        </a:rPr>
                        <a:t>TASK NAME</a:t>
                      </a:r>
                      <a:endParaRPr lang="en-US" sz="700" b="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TS 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Start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Finish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 Start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 Finish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HRs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PMT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Reason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Impacted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DUR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</a:t>
                      </a:r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Start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</a:t>
                      </a:r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Fin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</a:tr>
              <a:tr h="235941">
                <a:tc>
                  <a:txBody>
                    <a:bodyPr/>
                    <a:lstStyle/>
                    <a:p>
                      <a:r>
                        <a:rPr lang="en-US" sz="4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4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6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6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6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93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Tasks </a:t>
            </a:r>
            <a:r>
              <a:rPr lang="en-US" sz="1400" dirty="0" smtClean="0"/>
              <a:t>(current Fiscal Month)</a:t>
            </a:r>
            <a:endParaRPr lang="en-US" sz="1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18668"/>
              </p:ext>
            </p:extLst>
          </p:nvPr>
        </p:nvGraphicFramePr>
        <p:xfrm>
          <a:off x="152400" y="1295400"/>
          <a:ext cx="8839195" cy="495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025"/>
                <a:gridCol w="714375"/>
                <a:gridCol w="1952625"/>
                <a:gridCol w="419100"/>
                <a:gridCol w="407349"/>
                <a:gridCol w="400050"/>
                <a:gridCol w="352425"/>
                <a:gridCol w="352425"/>
                <a:gridCol w="381000"/>
                <a:gridCol w="323850"/>
                <a:gridCol w="428625"/>
                <a:gridCol w="411801"/>
                <a:gridCol w="323850"/>
                <a:gridCol w="333375"/>
                <a:gridCol w="314320"/>
              </a:tblGrid>
              <a:tr h="235941"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UID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 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baseline="0" dirty="0" smtClean="0">
                          <a:latin typeface="Arial" pitchFamily="34" charset="0"/>
                          <a:cs typeface="Arial" pitchFamily="34" charset="0"/>
                        </a:rPr>
                        <a:t>TASK NAME</a:t>
                      </a:r>
                      <a:endParaRPr lang="en-US" sz="700" b="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TS 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Start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Finish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 Start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 Finish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HRs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PMT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Reason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Impacted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DUR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</a:t>
                      </a:r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Start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</a:t>
                      </a:r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Fin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</a:tr>
              <a:tr h="235941">
                <a:tc>
                  <a:txBody>
                    <a:bodyPr/>
                    <a:lstStyle/>
                    <a:p>
                      <a:r>
                        <a:rPr lang="en-US" sz="5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5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5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925510"/>
              </p:ext>
            </p:extLst>
          </p:nvPr>
        </p:nvGraphicFramePr>
        <p:xfrm>
          <a:off x="166914" y="1204686"/>
          <a:ext cx="8839200" cy="5144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2492820" y="6418638"/>
            <a:ext cx="631371" cy="138499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62079" y="6349388"/>
            <a:ext cx="2249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Baseline</a:t>
            </a:r>
            <a:endParaRPr lang="en-US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444956" y="6418638"/>
            <a:ext cx="631371" cy="138499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06989" y="6349388"/>
            <a:ext cx="2249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Forecast</a:t>
            </a:r>
            <a:endParaRPr lang="en-US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708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Performance – Delinquent Starts to BL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25498"/>
              </p:ext>
            </p:extLst>
          </p:nvPr>
        </p:nvGraphicFramePr>
        <p:xfrm>
          <a:off x="152400" y="1295400"/>
          <a:ext cx="8839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885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Performance – Delinquent Finishes to BL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505218"/>
              </p:ext>
            </p:extLst>
          </p:nvPr>
        </p:nvGraphicFramePr>
        <p:xfrm>
          <a:off x="304800" y="1447800"/>
          <a:ext cx="8839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392631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867D41FF4F6741B2566D0C48EB59D2" ma:contentTypeVersion="0" ma:contentTypeDescription="Create a new document." ma:contentTypeScope="" ma:versionID="c6cc6be9b7085f5a7c9c7d9b3dbd5dc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6C13B3-8EDC-4A1B-8FE1-1561EBD711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08FFFF7-6ACE-4B4C-AA05-EAF8BD457E72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62DF851-7E51-44C7-BE33-35BF0C957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15804</TotalTime>
  <Words>184</Words>
  <Application>Microsoft Office PowerPoint</Application>
  <PresentationFormat>On-screen Show (4:3)</PresentationFormat>
  <Paragraphs>101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Blank</vt:lpstr>
      <vt:lpstr>PowerPoint Presentation</vt:lpstr>
      <vt:lpstr>Agenda</vt:lpstr>
      <vt:lpstr>Driving Path</vt:lpstr>
      <vt:lpstr>Completed Driving Path Tasks (current Fiscal Month)</vt:lpstr>
      <vt:lpstr>Late Tasks (current Fiscal Month)</vt:lpstr>
      <vt:lpstr>Upcoming Tasks (current Fiscal Month)</vt:lpstr>
      <vt:lpstr>Chart</vt:lpstr>
      <vt:lpstr>Schedule Performance – Delinquent Starts to BL</vt:lpstr>
      <vt:lpstr>Schedule Performance – Delinquent Finishes to BL</vt:lpstr>
      <vt:lpstr>Schedule Performance – Baseline Execution Index (BEI)</vt:lpstr>
      <vt:lpstr>Summary</vt:lpstr>
    </vt:vector>
  </TitlesOfParts>
  <Company>24hrco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dmf</dc:creator>
  <cp:lastModifiedBy>Nishant</cp:lastModifiedBy>
  <cp:revision>1441</cp:revision>
  <dcterms:created xsi:type="dcterms:W3CDTF">2012-09-12T19:31:48Z</dcterms:created>
  <dcterms:modified xsi:type="dcterms:W3CDTF">2013-07-22T12:14:01Z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0x010100EF867D41FF4F6741B2566D0C48EB59D2</vt:lpwstr>
  </property>
</Properties>
</file>