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28" r:id="rId5"/>
    <p:sldId id="629" r:id="rId6"/>
    <p:sldId id="640" r:id="rId7"/>
    <p:sldId id="634" r:id="rId8"/>
    <p:sldId id="641" r:id="rId9"/>
    <p:sldId id="642" r:id="rId10"/>
    <p:sldId id="646" r:id="rId11"/>
    <p:sldId id="643" r:id="rId12"/>
    <p:sldId id="644" r:id="rId13"/>
    <p:sldId id="639" r:id="rId14"/>
    <p:sldId id="63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B57"/>
    <a:srgbClr val="E0E0E0"/>
    <a:srgbClr val="73B496"/>
    <a:srgbClr val="FF3399"/>
    <a:srgbClr val="FF9900"/>
    <a:srgbClr val="00FFCC"/>
    <a:srgbClr val="59A583"/>
    <a:srgbClr val="C65842"/>
    <a:srgbClr val="CE715E"/>
    <a:srgbClr val="C75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152" y="288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TASK_START</c:v>
                </c:pt>
              </c:strCache>
            </c:strRef>
          </c:tx>
          <c:spPr>
            <a:noFill/>
          </c:spPr>
          <c:invertIfNegative val="0"/>
          <c:cat>
            <c:strRef>
              <c:f>Sheet1!$A$2:$A$3</c:f>
              <c:strCache>
                <c:ptCount val="2"/>
                <c:pt idx="0">
                  <c:v>Task 4</c:v>
                </c:pt>
                <c:pt idx="1">
                  <c:v>Task 2</c:v>
                </c:pt>
              </c:strCache>
            </c:strRef>
          </c:cat>
          <c:val>
            <c:numRef>
              <c:f>Sheet1!$B$2:$B$3</c:f>
              <c:numCache>
                <c:formatCode>m/d/yyyy</c:formatCode>
                <c:ptCount val="2"/>
                <c:pt idx="0">
                  <c:v>41275</c:v>
                </c:pt>
                <c:pt idx="1">
                  <c:v>41275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TaskDuration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Task 4</c:v>
                </c:pt>
                <c:pt idx="1">
                  <c:v>Task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5"/>
        <c:overlap val="-100"/>
        <c:axId val="31745536"/>
        <c:axId val="67035712"/>
      </c:barChart>
      <c:barChart>
        <c:barDir val="bar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TB_START</c:v>
                </c:pt>
              </c:strCache>
            </c:strRef>
          </c:tx>
          <c:spPr>
            <a:noFill/>
          </c:spPr>
          <c:invertIfNegative val="0"/>
          <c:cat>
            <c:strRef>
              <c:f>Sheet1!$A$2:$A$3</c:f>
              <c:strCache>
                <c:ptCount val="2"/>
                <c:pt idx="0">
                  <c:v>Task 4</c:v>
                </c:pt>
                <c:pt idx="1">
                  <c:v>Task 2</c:v>
                </c:pt>
              </c:strCache>
            </c:strRef>
          </c:cat>
          <c:val>
            <c:numRef>
              <c:f>Sheet1!$D$2:$D$3</c:f>
              <c:numCache>
                <c:formatCode>m/d/yyyy</c:formatCode>
                <c:ptCount val="2"/>
                <c:pt idx="0">
                  <c:v>41275</c:v>
                </c:pt>
                <c:pt idx="1">
                  <c:v>41275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BaseDuration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cat>
            <c:strRef>
              <c:f>Sheet1!$A$2:$A$3</c:f>
              <c:strCache>
                <c:ptCount val="2"/>
                <c:pt idx="0">
                  <c:v>Task 4</c:v>
                </c:pt>
                <c:pt idx="1">
                  <c:v>Task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40</c:v>
                </c:pt>
                <c:pt idx="1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91"/>
        <c:axId val="31747072"/>
        <c:axId val="67036288"/>
      </c:barChart>
      <c:catAx>
        <c:axId val="317455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7035712"/>
        <c:crosses val="autoZero"/>
        <c:auto val="1"/>
        <c:lblAlgn val="ctr"/>
        <c:lblOffset val="100"/>
        <c:noMultiLvlLbl val="0"/>
      </c:catAx>
      <c:valAx>
        <c:axId val="67035712"/>
        <c:scaling>
          <c:orientation val="minMax"/>
          <c:max val="41330"/>
          <c:min val="41250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31745536"/>
        <c:crosses val="autoZero"/>
        <c:crossBetween val="between"/>
        <c:minorUnit val="100"/>
      </c:valAx>
      <c:valAx>
        <c:axId val="67036288"/>
        <c:scaling>
          <c:orientation val="minMax"/>
          <c:max val="41550"/>
          <c:min val="41150"/>
        </c:scaling>
        <c:delete val="0"/>
        <c:axPos val="t"/>
        <c:numFmt formatCode="m/d/yyyy" sourceLinked="1"/>
        <c:majorTickMark val="out"/>
        <c:minorTickMark val="none"/>
        <c:tickLblPos val="nextTo"/>
        <c:crossAx val="31747072"/>
        <c:crosses val="max"/>
        <c:crossBetween val="between"/>
        <c:minorUnit val="100"/>
      </c:valAx>
      <c:catAx>
        <c:axId val="317470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6703628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Starts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 Starts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157696"/>
        <c:axId val="67038592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Starts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Starts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57696"/>
        <c:axId val="67038592"/>
      </c:lineChart>
      <c:catAx>
        <c:axId val="32157696"/>
        <c:scaling>
          <c:orientation val="minMax"/>
        </c:scaling>
        <c:delete val="0"/>
        <c:axPos val="b"/>
        <c:majorTickMark val="out"/>
        <c:minorTickMark val="none"/>
        <c:tickLblPos val="nextTo"/>
        <c:crossAx val="67038592"/>
        <c:crosses val="autoZero"/>
        <c:auto val="1"/>
        <c:lblAlgn val="ctr"/>
        <c:lblOffset val="100"/>
        <c:noMultiLvlLbl val="0"/>
      </c:catAx>
      <c:valAx>
        <c:axId val="67038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576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Finishes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DelinquentFinishes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90624"/>
        <c:axId val="67040896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Finishes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Finishes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90624"/>
        <c:axId val="67040896"/>
      </c:lineChart>
      <c:catAx>
        <c:axId val="32090624"/>
        <c:scaling>
          <c:orientation val="minMax"/>
        </c:scaling>
        <c:delete val="0"/>
        <c:axPos val="b"/>
        <c:majorTickMark val="out"/>
        <c:minorTickMark val="none"/>
        <c:tickLblPos val="nextTo"/>
        <c:crossAx val="67040896"/>
        <c:crosses val="autoZero"/>
        <c:auto val="1"/>
        <c:lblAlgn val="ctr"/>
        <c:lblOffset val="100"/>
        <c:noMultiLvlLbl val="0"/>
      </c:catAx>
      <c:valAx>
        <c:axId val="67040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906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r>
              <a:rPr lang="en-US" dirty="0" smtClean="0"/>
              <a:t>NGJ TM EXT(Baseline Execution Index)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BEI Start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BEI Finish</c:v>
                </c:pt>
              </c:strCache>
            </c:strRef>
          </c:tx>
          <c:spPr>
            <a:ln>
              <a:solidFill>
                <a:srgbClr val="FF3399"/>
              </a:solidFill>
            </a:ln>
          </c:spPr>
          <c:marker>
            <c:symbol val="square"/>
            <c:size val="5"/>
            <c:spPr>
              <a:solidFill>
                <a:srgbClr val="FF3399"/>
              </a:solidFill>
              <a:ln>
                <a:solidFill>
                  <a:srgbClr val="FF3399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 Forecast Start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F79646">
                    <a:lumMod val="75000"/>
                  </a:srgbClr>
                </a:solidFill>
                <a:prstDash val="dash"/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BEI Forecast Finish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c:spPr>
          <c:marker>
            <c:symbol val="x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BACC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88064"/>
        <c:axId val="31968640"/>
      </c:lineChart>
      <c:catAx>
        <c:axId val="32088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31968640"/>
        <c:crosses val="autoZero"/>
        <c:auto val="1"/>
        <c:lblAlgn val="ctr"/>
        <c:lblOffset val="100"/>
        <c:noMultiLvlLbl val="0"/>
      </c:catAx>
      <c:valAx>
        <c:axId val="319686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dirty="0" smtClean="0"/>
                  <a:t>Task Count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208806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Baseline Execution Index (BEI)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4533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1474" y="1704974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730788"/>
              </p:ext>
            </p:extLst>
          </p:nvPr>
        </p:nvGraphicFramePr>
        <p:xfrm>
          <a:off x="142875" y="1303317"/>
          <a:ext cx="8857632" cy="42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676275"/>
                <a:gridCol w="866775"/>
                <a:gridCol w="1028082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None </a:t>
            </a:r>
            <a:r>
              <a:rPr lang="en-US" smtClean="0"/>
              <a:t>this month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9912"/>
              </p:ext>
            </p:extLst>
          </p:nvPr>
        </p:nvGraphicFramePr>
        <p:xfrm>
          <a:off x="211776" y="1246167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74"/>
                <a:gridCol w="876300"/>
                <a:gridCol w="2085975"/>
                <a:gridCol w="371475"/>
                <a:gridCol w="361950"/>
                <a:gridCol w="400050"/>
                <a:gridCol w="352425"/>
                <a:gridCol w="352425"/>
                <a:gridCol w="381000"/>
                <a:gridCol w="323850"/>
                <a:gridCol w="428625"/>
                <a:gridCol w="476250"/>
                <a:gridCol w="276225"/>
                <a:gridCol w="314325"/>
                <a:gridCol w="316546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4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4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8668"/>
              </p:ext>
            </p:extLst>
          </p:nvPr>
        </p:nvGraphicFramePr>
        <p:xfrm>
          <a:off x="152400" y="1295400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/>
                <a:gridCol w="714375"/>
                <a:gridCol w="1952625"/>
                <a:gridCol w="419100"/>
                <a:gridCol w="407349"/>
                <a:gridCol w="400050"/>
                <a:gridCol w="352425"/>
                <a:gridCol w="352425"/>
                <a:gridCol w="381000"/>
                <a:gridCol w="323850"/>
                <a:gridCol w="428625"/>
                <a:gridCol w="411801"/>
                <a:gridCol w="323850"/>
                <a:gridCol w="333375"/>
                <a:gridCol w="314320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5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919313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47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549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8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505218"/>
              </p:ext>
            </p:extLst>
          </p:nvPr>
        </p:nvGraphicFramePr>
        <p:xfrm>
          <a:off x="304800" y="14478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15734</TotalTime>
  <Words>182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PowerPoint Presentation</vt:lpstr>
      <vt:lpstr>Agenda</vt:lpstr>
      <vt:lpstr>Driving Path</vt:lpstr>
      <vt:lpstr>Completed Driving Path Tasks (current Fiscal Month)</vt:lpstr>
      <vt:lpstr>Late Tasks (current Fiscal Month)</vt:lpstr>
      <vt:lpstr>Upcoming Tasks (current Fiscal Month)</vt:lpstr>
      <vt:lpstr>Chart</vt:lpstr>
      <vt:lpstr>Schedule Performance – Delinquent Starts to BL</vt:lpstr>
      <vt:lpstr>Schedule Performance – Delinquent Finishes to BL</vt:lpstr>
      <vt:lpstr>Schedule Performance – Baseline Execution Index (BEI)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1430</cp:revision>
  <dcterms:created xsi:type="dcterms:W3CDTF">2012-09-12T19:31:48Z</dcterms:created>
  <dcterms:modified xsi:type="dcterms:W3CDTF">2013-06-20T16:36:23Z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