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28" r:id="rId5"/>
    <p:sldId id="629" r:id="rId6"/>
    <p:sldId id="640" r:id="rId7"/>
    <p:sldId id="634" r:id="rId8"/>
    <p:sldId id="641" r:id="rId9"/>
    <p:sldId id="642" r:id="rId10"/>
    <p:sldId id="646" r:id="rId11"/>
    <p:sldId id="643" r:id="rId12"/>
    <p:sldId id="644" r:id="rId13"/>
    <p:sldId id="639" r:id="rId14"/>
    <p:sldId id="63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D6B57"/>
    <a:srgbClr val="E0E0E0"/>
    <a:srgbClr val="73B496"/>
    <a:srgbClr val="FF3399"/>
    <a:srgbClr val="FF9900"/>
    <a:srgbClr val="00FFCC"/>
    <a:srgbClr val="59A583"/>
    <a:srgbClr val="C65842"/>
    <a:srgbClr val="CE715E"/>
    <a:srgbClr val="C75C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66" d="100"/>
          <a:sy n="66" d="100"/>
        </p:scale>
        <p:origin x="-258" y="-618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TASK_START</c:v>
                </c:pt>
              </c:strCache>
            </c:strRef>
          </c:tx>
          <c:spPr>
            <a:noFill/>
          </c:spPr>
          <c:cat>
            <c:strRef>
              <c:f>Sheet1!$A$2:$A$3</c:f>
              <c:strCache>
                <c:ptCount val="2"/>
                <c:pt idx="0">
                  <c:v>Task 4 | 04/10</c:v>
                </c:pt>
                <c:pt idx="1">
                  <c:v>Task 3 | 05/02</c:v>
                </c:pt>
              </c:strCache>
            </c:strRef>
          </c:cat>
          <c:val>
            <c:numRef>
              <c:f>Sheet1!$B$2:$B$3</c:f>
              <c:numCache>
                <c:formatCode>m/d/yyyy</c:formatCode>
                <c:ptCount val="2"/>
                <c:pt idx="0">
                  <c:v>41365</c:v>
                </c:pt>
                <c:pt idx="1">
                  <c:v>41334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TaskDuration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Sheet1!$A$2:$A$3</c:f>
              <c:strCache>
                <c:ptCount val="2"/>
                <c:pt idx="0">
                  <c:v>Task 4 | 04/10</c:v>
                </c:pt>
                <c:pt idx="1">
                  <c:v>Task 3 | 05/02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153</c:v>
                </c:pt>
                <c:pt idx="1">
                  <c:v>61</c:v>
                </c:pt>
              </c:numCache>
            </c:numRef>
          </c:val>
        </c:ser>
        <c:dLbls/>
        <c:gapWidth val="151"/>
        <c:overlap val="-100"/>
        <c:axId val="79188352"/>
        <c:axId val="79189888"/>
      </c:barChart>
      <c:barChart>
        <c:barDir val="bar"/>
        <c:grouping val="stacked"/>
        <c:ser>
          <c:idx val="2"/>
          <c:order val="2"/>
          <c:tx>
            <c:strRef>
              <c:f>Sheet1!$D$1</c:f>
              <c:strCache>
                <c:ptCount val="1"/>
                <c:pt idx="0">
                  <c:v>TB_START</c:v>
                </c:pt>
              </c:strCache>
            </c:strRef>
          </c:tx>
          <c:spPr>
            <a:noFill/>
          </c:spPr>
          <c:cat>
            <c:strRef>
              <c:f>Sheet1!$A$2:$A$3</c:f>
              <c:strCache>
                <c:ptCount val="2"/>
                <c:pt idx="0">
                  <c:v>Task 4 | 04/10</c:v>
                </c:pt>
                <c:pt idx="1">
                  <c:v>Task 3 | 05/02</c:v>
                </c:pt>
              </c:strCache>
            </c:strRef>
          </c:cat>
          <c:val>
            <c:numRef>
              <c:f>Sheet1!$D$2:$D$3</c:f>
              <c:numCache>
                <c:formatCode>m/d/yyyy</c:formatCode>
                <c:ptCount val="2"/>
                <c:pt idx="0">
                  <c:v>41365</c:v>
                </c:pt>
                <c:pt idx="1">
                  <c:v>41334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BaseDuration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cat>
            <c:strRef>
              <c:f>Sheet1!$A$2:$A$3</c:f>
              <c:strCache>
                <c:ptCount val="2"/>
                <c:pt idx="0">
                  <c:v>Task 4 | 04/10</c:v>
                </c:pt>
                <c:pt idx="1">
                  <c:v>Task 3 | 05/02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9</c:v>
                </c:pt>
                <c:pt idx="1">
                  <c:v>62</c:v>
                </c:pt>
              </c:numCache>
            </c:numRef>
          </c:val>
        </c:ser>
        <c:dLbls/>
        <c:gapWidth val="500"/>
        <c:overlap val="-91"/>
        <c:axId val="79213696"/>
        <c:axId val="79191424"/>
      </c:barChart>
      <c:catAx>
        <c:axId val="79188352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200" b="1" spc="-150">
                <a:latin typeface="Verdana" pitchFamily="34" charset="0"/>
                <a:ea typeface="Verdana" pitchFamily="34" charset="0"/>
                <a:cs typeface="Verdana" pitchFamily="34" charset="0"/>
              </a:defRPr>
            </a:pPr>
            <a:endParaRPr lang="en-US"/>
          </a:p>
        </c:txPr>
        <c:crossAx val="79189888"/>
        <c:crosses val="autoZero"/>
        <c:auto val="1"/>
        <c:lblAlgn val="ctr"/>
        <c:lblOffset val="100"/>
      </c:catAx>
      <c:valAx>
        <c:axId val="79189888"/>
        <c:scaling>
          <c:orientation val="minMax"/>
          <c:max val="41650"/>
          <c:min val="41150"/>
        </c:scaling>
        <c:axPos val="b"/>
        <c:majorGridlines/>
        <c:numFmt formatCode="m/d/yyyy" sourceLinked="1"/>
        <c:tickLblPos val="nextTo"/>
        <c:txPr>
          <a:bodyPr/>
          <a:lstStyle/>
          <a:p>
            <a:pPr>
              <a:defRPr sz="12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9188352"/>
        <c:crosses val="autoZero"/>
        <c:crossBetween val="between"/>
        <c:minorUnit val="100"/>
      </c:valAx>
      <c:valAx>
        <c:axId val="79191424"/>
        <c:scaling>
          <c:orientation val="minMax"/>
          <c:max val="41650"/>
          <c:min val="41150"/>
        </c:scaling>
        <c:axPos val="t"/>
        <c:numFmt formatCode="m/d/yyyy" sourceLinked="1"/>
        <c:tickLblPos val="nextTo"/>
        <c:txPr>
          <a:bodyPr/>
          <a:lstStyle/>
          <a:p>
            <a:pPr>
              <a:defRPr sz="1200" b="1" baseline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9213696"/>
        <c:crosses val="max"/>
        <c:crossBetween val="between"/>
        <c:minorUnit val="100"/>
      </c:valAx>
      <c:catAx>
        <c:axId val="79213696"/>
        <c:scaling>
          <c:orientation val="minMax"/>
        </c:scaling>
        <c:delete val="1"/>
        <c:axPos val="l"/>
        <c:numFmt formatCode="m/d/yyyy" sourceLinked="1"/>
        <c:tickLblPos val="none"/>
        <c:crossAx val="79191424"/>
        <c:crosses val="autoZero"/>
        <c:auto val="1"/>
        <c:lblAlgn val="ctr"/>
        <c:lblOffset val="100"/>
      </c:cat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Starts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 Starts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/>
        <c:axId val="65977728"/>
        <c:axId val="65868928"/>
      </c:barChart>
      <c:lineChart>
        <c:grouping val="standard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Starts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Starts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/>
        <c:marker val="1"/>
        <c:axId val="65977728"/>
        <c:axId val="65868928"/>
      </c:lineChart>
      <c:catAx>
        <c:axId val="65977728"/>
        <c:scaling>
          <c:orientation val="minMax"/>
        </c:scaling>
        <c:axPos val="b"/>
        <c:tickLblPos val="nextTo"/>
        <c:crossAx val="65868928"/>
        <c:crosses val="autoZero"/>
        <c:auto val="1"/>
        <c:lblAlgn val="ctr"/>
        <c:lblOffset val="100"/>
      </c:catAx>
      <c:valAx>
        <c:axId val="65868928"/>
        <c:scaling>
          <c:orientation val="minMax"/>
        </c:scaling>
        <c:axPos val="l"/>
        <c:majorGridlines/>
        <c:numFmt formatCode="General" sourceLinked="1"/>
        <c:tickLblPos val="nextTo"/>
        <c:crossAx val="659777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Finishes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DelinquentFinishes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/>
        <c:axId val="84066688"/>
        <c:axId val="84068224"/>
      </c:barChart>
      <c:lineChart>
        <c:grouping val="standard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Finishes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Finishes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/>
        <c:marker val="1"/>
        <c:axId val="84066688"/>
        <c:axId val="84068224"/>
      </c:lineChart>
      <c:catAx>
        <c:axId val="84066688"/>
        <c:scaling>
          <c:orientation val="minMax"/>
        </c:scaling>
        <c:axPos val="b"/>
        <c:tickLblPos val="nextTo"/>
        <c:crossAx val="84068224"/>
        <c:crosses val="autoZero"/>
        <c:auto val="1"/>
        <c:lblAlgn val="ctr"/>
        <c:lblOffset val="100"/>
      </c:catAx>
      <c:valAx>
        <c:axId val="84068224"/>
        <c:scaling>
          <c:orientation val="minMax"/>
        </c:scaling>
        <c:axPos val="l"/>
        <c:majorGridlines/>
        <c:numFmt formatCode="General" sourceLinked="1"/>
        <c:tickLblPos val="nextTo"/>
        <c:crossAx val="840666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r>
              <a:rPr lang="en-US" dirty="0" smtClean="0"/>
              <a:t>NGJ TM EXT(Baseline Execution Index)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BEI Start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BEI Finish</c:v>
                </c:pt>
              </c:strCache>
            </c:strRef>
          </c:tx>
          <c:spPr>
            <a:ln>
              <a:solidFill>
                <a:srgbClr val="FF3399"/>
              </a:solidFill>
            </a:ln>
          </c:spPr>
          <c:marker>
            <c:symbol val="square"/>
            <c:size val="5"/>
            <c:spPr>
              <a:solidFill>
                <a:srgbClr val="FF3399"/>
              </a:solidFill>
              <a:ln>
                <a:solidFill>
                  <a:srgbClr val="FF3399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 Forecast Start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F79646">
                    <a:lumMod val="75000"/>
                  </a:srgbClr>
                </a:solidFill>
                <a:prstDash val="dash"/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BEI Forecast Finish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c:spPr>
          <c:marker>
            <c:symbol val="x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BACC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/>
        <c:marker val="1"/>
        <c:axId val="84264448"/>
        <c:axId val="84265984"/>
      </c:lineChart>
      <c:catAx>
        <c:axId val="84264448"/>
        <c:scaling>
          <c:orientation val="minMax"/>
        </c:scaling>
        <c:axPos val="b"/>
        <c:majorTickMark val="none"/>
        <c:tickLblPos val="nextTo"/>
        <c:crossAx val="84265984"/>
        <c:crosses val="autoZero"/>
        <c:auto val="1"/>
        <c:lblAlgn val="ctr"/>
        <c:lblOffset val="100"/>
      </c:catAx>
      <c:valAx>
        <c:axId val="842659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dirty="0" smtClean="0"/>
                  <a:t>Task Count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842644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dTable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Baseline Execution Index (BEI)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1384533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239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1474" y="1704974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84730788"/>
              </p:ext>
            </p:extLst>
          </p:nvPr>
        </p:nvGraphicFramePr>
        <p:xfrm>
          <a:off x="142875" y="1303317"/>
          <a:ext cx="8857632" cy="42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676275"/>
                <a:gridCol w="866775"/>
                <a:gridCol w="1028082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None </a:t>
            </a:r>
            <a:r>
              <a:rPr lang="en-US" smtClean="0"/>
              <a:t>this month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9279912"/>
              </p:ext>
            </p:extLst>
          </p:nvPr>
        </p:nvGraphicFramePr>
        <p:xfrm>
          <a:off x="211776" y="1246167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74"/>
                <a:gridCol w="876300"/>
                <a:gridCol w="2085975"/>
                <a:gridCol w="371475"/>
                <a:gridCol w="361950"/>
                <a:gridCol w="400050"/>
                <a:gridCol w="352425"/>
                <a:gridCol w="352425"/>
                <a:gridCol w="381000"/>
                <a:gridCol w="323850"/>
                <a:gridCol w="428625"/>
                <a:gridCol w="476250"/>
                <a:gridCol w="276225"/>
                <a:gridCol w="314325"/>
                <a:gridCol w="316546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4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4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5318668"/>
              </p:ext>
            </p:extLst>
          </p:nvPr>
        </p:nvGraphicFramePr>
        <p:xfrm>
          <a:off x="152400" y="1295400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/>
                <a:gridCol w="714375"/>
                <a:gridCol w="1952625"/>
                <a:gridCol w="419100"/>
                <a:gridCol w="407349"/>
                <a:gridCol w="400050"/>
                <a:gridCol w="352425"/>
                <a:gridCol w="352425"/>
                <a:gridCol w="381000"/>
                <a:gridCol w="323850"/>
                <a:gridCol w="428625"/>
                <a:gridCol w="411801"/>
                <a:gridCol w="323850"/>
                <a:gridCol w="333375"/>
                <a:gridCol w="314320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5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6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0790392"/>
              </p:ext>
            </p:extLst>
          </p:nvPr>
        </p:nvGraphicFramePr>
        <p:xfrm>
          <a:off x="166914" y="1204686"/>
          <a:ext cx="8839200" cy="514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2492820" y="6418638"/>
            <a:ext cx="631371" cy="138499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2079" y="6349388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Baseline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44956" y="6418638"/>
            <a:ext cx="631371" cy="13849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6989" y="6349388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Forecast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7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052549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988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25505218"/>
              </p:ext>
            </p:extLst>
          </p:nvPr>
        </p:nvGraphicFramePr>
        <p:xfrm>
          <a:off x="304800" y="14478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13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15807</TotalTime>
  <Words>184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Slide 1</vt:lpstr>
      <vt:lpstr>Agenda</vt:lpstr>
      <vt:lpstr>Driving Path</vt:lpstr>
      <vt:lpstr>Completed Driving Path Tasks (current Fiscal Month)</vt:lpstr>
      <vt:lpstr>Late Tasks (current Fiscal Month)</vt:lpstr>
      <vt:lpstr>Upcoming Tasks (current Fiscal Month)</vt:lpstr>
      <vt:lpstr>Chart</vt:lpstr>
      <vt:lpstr>Schedule Performance – Delinquent Starts to BL</vt:lpstr>
      <vt:lpstr>Schedule Performance – Delinquent Finishes to BL</vt:lpstr>
      <vt:lpstr>Schedule Performance – Baseline Execution Index (BEI)</vt:lpstr>
      <vt:lpstr>Summary</vt:lpstr>
    </vt:vector>
  </TitlesOfParts>
  <Company>24hrco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1439</cp:revision>
  <dcterms:created xsi:type="dcterms:W3CDTF">2012-09-12T19:31:48Z</dcterms:created>
  <dcterms:modified xsi:type="dcterms:W3CDTF">2013-07-22T18:49:30Z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