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xlsx" ContentType="application/vnd.openxmlformats-officedocument.spreadsheetml.sheet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649" r:id="rId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D6B57"/>
    <a:srgbClr val="E0E0E0"/>
    <a:srgbClr val="73B496"/>
    <a:srgbClr val="FF3399"/>
    <a:srgbClr val="FF9900"/>
    <a:srgbClr val="00FFCC"/>
    <a:srgbClr val="59A583"/>
    <a:srgbClr val="C65842"/>
    <a:srgbClr val="CE715E"/>
    <a:srgbClr val="C75C4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592" autoAdjust="0"/>
    <p:restoredTop sz="96583" autoAdjust="0"/>
  </p:normalViewPr>
  <p:slideViewPr>
    <p:cSldViewPr snapToGrid="0">
      <p:cViewPr>
        <p:scale>
          <a:sx n="100" d="100"/>
          <a:sy n="100" d="100"/>
        </p:scale>
        <p:origin x="-978" y="288"/>
      </p:cViewPr>
      <p:guideLst>
        <p:guide orient="horz" pos="24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048" y="-96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"/>
  <c:chart>
    <c:autoTitleDeleted val="1"/>
    <c:plotArea>
      <c:layout/>
      <c:barChart>
        <c:barDir val="bar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/>
        <c:overlap val="100"/>
        <c:axId val="50631424"/>
        <c:axId val="50632960"/>
      </c:barChart>
      <c:catAx>
        <c:axId val="50631424"/>
        <c:scaling>
          <c:orientation val="minMax"/>
        </c:scaling>
        <c:axPos val="l"/>
        <c:tickLblPos val="nextTo"/>
        <c:crossAx val="50632960"/>
        <c:crosses val="autoZero"/>
        <c:auto val="1"/>
        <c:lblAlgn val="ctr"/>
        <c:lblOffset val="100"/>
      </c:catAx>
      <c:valAx>
        <c:axId val="50632960"/>
        <c:scaling>
          <c:orientation val="minMax"/>
        </c:scaling>
        <c:axPos val="b"/>
        <c:majorGridlines/>
        <c:numFmt formatCode="General" sourceLinked="1"/>
        <c:tickLblPos val="nextTo"/>
        <c:crossAx val="50631424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19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endParaRPr lang="en-US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19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DA374F80-82D6-4F02-A650-DE4B872D2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23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19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r>
              <a:rPr lang="en-US" dirty="0" smtClean="0"/>
              <a:t>2 Oct 2012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0813" y="323298"/>
            <a:ext cx="3593608" cy="26952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4297" y="3018505"/>
            <a:ext cx="6449961" cy="598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06348"/>
            <a:ext cx="6587613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pPr algn="ctr"/>
            <a:r>
              <a:rPr lang="en-US" dirty="0" smtClean="0"/>
              <a:t>BAE Systems Proprietary Information         NGJ Source Selection Sensitive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87613" y="9006348"/>
            <a:ext cx="422787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4A8F49E8-2498-48D7-8285-98A4B1701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4054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1080000"/>
            <a:ext cx="9144000" cy="56197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2" name="Picture 11" descr="BAE_NGJ_Template.jpg"/>
          <p:cNvPicPr>
            <a:picLocks noChangeAspect="1"/>
          </p:cNvPicPr>
          <p:nvPr/>
        </p:nvPicPr>
        <p:blipFill>
          <a:blip r:embed="rId3" cstate="print"/>
          <a:srcRect t="630" b="83496"/>
          <a:stretch>
            <a:fillRect/>
          </a:stretch>
        </p:blipFill>
        <p:spPr>
          <a:xfrm>
            <a:off x="0" y="0"/>
            <a:ext cx="9144000" cy="10886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0" y="6678720"/>
            <a:ext cx="9144000" cy="179280"/>
          </a:xfrm>
          <a:prstGeom prst="rect">
            <a:avLst/>
          </a:prstGeom>
          <a:solidFill>
            <a:srgbClr val="AFB7B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8243248" y="6704112"/>
            <a:ext cx="85947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US" sz="1000" dirty="0" smtClean="0">
                <a:solidFill>
                  <a:srgbClr val="404040"/>
                </a:solidFill>
                <a:effectLst/>
                <a:latin typeface="Arial" charset="0"/>
              </a:rPr>
              <a:t>V2A - </a:t>
            </a:r>
            <a:fld id="{90994E3A-3B8E-46B1-B59B-9002D3A5BA16}" type="slidenum">
              <a:rPr lang="en-US" sz="1000" smtClean="0">
                <a:solidFill>
                  <a:srgbClr val="404040"/>
                </a:solidFill>
                <a:effectLst/>
                <a:latin typeface="Arial" charset="0"/>
              </a:rPr>
              <a:pPr algn="r"/>
              <a:t>‹#›</a:t>
            </a:fld>
            <a:endParaRPr lang="en-US" sz="1000" dirty="0">
              <a:solidFill>
                <a:srgbClr val="404040"/>
              </a:solidFill>
              <a:effectLst/>
              <a:latin typeface="Arial Black" pitchFamily="34" charset="0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01600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59" name="Text Box 35"/>
          <p:cNvSpPr txBox="1">
            <a:spLocks noChangeArrowheads="1"/>
          </p:cNvSpPr>
          <p:nvPr/>
        </p:nvSpPr>
        <p:spPr bwMode="auto">
          <a:xfrm>
            <a:off x="1315358" y="6705600"/>
            <a:ext cx="651328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04040"/>
                </a:solidFill>
                <a:effectLst/>
                <a:latin typeface="Times New Roman"/>
                <a:cs typeface="Times New Roman"/>
              </a:rPr>
              <a:t>Use or disclosure of data contained on this sheet is subject to the restriction on the title page of this proposal or quotation.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fontAlgn="base">
        <a:lnSpc>
          <a:spcPct val="85000"/>
        </a:lnSpc>
        <a:spcBef>
          <a:spcPct val="20000"/>
        </a:spcBef>
        <a:spcAft>
          <a:spcPct val="0"/>
        </a:spcAft>
        <a:defRPr sz="2200" b="1" i="1" baseline="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•"/>
        <a:defRPr sz="2000">
          <a:solidFill>
            <a:srgbClr val="404040"/>
          </a:solidFill>
          <a:latin typeface="+mn-lt"/>
          <a:ea typeface="+mn-ea"/>
          <a:cs typeface="+mn-cs"/>
        </a:defRPr>
      </a:lvl1pPr>
      <a:lvl2pPr marL="460375" indent="-23495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800">
          <a:solidFill>
            <a:srgbClr val="404040"/>
          </a:solidFill>
          <a:latin typeface="+mn-lt"/>
        </a:defRPr>
      </a:lvl2pPr>
      <a:lvl3pPr marL="573088" indent="-173038" algn="l" rtl="0" fontAlgn="base">
        <a:lnSpc>
          <a:spcPct val="85000"/>
        </a:lnSpc>
        <a:spcBef>
          <a:spcPct val="20000"/>
        </a:spcBef>
        <a:spcAft>
          <a:spcPct val="20000"/>
        </a:spcAft>
        <a:buSzPct val="75000"/>
        <a:buFont typeface="Wingdings" charset="2"/>
        <a:buChar char="§"/>
        <a:defRPr sz="1600">
          <a:solidFill>
            <a:srgbClr val="404040"/>
          </a:solidFill>
          <a:latin typeface="+mn-lt"/>
        </a:defRPr>
      </a:lvl3pPr>
      <a:lvl4pPr marL="798513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»"/>
        <a:defRPr sz="1400">
          <a:solidFill>
            <a:srgbClr val="404040"/>
          </a:solidFill>
          <a:latin typeface="+mn-lt"/>
        </a:defRPr>
      </a:lvl4pPr>
      <a:lvl5pPr marL="911225" indent="-163513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400">
          <a:solidFill>
            <a:srgbClr val="404040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00561522"/>
              </p:ext>
            </p:extLst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09959551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67D41FF4F6741B2566D0C48EB59D2" ma:contentTypeVersion="0" ma:contentTypeDescription="Create a new document." ma:contentTypeScope="" ma:versionID="c6cc6be9b7085f5a7c9c7d9b3dbd5d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2DF851-7E51-44C7-BE33-35BF0C957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8FFFF7-6ACE-4B4C-AA05-EAF8BD457E7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76C13B3-8EDC-4A1B-8FE1-1561EBD71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20998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Sample</vt:lpstr>
    </vt:vector>
  </TitlesOfParts>
  <Company>24hrco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dmf</dc:creator>
  <cp:lastModifiedBy>nishant</cp:lastModifiedBy>
  <cp:revision>1406</cp:revision>
  <dcterms:created xsi:type="dcterms:W3CDTF">2012-09-12T19:31:48Z</dcterms:created>
  <dcterms:modified xsi:type="dcterms:W3CDTF">2013-06-19T11:50:08Z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0x010100EF867D41FF4F6741B2566D0C48EB59D2</vt:lpwstr>
  </property>
</Properties>
</file>