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28" r:id="rId5"/>
    <p:sldId id="629" r:id="rId6"/>
    <p:sldId id="630" r:id="rId7"/>
    <p:sldId id="634" r:id="rId8"/>
    <p:sldId id="635" r:id="rId9"/>
    <p:sldId id="638" r:id="rId10"/>
    <p:sldId id="632" r:id="rId11"/>
    <p:sldId id="636" r:id="rId12"/>
    <p:sldId id="637" r:id="rId13"/>
    <p:sldId id="639" r:id="rId14"/>
    <p:sldId id="633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FF9900"/>
    <a:srgbClr val="00FFCC"/>
    <a:srgbClr val="59A583"/>
    <a:srgbClr val="CD6B57"/>
    <a:srgbClr val="C65842"/>
    <a:srgbClr val="CE715E"/>
    <a:srgbClr val="C75C47"/>
    <a:srgbClr val="E0E0E0"/>
    <a:srgbClr val="73B4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1704" y="288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0803623505395175"/>
          <c:y val="6.5983968494660691E-2"/>
          <c:w val="0.86898536988432007"/>
          <c:h val="0.90314967223550136"/>
        </c:manualLayout>
      </c:layout>
      <c:barChart>
        <c:barDir val="bar"/>
        <c:grouping val="stacked"/>
        <c:ser>
          <c:idx val="0"/>
          <c:order val="0"/>
          <c:spPr>
            <a:noFill/>
          </c:spPr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41628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dPt>
            <c:idx val="0"/>
          </c:dPt>
          <c:dLbls>
            <c:dLbl>
              <c:idx val="0"/>
              <c:layout>
                <c:manualLayout>
                  <c:x val="0.17404466802760771"/>
                  <c:y val="-2.8055907659872681E-3"/>
                </c:manualLayout>
              </c:layout>
              <c:dLblPos val="ctr"/>
              <c:showCatName val="1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CatName val="1"/>
          </c:dLbls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/>
        <c:overlap val="100"/>
        <c:axId val="51149824"/>
        <c:axId val="53056256"/>
      </c:barChart>
      <c:catAx>
        <c:axId val="51149824"/>
        <c:scaling>
          <c:orientation val="maxMin"/>
        </c:scaling>
        <c:axPos val="l"/>
        <c:tickLblPos val="nextTo"/>
        <c:crossAx val="53056256"/>
        <c:crosses val="autoZero"/>
        <c:auto val="1"/>
        <c:lblAlgn val="ctr"/>
        <c:lblOffset val="100"/>
      </c:catAx>
      <c:valAx>
        <c:axId val="53056256"/>
        <c:scaling>
          <c:orientation val="minMax"/>
        </c:scaling>
        <c:axPos val="t"/>
        <c:majorGridlines/>
        <c:numFmt formatCode="m/d;@" sourceLinked="0"/>
        <c:tickLblPos val="nextTo"/>
        <c:crossAx val="51149824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59A583"/>
            </a:solidFill>
          </c:spP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Deliquent Starts</c:v>
                </c:pt>
              </c:strCache>
            </c:strRef>
          </c:tx>
          <c:spPr>
            <a:solidFill>
              <a:srgbClr val="CD6B57"/>
            </a:solidFill>
          </c:spP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Forecasted Completed Starts</c:v>
                </c:pt>
              </c:strCache>
            </c:strRef>
          </c:tx>
          <c:spPr>
            <a:solidFill>
              <a:srgbClr val="E0E0E0"/>
            </a:solidFill>
          </c:spP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Forecasted Delequint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/>
        <c:axId val="55298688"/>
        <c:axId val="55325056"/>
      </c:barChart>
      <c:lineChart>
        <c:grouping val="standard"/>
        <c:ser>
          <c:idx val="5"/>
          <c:order val="4"/>
          <c:tx>
            <c:strRef>
              <c:f>Sheet1!$F$1</c:f>
              <c:strCache>
                <c:ptCount val="1"/>
                <c:pt idx="0">
                  <c:v>Cum Open Delequient Starts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x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Forecasted Cum Open Delequeint Starts</c:v>
                </c:pt>
              </c:strCache>
            </c:strRef>
          </c:tx>
          <c:spPr>
            <a:ln>
              <a:solidFill>
                <a:prstClr val="black"/>
              </a:solidFill>
              <a:prstDash val="sysDash"/>
            </a:ln>
          </c:spPr>
          <c:marker>
            <c:symbol val="square"/>
            <c:size val="7"/>
            <c:spPr>
              <a:solidFill>
                <a:prstClr val="black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/>
        <c:marker val="1"/>
        <c:axId val="55298688"/>
        <c:axId val="55325056"/>
      </c:lineChart>
      <c:catAx>
        <c:axId val="55298688"/>
        <c:scaling>
          <c:orientation val="minMax"/>
        </c:scaling>
        <c:axPos val="b"/>
        <c:numFmt formatCode="General" sourceLinked="1"/>
        <c:tickLblPos val="nextTo"/>
        <c:crossAx val="55325056"/>
        <c:crosses val="autoZero"/>
        <c:auto val="1"/>
        <c:lblAlgn val="ctr"/>
        <c:lblOffset val="100"/>
      </c:catAx>
      <c:valAx>
        <c:axId val="55325056"/>
        <c:scaling>
          <c:orientation val="minMax"/>
        </c:scaling>
        <c:axPos val="l"/>
        <c:majorGridlines/>
        <c:numFmt formatCode="General" sourceLinked="1"/>
        <c:tickLblPos val="nextTo"/>
        <c:crossAx val="55298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963141460765773"/>
          <c:y val="0.23904122278832807"/>
          <c:w val="0.33174789573717106"/>
          <c:h val="0.75476069167824666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Finishes</c:v>
                </c:pt>
              </c:strCache>
            </c:strRef>
          </c:tx>
          <c:spPr>
            <a:solidFill>
              <a:srgbClr val="59A583"/>
            </a:solidFill>
          </c:spP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Deliquent Finishes</c:v>
                </c:pt>
              </c:strCache>
            </c:strRef>
          </c:tx>
          <c:spPr>
            <a:solidFill>
              <a:srgbClr val="CD6B57"/>
            </a:solidFill>
          </c:spP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Forecasted Completed Finishes</c:v>
                </c:pt>
              </c:strCache>
            </c:strRef>
          </c:tx>
          <c:spPr>
            <a:solidFill>
              <a:srgbClr val="E0E0E0"/>
            </a:solidFill>
          </c:spP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Forecasted Delequint Finishes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/>
        <c:axId val="64390656"/>
        <c:axId val="64392192"/>
      </c:barChart>
      <c:lineChart>
        <c:grouping val="standard"/>
        <c:ser>
          <c:idx val="5"/>
          <c:order val="4"/>
          <c:tx>
            <c:strRef>
              <c:f>Sheet1!$F$1</c:f>
              <c:strCache>
                <c:ptCount val="1"/>
                <c:pt idx="0">
                  <c:v>Cum Open Delequient Finishes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x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Forecasted Cum Open Delequeint Finishes</c:v>
                </c:pt>
              </c:strCache>
            </c:strRef>
          </c:tx>
          <c:spPr>
            <a:ln>
              <a:solidFill>
                <a:prstClr val="black"/>
              </a:solidFill>
              <a:prstDash val="sysDash"/>
            </a:ln>
          </c:spPr>
          <c:marker>
            <c:symbol val="square"/>
            <c:size val="7"/>
            <c:spPr>
              <a:solidFill>
                <a:prstClr val="black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/>
        <c:marker val="1"/>
        <c:axId val="64390656"/>
        <c:axId val="64392192"/>
      </c:lineChart>
      <c:catAx>
        <c:axId val="64390656"/>
        <c:scaling>
          <c:orientation val="minMax"/>
        </c:scaling>
        <c:axPos val="b"/>
        <c:numFmt formatCode="General" sourceLinked="1"/>
        <c:tickLblPos val="nextTo"/>
        <c:crossAx val="64392192"/>
        <c:crosses val="autoZero"/>
        <c:auto val="1"/>
        <c:lblAlgn val="ctr"/>
        <c:lblOffset val="100"/>
      </c:catAx>
      <c:valAx>
        <c:axId val="64392192"/>
        <c:scaling>
          <c:orientation val="minMax"/>
        </c:scaling>
        <c:axPos val="l"/>
        <c:majorGridlines/>
        <c:numFmt formatCode="General" sourceLinked="1"/>
        <c:tickLblPos val="nextTo"/>
        <c:crossAx val="64390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963141460765773"/>
          <c:y val="0.23904122278832807"/>
          <c:w val="0.33174789573717106"/>
          <c:h val="0.75476069167824666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BEI Start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BEI Finish</c:v>
                </c:pt>
              </c:strCache>
            </c:strRef>
          </c:tx>
          <c:spPr>
            <a:ln>
              <a:solidFill>
                <a:srgbClr val="FF3399"/>
              </a:solidFill>
            </a:ln>
          </c:spPr>
          <c:marker>
            <c:symbol val="square"/>
            <c:size val="5"/>
            <c:spPr>
              <a:solidFill>
                <a:srgbClr val="FF3399"/>
              </a:solidFill>
              <a:ln>
                <a:solidFill>
                  <a:srgbClr val="FF3399"/>
                </a:solidFill>
              </a:ln>
            </c:spPr>
          </c:marker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BEI Forecast Start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"/>
            </a:ln>
          </c:spPr>
          <c:marker>
            <c:symbol val="triangle"/>
            <c:size val="5"/>
            <c:spPr>
              <a:solidFill>
                <a:schemeClr val="accent6">
                  <a:lumMod val="75000"/>
                </a:schemeClr>
              </a:solidFill>
              <a:ln>
                <a:solidFill>
                  <a:srgbClr val="F79646">
                    <a:lumMod val="75000"/>
                  </a:srgbClr>
                </a:solidFill>
                <a:prstDash val="dash"/>
              </a:ln>
            </c:spPr>
          </c:marker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BEI Forecast Finish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c:spPr>
          <c:marker>
            <c:symbol val="x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BACC6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</c:numCache>
            </c:numRef>
          </c:val>
        </c:ser>
        <c:dLbls/>
        <c:marker val="1"/>
        <c:axId val="73914240"/>
        <c:axId val="74166272"/>
      </c:lineChart>
      <c:catAx>
        <c:axId val="73914240"/>
        <c:scaling>
          <c:orientation val="minMax"/>
        </c:scaling>
        <c:axPos val="b"/>
        <c:majorTickMark val="none"/>
        <c:tickLblPos val="nextTo"/>
        <c:crossAx val="74166272"/>
        <c:crosses val="autoZero"/>
        <c:auto val="1"/>
        <c:lblAlgn val="ctr"/>
        <c:lblOffset val="100"/>
      </c:catAx>
      <c:valAx>
        <c:axId val="74166272"/>
        <c:scaling>
          <c:orientation val="minMax"/>
        </c:scaling>
        <c:axPos val="l"/>
        <c:majorGridlines/>
        <c:title>
          <c:layout/>
        </c:title>
        <c:numFmt formatCode="General" sourceLinked="1"/>
        <c:majorTickMark val="none"/>
        <c:tickLblPos val="nextTo"/>
        <c:crossAx val="739142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Baseline Execution Index (BEI)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status</a:t>
            </a:r>
          </a:p>
          <a:p>
            <a:r>
              <a:rPr lang="en-US" dirty="0" smtClean="0"/>
              <a:t>Key Milestone status </a:t>
            </a:r>
          </a:p>
          <a:p>
            <a:r>
              <a:rPr lang="en-US" dirty="0" smtClean="0"/>
              <a:t>Upcoming reviews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239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849" y="1504949"/>
            <a:ext cx="8315325" cy="4581525"/>
          </a:xfrm>
        </p:spPr>
        <p:txBody>
          <a:bodyPr/>
          <a:lstStyle/>
          <a:p>
            <a:r>
              <a:rPr lang="en-US" dirty="0" smtClean="0"/>
              <a:t>Driving path tasks and tasks completed on driving path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18147038"/>
              </p:ext>
            </p:extLst>
          </p:nvPr>
        </p:nvGraphicFramePr>
        <p:xfrm>
          <a:off x="142875" y="1303317"/>
          <a:ext cx="885763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"/>
                <a:gridCol w="2733675"/>
                <a:gridCol w="2638425"/>
                <a:gridCol w="542925"/>
                <a:gridCol w="1047750"/>
                <a:gridCol w="733425"/>
                <a:gridCol w="789957"/>
              </a:tblGrid>
              <a:tr h="211158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latin typeface="Arial" pitchFamily="34" charset="0"/>
                          <a:cs typeface="Arial" pitchFamily="34" charset="0"/>
                        </a:rPr>
                        <a:t>Dur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itchFamily="34" charset="0"/>
                          <a:cs typeface="Arial" pitchFamily="34" charset="0"/>
                        </a:rPr>
                        <a:t>Fin</a:t>
                      </a:r>
                      <a:endParaRPr lang="en-US" sz="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4119" y="58831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Driving Path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Driving Path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02396504"/>
              </p:ext>
            </p:extLst>
          </p:nvPr>
        </p:nvGraphicFramePr>
        <p:xfrm>
          <a:off x="211776" y="1531917"/>
          <a:ext cx="8839195" cy="23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0"/>
                <a:gridCol w="344385"/>
                <a:gridCol w="1852550"/>
                <a:gridCol w="308759"/>
                <a:gridCol w="475013"/>
                <a:gridCol w="510639"/>
                <a:gridCol w="581891"/>
                <a:gridCol w="629392"/>
                <a:gridCol w="403761"/>
                <a:gridCol w="356509"/>
                <a:gridCol w="654338"/>
                <a:gridCol w="829828"/>
                <a:gridCol w="415637"/>
                <a:gridCol w="533528"/>
                <a:gridCol w="537225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9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52249025"/>
              </p:ext>
            </p:extLst>
          </p:nvPr>
        </p:nvGraphicFramePr>
        <p:xfrm>
          <a:off x="211776" y="1531917"/>
          <a:ext cx="8839195" cy="23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0"/>
                <a:gridCol w="344385"/>
                <a:gridCol w="1852550"/>
                <a:gridCol w="308759"/>
                <a:gridCol w="475013"/>
                <a:gridCol w="510639"/>
                <a:gridCol w="581891"/>
                <a:gridCol w="629392"/>
                <a:gridCol w="403761"/>
                <a:gridCol w="356509"/>
                <a:gridCol w="654338"/>
                <a:gridCol w="829828"/>
                <a:gridCol w="415637"/>
                <a:gridCol w="533528"/>
                <a:gridCol w="537225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9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65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738100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6016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2837976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988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Performance – Delinquent Finishes to BL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51299246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139263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15306</TotalTime>
  <Words>144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Slide 1</vt:lpstr>
      <vt:lpstr>Agenda</vt:lpstr>
      <vt:lpstr>Driving Path</vt:lpstr>
      <vt:lpstr>Completed Driving Path Tasks (current Fiscal Month)</vt:lpstr>
      <vt:lpstr>Late Tasks (current Fiscal Month)</vt:lpstr>
      <vt:lpstr>Upcoming Tasks (current Fiscal Month)</vt:lpstr>
      <vt:lpstr>Chart</vt:lpstr>
      <vt:lpstr>Schedule Performance – Delinquent Starts to BL</vt:lpstr>
      <vt:lpstr>Schedule Performance – Delinquent Finishes to BL</vt:lpstr>
      <vt:lpstr>Schedule Performance – Baseline Execution Index (BEI)</vt:lpstr>
      <vt:lpstr>Summary</vt:lpstr>
    </vt:vector>
  </TitlesOfParts>
  <Company>24hrco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1365</cp:revision>
  <dcterms:created xsi:type="dcterms:W3CDTF">2012-09-12T19:31:48Z</dcterms:created>
  <dcterms:modified xsi:type="dcterms:W3CDTF">2013-06-08T08:51:43Z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