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28" r:id="rId5"/>
    <p:sldId id="629" r:id="rId6"/>
    <p:sldId id="630" r:id="rId7"/>
    <p:sldId id="634" r:id="rId8"/>
    <p:sldId id="635" r:id="rId9"/>
    <p:sldId id="632" r:id="rId10"/>
    <p:sldId id="638" r:id="rId11"/>
    <p:sldId id="633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FFCC"/>
    <a:srgbClr val="59A583"/>
    <a:srgbClr val="CD6B57"/>
    <a:srgbClr val="C65842"/>
    <a:srgbClr val="CE715E"/>
    <a:srgbClr val="C75C47"/>
    <a:srgbClr val="E0E0E0"/>
    <a:srgbClr val="73B49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592" autoAdjust="0"/>
    <p:restoredTop sz="96583" autoAdjust="0"/>
  </p:normalViewPr>
  <p:slideViewPr>
    <p:cSldViewPr snapToGrid="0">
      <p:cViewPr>
        <p:scale>
          <a:sx n="100" d="100"/>
          <a:sy n="100" d="100"/>
        </p:scale>
        <p:origin x="-1716" y="294"/>
      </p:cViewPr>
      <p:guideLst>
        <p:guide orient="horz" pos="244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-3048" y="-9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803623505395178"/>
          <c:y val="6.5983968494660691E-2"/>
          <c:w val="0.86898536988432007"/>
          <c:h val="0.90314967223550169"/>
        </c:manualLayout>
      </c:layout>
      <c:barChart>
        <c:barDir val="bar"/>
        <c:grouping val="stacked"/>
        <c:varyColors val="0"/>
        <c:ser>
          <c:idx val="0"/>
          <c:order val="0"/>
          <c:spPr>
            <a:noFill/>
          </c:spPr>
          <c:invertIfNegative val="0"/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Sheet1!$B$2</c:f>
              <c:numCache>
                <c:formatCode>m/d/yy;@</c:formatCode>
                <c:ptCount val="1"/>
                <c:pt idx="0">
                  <c:v>41628</c:v>
                </c:pt>
              </c:numCache>
            </c:numRef>
          </c:val>
        </c:ser>
        <c:ser>
          <c:idx val="1"/>
          <c:order val="1"/>
          <c:spPr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c:spPr>
          <c:invertIfNegative val="0"/>
          <c:dLbls>
            <c:dLbl>
              <c:idx val="0"/>
              <c:layout>
                <c:manualLayout>
                  <c:x val="0.17404466802760771"/>
                  <c:y val="-2.8055907659872694E-3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700" baseline="0"/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0"/>
          </c:dLbls>
          <c:cat>
            <c:strRef>
              <c:f>Sheet1!$A$2</c:f>
              <c:strCache>
                <c:ptCount val="1"/>
                <c:pt idx="0">
                  <c:v>Task 1:  12/20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182272"/>
        <c:axId val="64376768"/>
      </c:barChart>
      <c:catAx>
        <c:axId val="32182272"/>
        <c:scaling>
          <c:orientation val="maxMin"/>
        </c:scaling>
        <c:delete val="0"/>
        <c:axPos val="l"/>
        <c:majorTickMark val="out"/>
        <c:minorTickMark val="none"/>
        <c:tickLblPos val="nextTo"/>
        <c:crossAx val="64376768"/>
        <c:crosses val="autoZero"/>
        <c:auto val="1"/>
        <c:lblAlgn val="ctr"/>
        <c:lblOffset val="100"/>
        <c:noMultiLvlLbl val="0"/>
      </c:catAx>
      <c:valAx>
        <c:axId val="64376768"/>
        <c:scaling>
          <c:orientation val="minMax"/>
        </c:scaling>
        <c:delete val="0"/>
        <c:axPos val="t"/>
        <c:majorGridlines/>
        <c:numFmt formatCode="m/d;@" sourceLinked="0"/>
        <c:majorTickMark val="out"/>
        <c:minorTickMark val="none"/>
        <c:tickLblPos val="nextTo"/>
        <c:crossAx val="3218227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Starts</c:v>
                </c:pt>
              </c:strCache>
            </c:strRef>
          </c:tx>
          <c:spPr>
            <a:solidFill>
              <a:srgbClr val="59A583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Deliquent Starts</c:v>
                </c:pt>
              </c:strCache>
            </c:strRef>
          </c:tx>
          <c:spPr>
            <a:solidFill>
              <a:srgbClr val="CD6B57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Forecasted Completed Starts</c:v>
                </c:pt>
              </c:strCache>
            </c:strRef>
          </c:tx>
          <c:spPr>
            <a:solidFill>
              <a:srgbClr val="E0E0E0"/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Forecasted Delequint Starts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130048"/>
        <c:axId val="64379072"/>
      </c:barChart>
      <c:lineChart>
        <c:grouping val="standard"/>
        <c:varyColors val="0"/>
        <c:ser>
          <c:idx val="5"/>
          <c:order val="4"/>
          <c:tx>
            <c:strRef>
              <c:f>Sheet1!$F$1</c:f>
              <c:strCache>
                <c:ptCount val="1"/>
                <c:pt idx="0">
                  <c:v>Cum Open Delequient Charts</c:v>
                </c:pt>
              </c:strCache>
            </c:strRef>
          </c:tx>
          <c:spPr>
            <a:ln>
              <a:solidFill>
                <a:schemeClr val="tx1"/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c:spPr>
          <c:marker>
            <c:symbol val="x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50800" dir="5400000" algn="ctr" rotWithShape="0">
                  <a:schemeClr val="tx1"/>
                </a:outerShdw>
              </a:effectLst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ser>
          <c:idx val="4"/>
          <c:order val="5"/>
          <c:tx>
            <c:strRef>
              <c:f>Sheet1!$G$1</c:f>
              <c:strCache>
                <c:ptCount val="1"/>
                <c:pt idx="0">
                  <c:v>Forecasted Cum Open Delequeint Charts</c:v>
                </c:pt>
              </c:strCache>
            </c:strRef>
          </c:tx>
          <c:spPr>
            <a:ln>
              <a:solidFill>
                <a:prstClr val="black"/>
              </a:solidFill>
              <a:prstDash val="sysDash"/>
            </a:ln>
          </c:spPr>
          <c:marker>
            <c:symbol val="square"/>
            <c:size val="7"/>
            <c:spPr>
              <a:solidFill>
                <a:prstClr val="black"/>
              </a:solidFill>
              <a:ln>
                <a:solidFill>
                  <a:prstClr val="black"/>
                </a:solidFill>
              </a:ln>
            </c:spPr>
          </c:marker>
          <c:cat>
            <c:strRef>
              <c:f>Sheet1!$A$2:$A$6</c:f>
              <c:strCache>
                <c:ptCount val="1"/>
                <c:pt idx="0">
                  <c:v>Cat</c:v>
                </c:pt>
              </c:strCache>
            </c:strRef>
          </c:cat>
          <c:val>
            <c:numRef>
              <c:f>Sheet1!$G$2:$G$6</c:f>
              <c:numCache>
                <c:formatCode>General</c:formatCode>
                <c:ptCount val="5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130048"/>
        <c:axId val="64379072"/>
      </c:lineChart>
      <c:catAx>
        <c:axId val="32130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4379072"/>
        <c:crosses val="autoZero"/>
        <c:auto val="1"/>
        <c:lblAlgn val="ctr"/>
        <c:lblOffset val="100"/>
        <c:noMultiLvlLbl val="0"/>
      </c:catAx>
      <c:valAx>
        <c:axId val="643790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21300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5963141460765751"/>
          <c:y val="0.23904122278832804"/>
          <c:w val="0.33174789573717101"/>
          <c:h val="0.754760691678246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19" y="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endParaRPr lang="en-US"/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/>
          </a:p>
        </p:txBody>
      </p:sp>
      <p:sp>
        <p:nvSpPr>
          <p:cNvPr id="379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19" y="8831580"/>
            <a:ext cx="3038681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DA374F80-82D6-4F02-A650-DE4B872D22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35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19" y="0"/>
            <a:ext cx="3038681" cy="285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r>
              <a:rPr lang="en-US" dirty="0" smtClean="0"/>
              <a:t>2 Oct 2012</a:t>
            </a:r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10813" y="323298"/>
            <a:ext cx="3593608" cy="269520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4297" y="3018505"/>
            <a:ext cx="6449961" cy="5987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06348"/>
            <a:ext cx="6587613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defTabSz="929488">
              <a:defRPr sz="1200"/>
            </a:lvl1pPr>
          </a:lstStyle>
          <a:p>
            <a:pPr algn="ctr"/>
            <a:r>
              <a:rPr lang="en-US" dirty="0" smtClean="0"/>
              <a:t>BAE Systems Proprietary Information         NGJ Source Selection Sensitive</a:t>
            </a: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587613" y="9006348"/>
            <a:ext cx="422787" cy="290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24" tIns="46562" rIns="93124" bIns="46562" numCol="1" anchor="b" anchorCtr="0" compatLnSpc="1">
            <a:prstTxWarp prst="textNoShape">
              <a:avLst/>
            </a:prstTxWarp>
          </a:bodyPr>
          <a:lstStyle>
            <a:lvl1pPr algn="r" defTabSz="929488">
              <a:defRPr sz="1200"/>
            </a:lvl1pPr>
          </a:lstStyle>
          <a:p>
            <a:fld id="{4A8F49E8-2498-48D7-8285-98A4B1701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0545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lnSpc>
        <a:spcPct val="150000"/>
      </a:lnSpc>
      <a:spcBef>
        <a:spcPct val="30000"/>
      </a:spcBef>
      <a:spcAft>
        <a:spcPct val="0"/>
      </a:spcAft>
      <a:buFont typeface="Arial" pitchFamily="34" charset="0"/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0" y="1080000"/>
            <a:ext cx="9144000" cy="561977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pic>
        <p:nvPicPr>
          <p:cNvPr id="12" name="Picture 11" descr="BAE_NGJ_Template.jpg"/>
          <p:cNvPicPr>
            <a:picLocks noChangeAspect="1"/>
          </p:cNvPicPr>
          <p:nvPr/>
        </p:nvPicPr>
        <p:blipFill>
          <a:blip r:embed="rId3" cstate="print"/>
          <a:srcRect t="630" b="83496"/>
          <a:stretch>
            <a:fillRect/>
          </a:stretch>
        </p:blipFill>
        <p:spPr>
          <a:xfrm>
            <a:off x="0" y="0"/>
            <a:ext cx="9144000" cy="10886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0" y="6678720"/>
            <a:ext cx="9144000" cy="179280"/>
          </a:xfrm>
          <a:prstGeom prst="rect">
            <a:avLst/>
          </a:prstGeom>
          <a:solidFill>
            <a:srgbClr val="AFB7BA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8243248" y="6704112"/>
            <a:ext cx="8594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/>
            <a:r>
              <a:rPr lang="en-US" sz="1000" dirty="0" smtClean="0">
                <a:solidFill>
                  <a:srgbClr val="404040"/>
                </a:solidFill>
                <a:effectLst/>
                <a:latin typeface="Arial" charset="0"/>
              </a:rPr>
              <a:t>V2A - </a:t>
            </a:r>
            <a:fld id="{90994E3A-3B8E-46B1-B59B-9002D3A5BA16}" type="slidenum">
              <a:rPr lang="en-US" sz="1000" smtClean="0">
                <a:solidFill>
                  <a:srgbClr val="404040"/>
                </a:solidFill>
                <a:effectLst/>
                <a:latin typeface="Arial" charset="0"/>
              </a:rPr>
              <a:pPr algn="r"/>
              <a:t>‹#›</a:t>
            </a:fld>
            <a:endParaRPr lang="en-US" sz="1000" dirty="0">
              <a:solidFill>
                <a:srgbClr val="404040"/>
              </a:solidFill>
              <a:effectLst/>
              <a:latin typeface="Arial Black" pitchFamily="34" charset="0"/>
            </a:endParaRP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2954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101600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59" name="Text Box 35"/>
          <p:cNvSpPr txBox="1">
            <a:spLocks noChangeArrowheads="1"/>
          </p:cNvSpPr>
          <p:nvPr/>
        </p:nvSpPr>
        <p:spPr bwMode="auto">
          <a:xfrm>
            <a:off x="1315358" y="6705600"/>
            <a:ext cx="651328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800" b="1" dirty="0">
                <a:solidFill>
                  <a:srgbClr val="404040"/>
                </a:solidFill>
                <a:effectLst/>
                <a:latin typeface="Times New Roman"/>
                <a:cs typeface="Times New Roman"/>
              </a:rPr>
              <a:t>Use or disclosure of data contained on this sheet is subject to the restriction on the title page of this proposal or quotation.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rtl="0" fontAlgn="base">
        <a:lnSpc>
          <a:spcPct val="85000"/>
        </a:lnSpc>
        <a:spcBef>
          <a:spcPct val="20000"/>
        </a:spcBef>
        <a:spcAft>
          <a:spcPct val="0"/>
        </a:spcAft>
        <a:defRPr sz="2200" b="1" i="1" baseline="0">
          <a:solidFill>
            <a:srgbClr val="404040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2pPr>
      <a:lvl3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3pPr>
      <a:lvl4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4pPr>
      <a:lvl5pPr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85000"/>
        </a:lnSpc>
        <a:spcBef>
          <a:spcPct val="20000"/>
        </a:spcBef>
        <a:spcAft>
          <a:spcPct val="0"/>
        </a:spcAft>
        <a:defRPr sz="2600" b="1">
          <a:solidFill>
            <a:schemeClr val="bg1"/>
          </a:solidFill>
          <a:latin typeface="Arial" charset="0"/>
        </a:defRPr>
      </a:lvl9pPr>
    </p:titleStyle>
    <p:bodyStyle>
      <a:lvl1pPr marL="225425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•"/>
        <a:defRPr sz="2000">
          <a:solidFill>
            <a:srgbClr val="404040"/>
          </a:solidFill>
          <a:latin typeface="+mn-lt"/>
          <a:ea typeface="+mn-ea"/>
          <a:cs typeface="+mn-cs"/>
        </a:defRPr>
      </a:lvl1pPr>
      <a:lvl2pPr marL="460375" indent="-23495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800">
          <a:solidFill>
            <a:srgbClr val="404040"/>
          </a:solidFill>
          <a:latin typeface="+mn-lt"/>
        </a:defRPr>
      </a:lvl2pPr>
      <a:lvl3pPr marL="573088" indent="-173038" algn="l" rtl="0" fontAlgn="base">
        <a:lnSpc>
          <a:spcPct val="85000"/>
        </a:lnSpc>
        <a:spcBef>
          <a:spcPct val="20000"/>
        </a:spcBef>
        <a:spcAft>
          <a:spcPct val="20000"/>
        </a:spcAft>
        <a:buSzPct val="75000"/>
        <a:buFont typeface="Wingdings" charset="2"/>
        <a:buChar char="§"/>
        <a:defRPr sz="1600">
          <a:solidFill>
            <a:srgbClr val="404040"/>
          </a:solidFill>
          <a:latin typeface="+mn-lt"/>
        </a:defRPr>
      </a:lvl3pPr>
      <a:lvl4pPr marL="798513" indent="-225425" algn="l" rtl="0" fontAlgn="base">
        <a:lnSpc>
          <a:spcPct val="85000"/>
        </a:lnSpc>
        <a:spcBef>
          <a:spcPct val="20000"/>
        </a:spcBef>
        <a:spcAft>
          <a:spcPct val="20000"/>
        </a:spcAft>
        <a:buChar char="»"/>
        <a:defRPr sz="1400">
          <a:solidFill>
            <a:srgbClr val="404040"/>
          </a:solidFill>
          <a:latin typeface="+mn-lt"/>
        </a:defRPr>
      </a:lvl4pPr>
      <a:lvl5pPr marL="911225" indent="-163513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400">
          <a:solidFill>
            <a:srgbClr val="404040"/>
          </a:solidFill>
          <a:latin typeface="+mn-lt"/>
        </a:defRPr>
      </a:lvl5pPr>
      <a:lvl6pPr marL="25146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6pPr>
      <a:lvl7pPr marL="29718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7pPr>
      <a:lvl8pPr marL="34290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8pPr>
      <a:lvl9pPr marL="3886200" indent="-228600" algn="l" rtl="0" fontAlgn="base">
        <a:lnSpc>
          <a:spcPct val="85000"/>
        </a:lnSpc>
        <a:spcBef>
          <a:spcPct val="20000"/>
        </a:spcBef>
        <a:spcAft>
          <a:spcPct val="20000"/>
        </a:spcAft>
        <a:buChar char="–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52900"/>
            <a:ext cx="8839200" cy="5181600"/>
          </a:xfrm>
        </p:spPr>
        <p:txBody>
          <a:bodyPr/>
          <a:lstStyle/>
          <a:p>
            <a:pPr lvl="1"/>
            <a:endParaRPr lang="en-US" dirty="0" smtClean="0"/>
          </a:p>
          <a:p>
            <a:pPr>
              <a:buNone/>
            </a:pP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152400" y="1152900"/>
            <a:ext cx="8839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5425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•"/>
              <a:defRPr sz="20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460375" indent="-23495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800">
                <a:solidFill>
                  <a:srgbClr val="404040"/>
                </a:solidFill>
                <a:latin typeface="+mn-lt"/>
              </a:defRPr>
            </a:lvl2pPr>
            <a:lvl3pPr marL="573088" indent="-173038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SzPct val="75000"/>
              <a:buFont typeface="Wingdings" charset="2"/>
              <a:buChar char="§"/>
              <a:defRPr sz="1600">
                <a:solidFill>
                  <a:srgbClr val="404040"/>
                </a:solidFill>
                <a:latin typeface="+mn-lt"/>
              </a:defRPr>
            </a:lvl3pPr>
            <a:lvl4pPr marL="798513" indent="-225425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»"/>
              <a:defRPr sz="1400">
                <a:solidFill>
                  <a:srgbClr val="404040"/>
                </a:solidFill>
                <a:latin typeface="+mn-lt"/>
              </a:defRPr>
            </a:lvl4pPr>
            <a:lvl5pPr marL="911225" indent="-163513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400">
                <a:solidFill>
                  <a:srgbClr val="404040"/>
                </a:solidFill>
                <a:latin typeface="+mn-lt"/>
              </a:defRPr>
            </a:lvl5pPr>
            <a:lvl6pPr marL="25146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lnSpc>
                <a:spcPct val="85000"/>
              </a:lnSpc>
              <a:spcBef>
                <a:spcPct val="20000"/>
              </a:spcBef>
              <a:spcAft>
                <a:spcPct val="20000"/>
              </a:spcAft>
              <a:buChar char="–"/>
              <a:defRPr sz="1600">
                <a:solidFill>
                  <a:schemeClr val="tx2"/>
                </a:solidFill>
                <a:latin typeface="+mn-lt"/>
              </a:defRPr>
            </a:lvl9pPr>
          </a:lstStyle>
          <a:p>
            <a:pPr lvl="1"/>
            <a:endParaRPr lang="en-US" smtClean="0"/>
          </a:p>
          <a:p>
            <a:pPr>
              <a:buFontTx/>
              <a:buNone/>
            </a:pPr>
            <a:endParaRPr lang="en-US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52055" y="363956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200" b="1" i="1" baseline="0">
                <a:solidFill>
                  <a:srgbClr val="404040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r"/>
            <a:r>
              <a:rPr lang="en-US" dirty="0" smtClean="0"/>
              <a:t>Next Generation Jammer</a:t>
            </a:r>
          </a:p>
          <a:p>
            <a:pPr algn="r"/>
            <a:r>
              <a:rPr lang="en-US" dirty="0" smtClean="0"/>
              <a:t>PMM Review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26" y="2854189"/>
            <a:ext cx="4988395" cy="374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75" y="1897371"/>
            <a:ext cx="7409479" cy="1107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Driving path tasks</a:t>
            </a:r>
          </a:p>
          <a:p>
            <a:r>
              <a:rPr lang="en-US" dirty="0" smtClean="0"/>
              <a:t>Milestone Summary</a:t>
            </a:r>
          </a:p>
          <a:p>
            <a:r>
              <a:rPr lang="en-US" dirty="0" smtClean="0"/>
              <a:t>Upcoming reviews </a:t>
            </a:r>
          </a:p>
          <a:p>
            <a:r>
              <a:rPr lang="en-US" dirty="0" smtClean="0"/>
              <a:t>Late tasks</a:t>
            </a:r>
          </a:p>
          <a:p>
            <a:r>
              <a:rPr lang="en-US" dirty="0" smtClean="0"/>
              <a:t>Performance indicators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9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</a:t>
            </a:r>
            <a:r>
              <a:rPr lang="en-US" dirty="0" smtClean="0"/>
              <a:t>Path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572078"/>
              </p:ext>
            </p:extLst>
          </p:nvPr>
        </p:nvGraphicFramePr>
        <p:xfrm>
          <a:off x="694707" y="1303317"/>
          <a:ext cx="83058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79"/>
                <a:gridCol w="2665021"/>
                <a:gridCol w="1295400"/>
                <a:gridCol w="762000"/>
                <a:gridCol w="990600"/>
                <a:gridCol w="990600"/>
                <a:gridCol w="99060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Unique ID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Task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Duration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Predecessor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Start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Arial" pitchFamily="34" charset="0"/>
                          <a:cs typeface="Arial" pitchFamily="34" charset="0"/>
                        </a:rPr>
                        <a:t>Finish</a:t>
                      </a:r>
                      <a:endParaRPr lang="en-US" sz="11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6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Completed Tasks</a:t>
            </a:r>
          </a:p>
          <a:p>
            <a:r>
              <a:rPr lang="en-US" dirty="0" smtClean="0"/>
              <a:t>Bullet1</a:t>
            </a:r>
          </a:p>
          <a:p>
            <a:r>
              <a:rPr lang="en-US" dirty="0" smtClean="0"/>
              <a:t>Bullet2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78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 Tasks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396504"/>
              </p:ext>
            </p:extLst>
          </p:nvPr>
        </p:nvGraphicFramePr>
        <p:xfrm>
          <a:off x="211776" y="1531917"/>
          <a:ext cx="8839195" cy="235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40"/>
                <a:gridCol w="344385"/>
                <a:gridCol w="1852550"/>
                <a:gridCol w="308759"/>
                <a:gridCol w="475013"/>
                <a:gridCol w="510639"/>
                <a:gridCol w="581891"/>
                <a:gridCol w="629392"/>
                <a:gridCol w="403761"/>
                <a:gridCol w="356509"/>
                <a:gridCol w="654338"/>
                <a:gridCol w="829828"/>
                <a:gridCol w="415637"/>
                <a:gridCol w="533528"/>
                <a:gridCol w="537225"/>
              </a:tblGrid>
              <a:tr h="235941"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UID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CA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baseline="0" dirty="0" smtClean="0">
                          <a:latin typeface="Arial" pitchFamily="34" charset="0"/>
                          <a:cs typeface="Arial" pitchFamily="34" charset="0"/>
                        </a:rPr>
                        <a:t>TASK NAME</a:t>
                      </a:r>
                      <a:endParaRPr lang="en-US" sz="900" b="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TS 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BL Finish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8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HRs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PMT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Reason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Impacted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7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DUR</a:t>
                      </a:r>
                      <a:endParaRPr lang="en-US" sz="7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Start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  <a:tc>
                  <a:txBody>
                    <a:bodyPr/>
                    <a:lstStyle/>
                    <a:p>
                      <a:r>
                        <a:rPr lang="en-US" sz="900" b="0" i="0" kern="1200" baseline="0" dirty="0" err="1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Est</a:t>
                      </a:r>
                      <a:r>
                        <a:rPr lang="en-US" sz="900" b="0" i="0" kern="1200" baseline="0" dirty="0" smtClean="0">
                          <a:solidFill>
                            <a:schemeClr val="lt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 Fin</a:t>
                      </a:r>
                      <a:endParaRPr lang="en-US" sz="900" baseline="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45720" marR="4572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93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381007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161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 Performance – Delinquent Starts to BL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287909"/>
              </p:ext>
            </p:extLst>
          </p:nvPr>
        </p:nvGraphicFramePr>
        <p:xfrm>
          <a:off x="152400" y="1295400"/>
          <a:ext cx="88392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1 – not data driven</a:t>
            </a:r>
          </a:p>
          <a:p>
            <a:r>
              <a:rPr lang="en-US" dirty="0"/>
              <a:t>Bullet 2 – not data </a:t>
            </a:r>
            <a:r>
              <a:rPr lang="en-US" dirty="0" smtClean="0"/>
              <a:t>driven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9505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867D41FF4F6741B2566D0C48EB59D2" ma:contentTypeVersion="0" ma:contentTypeDescription="Create a new document." ma:contentTypeScope="" ma:versionID="c6cc6be9b7085f5a7c9c7d9b3dbd5d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6C13B3-8EDC-4A1B-8FE1-1561EBD711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FFFF7-6ACE-4B4C-AA05-EAF8BD457E72}">
  <ds:schemaRefs>
    <ds:schemaRef ds:uri="http://schemas.microsoft.com/office/infopath/2007/PartnerControls"/>
    <ds:schemaRef ds:uri="http://purl.org/dc/elements/1.1/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62DF851-7E51-44C7-BE33-35BF0C957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15265</TotalTime>
  <Words>80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Blank</vt:lpstr>
      <vt:lpstr>PowerPoint Presentation</vt:lpstr>
      <vt:lpstr>Agenda</vt:lpstr>
      <vt:lpstr>Driving Path</vt:lpstr>
      <vt:lpstr>Complete Tasks</vt:lpstr>
      <vt:lpstr>Late Tasks</vt:lpstr>
      <vt:lpstr>Chart</vt:lpstr>
      <vt:lpstr>Schedule Performance – Delinquent Starts to BL</vt:lpstr>
      <vt:lpstr>Summary</vt:lpstr>
    </vt:vector>
  </TitlesOfParts>
  <Company>24hrco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dmf</dc:creator>
  <cp:lastModifiedBy>Nishant</cp:lastModifiedBy>
  <cp:revision>1361</cp:revision>
  <dcterms:created xsi:type="dcterms:W3CDTF">2012-09-12T19:31:48Z</dcterms:created>
  <dcterms:modified xsi:type="dcterms:W3CDTF">2013-06-05T17:49:40Z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0x010100EF867D41FF4F6741B2566D0C48EB59D2</vt:lpwstr>
  </property>
</Properties>
</file>