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628" r:id="rId5"/>
    <p:sldId id="629" r:id="rId6"/>
    <p:sldId id="630" r:id="rId7"/>
    <p:sldId id="634" r:id="rId8"/>
    <p:sldId id="635" r:id="rId9"/>
    <p:sldId id="632" r:id="rId10"/>
    <p:sldId id="638" r:id="rId11"/>
    <p:sldId id="633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00FFCC"/>
    <a:srgbClr val="59A583"/>
    <a:srgbClr val="CD6B57"/>
    <a:srgbClr val="C65842"/>
    <a:srgbClr val="CE715E"/>
    <a:srgbClr val="C75C47"/>
    <a:srgbClr val="E0E0E0"/>
    <a:srgbClr val="73B496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1716" y="288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0803623505395175"/>
          <c:y val="6.5983968494660691E-2"/>
          <c:w val="0.86898536988432007"/>
          <c:h val="0.90314967223550136"/>
        </c:manualLayout>
      </c:layout>
      <c:barChart>
        <c:barDir val="bar"/>
        <c:grouping val="stacked"/>
        <c:ser>
          <c:idx val="0"/>
          <c:order val="0"/>
          <c:spPr>
            <a:noFill/>
          </c:spPr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41628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dPt>
            <c:idx val="0"/>
          </c:dPt>
          <c:dLbls>
            <c:dLbl>
              <c:idx val="0"/>
              <c:layout>
                <c:manualLayout>
                  <c:x val="0.17404466802760771"/>
                  <c:y val="-2.8055907659872686E-3"/>
                </c:manualLayout>
              </c:layout>
              <c:dLblPos val="ctr"/>
              <c:showCatName val="1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CatName val="1"/>
          </c:dLbls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/>
        <c:overlap val="100"/>
        <c:axId val="79454208"/>
        <c:axId val="79455744"/>
      </c:barChart>
      <c:catAx>
        <c:axId val="79454208"/>
        <c:scaling>
          <c:orientation val="maxMin"/>
        </c:scaling>
        <c:axPos val="l"/>
        <c:tickLblPos val="nextTo"/>
        <c:crossAx val="79455744"/>
        <c:crosses val="autoZero"/>
        <c:auto val="1"/>
        <c:lblAlgn val="ctr"/>
        <c:lblOffset val="100"/>
      </c:catAx>
      <c:valAx>
        <c:axId val="79455744"/>
        <c:scaling>
          <c:orientation val="minMax"/>
        </c:scaling>
        <c:axPos val="t"/>
        <c:majorGridlines/>
        <c:numFmt formatCode="m/d;@" sourceLinked="0"/>
        <c:tickLblPos val="nextTo"/>
        <c:crossAx val="79454208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59A583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Deliquent Starts</c:v>
                </c:pt>
              </c:strCache>
            </c:strRef>
          </c:tx>
          <c:spPr>
            <a:solidFill>
              <a:srgbClr val="CD6B57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Forecasted Completed Starts</c:v>
                </c:pt>
              </c:strCache>
            </c:strRef>
          </c:tx>
          <c:spPr>
            <a:solidFill>
              <a:srgbClr val="E0E0E0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Forecasted Delequint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2.8</c:v>
                </c:pt>
              </c:numCache>
            </c:numRef>
          </c:val>
        </c:ser>
        <c:overlap val="100"/>
        <c:axId val="90097920"/>
        <c:axId val="90104192"/>
      </c:barChart>
      <c:lineChart>
        <c:grouping val="standard"/>
        <c:ser>
          <c:idx val="5"/>
          <c:order val="4"/>
          <c:tx>
            <c:strRef>
              <c:f>Sheet1!$F$1</c:f>
              <c:strCache>
                <c:ptCount val="1"/>
                <c:pt idx="0">
                  <c:v>Cum Open Delequient Charts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x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Forecasted Cum Open Delequeint Charts</c:v>
                </c:pt>
              </c:strCache>
            </c:strRef>
          </c:tx>
          <c:spPr>
            <a:ln>
              <a:solidFill>
                <a:prstClr val="black"/>
              </a:solidFill>
              <a:prstDash val="sysDash"/>
            </a:ln>
          </c:spPr>
          <c:marker>
            <c:symbol val="square"/>
            <c:size val="7"/>
            <c:spPr>
              <a:solidFill>
                <a:prstClr val="black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marker val="1"/>
        <c:axId val="90097920"/>
        <c:axId val="90104192"/>
      </c:lineChart>
      <c:catAx>
        <c:axId val="90097920"/>
        <c:scaling>
          <c:orientation val="minMax"/>
        </c:scaling>
        <c:axPos val="b"/>
        <c:tickLblPos val="nextTo"/>
        <c:crossAx val="90104192"/>
        <c:crosses val="autoZero"/>
        <c:auto val="1"/>
        <c:lblAlgn val="ctr"/>
        <c:lblOffset val="100"/>
      </c:catAx>
      <c:valAx>
        <c:axId val="90104192"/>
        <c:scaling>
          <c:orientation val="minMax"/>
        </c:scaling>
        <c:axPos val="l"/>
        <c:majorGridlines/>
        <c:numFmt formatCode="General" sourceLinked="1"/>
        <c:tickLblPos val="nextTo"/>
        <c:crossAx val="90097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963141460765728"/>
          <c:y val="0.23904122278832801"/>
          <c:w val="0.33174789573717095"/>
          <c:h val="0.75476069167824644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tasks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01572078"/>
              </p:ext>
            </p:extLst>
          </p:nvPr>
        </p:nvGraphicFramePr>
        <p:xfrm>
          <a:off x="694707" y="1303317"/>
          <a:ext cx="8305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Duration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Finish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02396504"/>
              </p:ext>
            </p:extLst>
          </p:nvPr>
        </p:nvGraphicFramePr>
        <p:xfrm>
          <a:off x="211776" y="1531917"/>
          <a:ext cx="8839195" cy="23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0"/>
                <a:gridCol w="344385"/>
                <a:gridCol w="1852550"/>
                <a:gridCol w="308759"/>
                <a:gridCol w="475013"/>
                <a:gridCol w="510639"/>
                <a:gridCol w="581891"/>
                <a:gridCol w="629392"/>
                <a:gridCol w="403761"/>
                <a:gridCol w="356509"/>
                <a:gridCol w="654338"/>
                <a:gridCol w="829828"/>
                <a:gridCol w="415637"/>
                <a:gridCol w="533528"/>
                <a:gridCol w="537225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9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738100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6016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15256</TotalTime>
  <Words>80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Slide 1</vt:lpstr>
      <vt:lpstr>Agenda</vt:lpstr>
      <vt:lpstr>Driving Path</vt:lpstr>
      <vt:lpstr>Complete Tasks</vt:lpstr>
      <vt:lpstr>Late Tasks</vt:lpstr>
      <vt:lpstr>Chart</vt:lpstr>
      <vt:lpstr>Schedule Performance – Delinquent Starts to BL</vt:lpstr>
      <vt:lpstr>Summary</vt:lpstr>
    </vt:vector>
  </TitlesOfParts>
  <Company>24hrco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1357</cp:revision>
  <dcterms:created xsi:type="dcterms:W3CDTF">2012-09-12T19:31:48Z</dcterms:created>
  <dcterms:modified xsi:type="dcterms:W3CDTF">2013-06-03T17:46:18Z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