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SemiBold"/>
      <p:regular r:id="rId27"/>
      <p:bold r:id="rId28"/>
      <p:italic r:id="rId29"/>
      <p:boldItalic r:id="rId30"/>
    </p:embeddedFon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SemiBold-bold.fntdata"/><Relationship Id="rId27" Type="http://schemas.openxmlformats.org/officeDocument/2006/relationships/font" Target="fonts/Nunito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Semi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NunitoSemiBold-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90f50e2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90f50e2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90f50e27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190f50e27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want to remove the completed and failed tasks and get out which of them they are. The implementation is as follows.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90f50e27b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190f50e27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simulation goes through each part from the specification provided. </a:t>
            </a:r>
            <a:endParaRPr/>
          </a:p>
          <a:p>
            <a:pPr indent="0" lvl="0" marL="0" rtl="0" algn="l">
              <a:spcBef>
                <a:spcPts val="0"/>
              </a:spcBef>
              <a:spcAft>
                <a:spcPts val="0"/>
              </a:spcAft>
              <a:buNone/>
            </a:pPr>
            <a:r>
              <a:rPr lang="en"/>
              <a:t>We first remove any completed/failed tasks from the servers. </a:t>
            </a:r>
            <a:endParaRPr/>
          </a:p>
          <a:p>
            <a:pPr indent="0" lvl="0" marL="0" rtl="0" algn="l">
              <a:spcBef>
                <a:spcPts val="0"/>
              </a:spcBef>
              <a:spcAft>
                <a:spcPts val="0"/>
              </a:spcAft>
              <a:buNone/>
            </a:pPr>
            <a:r>
              <a:rPr lang="en"/>
              <a:t>For our own purposes, this is where we move stored tasks into our running tasks.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90f50e27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190f50e27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read the next task and try to add it; the </a:t>
            </a:r>
            <a:r>
              <a:rPr lang="en"/>
              <a:t>implementation</a:t>
            </a:r>
            <a:r>
              <a:rPr lang="en"/>
              <a:t> of adding it we’ll discuss soon. </a:t>
            </a:r>
            <a:endParaRPr/>
          </a:p>
          <a:p>
            <a:pPr indent="0" lvl="0" marL="0" rtl="0" algn="l">
              <a:spcBef>
                <a:spcPts val="0"/>
              </a:spcBef>
              <a:spcAft>
                <a:spcPts val="0"/>
              </a:spcAft>
              <a:buNone/>
            </a:pPr>
            <a:r>
              <a:rPr lang="en"/>
              <a:t>If we can’t add the task in we log it as a failure.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90f50e27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190f50e27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code that checks for if the servers are complete just goes through the servers and checks the tasks.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90f50e27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190f50e27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90f50e27b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190f50e27b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190f50e27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190f50e27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90f50e27b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190f50e27b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90dd6f9f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190dd6f9f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90f50e27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90f50e27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high </a:t>
            </a:r>
            <a:r>
              <a:rPr lang="en"/>
              <a:t>level</a:t>
            </a:r>
            <a:r>
              <a:rPr lang="en"/>
              <a:t>, our program first parses the CSVs, then simulates with our algorithm, and finally writes to a CSV result.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190f50e27b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190f50e27b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want to output our results. We wanted a way to be able to repeatedly call functions to add rows, then later get our output CSV all at once. We achieve this with an Outputter class that has file contents.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190f50e27b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190f50e27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implementation looks like follows. </a:t>
            </a:r>
            <a:endParaRPr/>
          </a:p>
          <a:p>
            <a:pPr indent="0" lvl="0" marL="0" rtl="0" algn="l">
              <a:spcBef>
                <a:spcPts val="0"/>
              </a:spcBef>
              <a:spcAft>
                <a:spcPts val="0"/>
              </a:spcAft>
              <a:buNone/>
            </a:pPr>
            <a:r>
              <a:rPr lang="en"/>
              <a:t>We store our contents as a list, and convert them to CSV files when write_results is called.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90f50e27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90f50e27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parsing is </a:t>
            </a:r>
            <a:r>
              <a:rPr lang="en"/>
              <a:t>straightforward</a:t>
            </a:r>
            <a:r>
              <a:rPr lang="en"/>
              <a:t>. We go through the file and, row by row, convert it into our desired datatype. We have a Server and Task data type.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90f50e27b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90f50e27b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task data type just has all the values we expect from a task.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90f50e27b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90f50e27b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server data type has the server’s aspects, in addition to storing the tasks we are currently running and the tasks we have stored.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90f50e27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190f50e27b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check if we can run a task, are able to store it, and if we’re able to move the task away from running. The </a:t>
            </a:r>
            <a:r>
              <a:rPr lang="en"/>
              <a:t>implementation</a:t>
            </a:r>
            <a:r>
              <a:rPr lang="en"/>
              <a:t> does that by checking the cores and/or ram.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90f50e27b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190f50e27b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 few other things we’d like to do, like running tasks in a server, storing them, removing them, and moving them around.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90f50e27b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90f50e27b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implementation.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90f50e27b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90f50e27b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be able to decrement the turns remaining as we advance turns, so we have code for that.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WEC - Programming Group 5</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Jack Gordon and Rayed Hamayun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p:nvPr/>
        </p:nvSpPr>
        <p:spPr>
          <a:xfrm>
            <a:off x="0" y="0"/>
            <a:ext cx="9144000" cy="550800"/>
          </a:xfrm>
          <a:prstGeom prst="rect">
            <a:avLst/>
          </a:prstGeom>
          <a:solidFill>
            <a:srgbClr val="21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Nunito SemiBold"/>
                <a:ea typeface="Nunito SemiBold"/>
                <a:cs typeface="Nunito SemiBold"/>
                <a:sym typeface="Nunito SemiBold"/>
              </a:rPr>
              <a:t>Server.py</a:t>
            </a:r>
            <a:endParaRPr sz="2600">
              <a:solidFill>
                <a:srgbClr val="FFFFFF"/>
              </a:solidFill>
              <a:latin typeface="Nunito SemiBold"/>
              <a:ea typeface="Nunito SemiBold"/>
              <a:cs typeface="Nunito SemiBold"/>
              <a:sym typeface="Nunito SemiBold"/>
            </a:endParaRPr>
          </a:p>
        </p:txBody>
      </p:sp>
      <p:pic>
        <p:nvPicPr>
          <p:cNvPr id="211" name="Google Shape;211;p22"/>
          <p:cNvPicPr preferRelativeResize="0"/>
          <p:nvPr/>
        </p:nvPicPr>
        <p:blipFill>
          <a:blip r:embed="rId3">
            <a:alphaModFix/>
          </a:blip>
          <a:stretch>
            <a:fillRect/>
          </a:stretch>
        </p:blipFill>
        <p:spPr>
          <a:xfrm>
            <a:off x="2003950" y="615025"/>
            <a:ext cx="4870361" cy="4287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p:nvPr/>
        </p:nvSpPr>
        <p:spPr>
          <a:xfrm>
            <a:off x="0" y="0"/>
            <a:ext cx="9144000" cy="550800"/>
          </a:xfrm>
          <a:prstGeom prst="rect">
            <a:avLst/>
          </a:prstGeom>
          <a:solidFill>
            <a:srgbClr val="21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Nunito SemiBold"/>
                <a:ea typeface="Nunito SemiBold"/>
                <a:cs typeface="Nunito SemiBold"/>
                <a:sym typeface="Nunito SemiBold"/>
              </a:rPr>
              <a:t>Simulating</a:t>
            </a:r>
            <a:endParaRPr sz="2600">
              <a:solidFill>
                <a:srgbClr val="FFFFFF"/>
              </a:solidFill>
              <a:latin typeface="Nunito SemiBold"/>
              <a:ea typeface="Nunito SemiBold"/>
              <a:cs typeface="Nunito SemiBold"/>
              <a:sym typeface="Nunito SemiBold"/>
            </a:endParaRPr>
          </a:p>
        </p:txBody>
      </p:sp>
      <p:pic>
        <p:nvPicPr>
          <p:cNvPr id="217" name="Google Shape;217;p23"/>
          <p:cNvPicPr preferRelativeResize="0"/>
          <p:nvPr/>
        </p:nvPicPr>
        <p:blipFill>
          <a:blip r:embed="rId3">
            <a:alphaModFix/>
          </a:blip>
          <a:stretch>
            <a:fillRect/>
          </a:stretch>
        </p:blipFill>
        <p:spPr>
          <a:xfrm>
            <a:off x="200913" y="910275"/>
            <a:ext cx="8742175" cy="353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p:nvPr/>
        </p:nvSpPr>
        <p:spPr>
          <a:xfrm>
            <a:off x="0" y="0"/>
            <a:ext cx="9144000" cy="550800"/>
          </a:xfrm>
          <a:prstGeom prst="rect">
            <a:avLst/>
          </a:prstGeom>
          <a:solidFill>
            <a:srgbClr val="21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Nunito SemiBold"/>
                <a:ea typeface="Nunito SemiBold"/>
                <a:cs typeface="Nunito SemiBold"/>
                <a:sym typeface="Nunito SemiBold"/>
              </a:rPr>
              <a:t>Simulating</a:t>
            </a:r>
            <a:endParaRPr sz="2600">
              <a:solidFill>
                <a:srgbClr val="FFFFFF"/>
              </a:solidFill>
              <a:latin typeface="Nunito SemiBold"/>
              <a:ea typeface="Nunito SemiBold"/>
              <a:cs typeface="Nunito SemiBold"/>
              <a:sym typeface="Nunito SemiBold"/>
            </a:endParaRPr>
          </a:p>
        </p:txBody>
      </p:sp>
      <p:pic>
        <p:nvPicPr>
          <p:cNvPr id="223" name="Google Shape;223;p24"/>
          <p:cNvPicPr preferRelativeResize="0"/>
          <p:nvPr/>
        </p:nvPicPr>
        <p:blipFill>
          <a:blip r:embed="rId3">
            <a:alphaModFix/>
          </a:blip>
          <a:stretch>
            <a:fillRect/>
          </a:stretch>
        </p:blipFill>
        <p:spPr>
          <a:xfrm>
            <a:off x="835113" y="550800"/>
            <a:ext cx="7473776" cy="4387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p:nvPr/>
        </p:nvSpPr>
        <p:spPr>
          <a:xfrm>
            <a:off x="0" y="0"/>
            <a:ext cx="9144000" cy="550800"/>
          </a:xfrm>
          <a:prstGeom prst="rect">
            <a:avLst/>
          </a:prstGeom>
          <a:solidFill>
            <a:srgbClr val="21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Nunito SemiBold"/>
                <a:ea typeface="Nunito SemiBold"/>
                <a:cs typeface="Nunito SemiBold"/>
                <a:sym typeface="Nunito SemiBold"/>
              </a:rPr>
              <a:t>Simulating</a:t>
            </a:r>
            <a:endParaRPr sz="2600">
              <a:solidFill>
                <a:srgbClr val="FFFFFF"/>
              </a:solidFill>
              <a:latin typeface="Nunito SemiBold"/>
              <a:ea typeface="Nunito SemiBold"/>
              <a:cs typeface="Nunito SemiBold"/>
              <a:sym typeface="Nunito SemiBold"/>
            </a:endParaRPr>
          </a:p>
        </p:txBody>
      </p:sp>
      <p:pic>
        <p:nvPicPr>
          <p:cNvPr id="229" name="Google Shape;229;p25"/>
          <p:cNvPicPr preferRelativeResize="0"/>
          <p:nvPr/>
        </p:nvPicPr>
        <p:blipFill>
          <a:blip r:embed="rId3">
            <a:alphaModFix/>
          </a:blip>
          <a:stretch>
            <a:fillRect/>
          </a:stretch>
        </p:blipFill>
        <p:spPr>
          <a:xfrm>
            <a:off x="1268438" y="1564650"/>
            <a:ext cx="6607125" cy="2178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p:nvPr/>
        </p:nvSpPr>
        <p:spPr>
          <a:xfrm>
            <a:off x="0" y="0"/>
            <a:ext cx="9144000" cy="550800"/>
          </a:xfrm>
          <a:prstGeom prst="rect">
            <a:avLst/>
          </a:prstGeom>
          <a:solidFill>
            <a:srgbClr val="21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Nunito SemiBold"/>
                <a:ea typeface="Nunito SemiBold"/>
                <a:cs typeface="Nunito SemiBold"/>
                <a:sym typeface="Nunito SemiBold"/>
              </a:rPr>
              <a:t>Simulating</a:t>
            </a:r>
            <a:endParaRPr sz="2600">
              <a:solidFill>
                <a:srgbClr val="FFFFFF"/>
              </a:solidFill>
              <a:latin typeface="Nunito SemiBold"/>
              <a:ea typeface="Nunito SemiBold"/>
              <a:cs typeface="Nunito SemiBold"/>
              <a:sym typeface="Nunito SemiBold"/>
            </a:endParaRPr>
          </a:p>
        </p:txBody>
      </p:sp>
      <p:pic>
        <p:nvPicPr>
          <p:cNvPr id="235" name="Google Shape;235;p26"/>
          <p:cNvPicPr preferRelativeResize="0"/>
          <p:nvPr/>
        </p:nvPicPr>
        <p:blipFill>
          <a:blip r:embed="rId3">
            <a:alphaModFix/>
          </a:blip>
          <a:stretch>
            <a:fillRect/>
          </a:stretch>
        </p:blipFill>
        <p:spPr>
          <a:xfrm>
            <a:off x="2269375" y="550800"/>
            <a:ext cx="4267550" cy="44124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p:nvPr/>
        </p:nvSpPr>
        <p:spPr>
          <a:xfrm>
            <a:off x="0" y="0"/>
            <a:ext cx="9144000" cy="550800"/>
          </a:xfrm>
          <a:prstGeom prst="rect">
            <a:avLst/>
          </a:prstGeom>
          <a:solidFill>
            <a:srgbClr val="21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Nunito SemiBold"/>
                <a:ea typeface="Nunito SemiBold"/>
                <a:cs typeface="Nunito SemiBold"/>
                <a:sym typeface="Nunito SemiBold"/>
              </a:rPr>
              <a:t>Simulating</a:t>
            </a:r>
            <a:endParaRPr sz="2600">
              <a:solidFill>
                <a:srgbClr val="FFFFFF"/>
              </a:solidFill>
              <a:latin typeface="Nunito SemiBold"/>
              <a:ea typeface="Nunito SemiBold"/>
              <a:cs typeface="Nunito SemiBold"/>
              <a:sym typeface="Nunito SemiBold"/>
            </a:endParaRPr>
          </a:p>
        </p:txBody>
      </p:sp>
      <p:pic>
        <p:nvPicPr>
          <p:cNvPr id="241" name="Google Shape;241;p27"/>
          <p:cNvPicPr preferRelativeResize="0"/>
          <p:nvPr/>
        </p:nvPicPr>
        <p:blipFill>
          <a:blip r:embed="rId3">
            <a:alphaModFix/>
          </a:blip>
          <a:stretch>
            <a:fillRect/>
          </a:stretch>
        </p:blipFill>
        <p:spPr>
          <a:xfrm>
            <a:off x="265425" y="1338701"/>
            <a:ext cx="8383726" cy="2832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p:nvPr/>
        </p:nvSpPr>
        <p:spPr>
          <a:xfrm>
            <a:off x="0" y="0"/>
            <a:ext cx="9144000" cy="550800"/>
          </a:xfrm>
          <a:prstGeom prst="rect">
            <a:avLst/>
          </a:prstGeom>
          <a:solidFill>
            <a:srgbClr val="21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Nunito SemiBold"/>
                <a:ea typeface="Nunito SemiBold"/>
                <a:cs typeface="Nunito SemiBold"/>
                <a:sym typeface="Nunito SemiBold"/>
              </a:rPr>
              <a:t>Simulating</a:t>
            </a:r>
            <a:endParaRPr sz="2600">
              <a:solidFill>
                <a:srgbClr val="FFFFFF"/>
              </a:solidFill>
              <a:latin typeface="Nunito SemiBold"/>
              <a:ea typeface="Nunito SemiBold"/>
              <a:cs typeface="Nunito SemiBold"/>
              <a:sym typeface="Nunito SemiBold"/>
            </a:endParaRPr>
          </a:p>
        </p:txBody>
      </p:sp>
      <p:pic>
        <p:nvPicPr>
          <p:cNvPr id="247" name="Google Shape;247;p28"/>
          <p:cNvPicPr preferRelativeResize="0"/>
          <p:nvPr/>
        </p:nvPicPr>
        <p:blipFill>
          <a:blip r:embed="rId3">
            <a:alphaModFix/>
          </a:blip>
          <a:stretch>
            <a:fillRect/>
          </a:stretch>
        </p:blipFill>
        <p:spPr>
          <a:xfrm>
            <a:off x="1162925" y="617150"/>
            <a:ext cx="6743174" cy="4221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29"/>
          <p:cNvPicPr preferRelativeResize="0"/>
          <p:nvPr/>
        </p:nvPicPr>
        <p:blipFill>
          <a:blip r:embed="rId3">
            <a:alphaModFix/>
          </a:blip>
          <a:stretch>
            <a:fillRect/>
          </a:stretch>
        </p:blipFill>
        <p:spPr>
          <a:xfrm>
            <a:off x="2262325" y="908838"/>
            <a:ext cx="4629150" cy="914400"/>
          </a:xfrm>
          <a:prstGeom prst="rect">
            <a:avLst/>
          </a:prstGeom>
          <a:noFill/>
          <a:ln>
            <a:noFill/>
          </a:ln>
        </p:spPr>
      </p:pic>
      <p:sp>
        <p:nvSpPr>
          <p:cNvPr id="253" name="Google Shape;253;p29"/>
          <p:cNvSpPr txBox="1"/>
          <p:nvPr/>
        </p:nvSpPr>
        <p:spPr>
          <a:xfrm>
            <a:off x="2057625" y="524413"/>
            <a:ext cx="56151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Default algorithm</a:t>
            </a:r>
            <a:endParaRPr sz="1800">
              <a:solidFill>
                <a:schemeClr val="dk2"/>
              </a:solidFill>
            </a:endParaRPr>
          </a:p>
        </p:txBody>
      </p:sp>
      <p:pic>
        <p:nvPicPr>
          <p:cNvPr id="254" name="Google Shape;254;p29"/>
          <p:cNvPicPr preferRelativeResize="0"/>
          <p:nvPr/>
        </p:nvPicPr>
        <p:blipFill>
          <a:blip r:embed="rId4">
            <a:alphaModFix/>
          </a:blip>
          <a:stretch>
            <a:fillRect/>
          </a:stretch>
        </p:blipFill>
        <p:spPr>
          <a:xfrm>
            <a:off x="2312400" y="2498513"/>
            <a:ext cx="4876800" cy="847725"/>
          </a:xfrm>
          <a:prstGeom prst="rect">
            <a:avLst/>
          </a:prstGeom>
          <a:noFill/>
          <a:ln>
            <a:noFill/>
          </a:ln>
        </p:spPr>
      </p:pic>
      <p:sp>
        <p:nvSpPr>
          <p:cNvPr id="255" name="Google Shape;255;p29"/>
          <p:cNvSpPr txBox="1"/>
          <p:nvPr/>
        </p:nvSpPr>
        <p:spPr>
          <a:xfrm>
            <a:off x="2162725" y="1940563"/>
            <a:ext cx="56151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Default + storage</a:t>
            </a:r>
            <a:endParaRPr sz="1800">
              <a:solidFill>
                <a:schemeClr val="dk2"/>
              </a:solidFill>
            </a:endParaRPr>
          </a:p>
        </p:txBody>
      </p:sp>
      <p:pic>
        <p:nvPicPr>
          <p:cNvPr id="256" name="Google Shape;256;p29"/>
          <p:cNvPicPr preferRelativeResize="0"/>
          <p:nvPr/>
        </p:nvPicPr>
        <p:blipFill>
          <a:blip r:embed="rId5">
            <a:alphaModFix/>
          </a:blip>
          <a:stretch>
            <a:fillRect/>
          </a:stretch>
        </p:blipFill>
        <p:spPr>
          <a:xfrm>
            <a:off x="2336200" y="3771350"/>
            <a:ext cx="4829175" cy="847725"/>
          </a:xfrm>
          <a:prstGeom prst="rect">
            <a:avLst/>
          </a:prstGeom>
          <a:noFill/>
          <a:ln>
            <a:noFill/>
          </a:ln>
        </p:spPr>
      </p:pic>
      <p:sp>
        <p:nvSpPr>
          <p:cNvPr id="257" name="Google Shape;257;p29"/>
          <p:cNvSpPr txBox="1"/>
          <p:nvPr/>
        </p:nvSpPr>
        <p:spPr>
          <a:xfrm>
            <a:off x="2312388" y="3356713"/>
            <a:ext cx="4753500" cy="5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2"/>
                </a:solidFill>
                <a:latin typeface="Calibri"/>
                <a:ea typeface="Calibri"/>
                <a:cs typeface="Calibri"/>
                <a:sym typeface="Calibri"/>
              </a:rPr>
              <a:t>Power optimization</a:t>
            </a:r>
            <a:endParaRPr sz="2200">
              <a:solidFill>
                <a:schemeClr val="dk2"/>
              </a:solidFill>
              <a:latin typeface="Calibri"/>
              <a:ea typeface="Calibri"/>
              <a:cs typeface="Calibri"/>
              <a:sym typeface="Calibri"/>
            </a:endParaRPr>
          </a:p>
        </p:txBody>
      </p:sp>
      <p:sp>
        <p:nvSpPr>
          <p:cNvPr id="258" name="Google Shape;258;p29"/>
          <p:cNvSpPr/>
          <p:nvPr/>
        </p:nvSpPr>
        <p:spPr>
          <a:xfrm>
            <a:off x="0" y="0"/>
            <a:ext cx="9144000" cy="550800"/>
          </a:xfrm>
          <a:prstGeom prst="rect">
            <a:avLst/>
          </a:prstGeom>
          <a:solidFill>
            <a:srgbClr val="21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Nunito SemiBold"/>
                <a:ea typeface="Nunito SemiBold"/>
                <a:cs typeface="Nunito SemiBold"/>
                <a:sym typeface="Nunito SemiBold"/>
              </a:rPr>
              <a:t>Testing</a:t>
            </a:r>
            <a:endParaRPr sz="2600">
              <a:solidFill>
                <a:srgbClr val="FFFFFF"/>
              </a:solidFill>
              <a:latin typeface="Nunito SemiBold"/>
              <a:ea typeface="Nunito SemiBold"/>
              <a:cs typeface="Nunito SemiBold"/>
              <a:sym typeface="Nunito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2" name="Shape 262"/>
        <p:cNvGrpSpPr/>
        <p:nvPr/>
      </p:nvGrpSpPr>
      <p:grpSpPr>
        <a:xfrm>
          <a:off x="0" y="0"/>
          <a:ext cx="0" cy="0"/>
          <a:chOff x="0" y="0"/>
          <a:chExt cx="0" cy="0"/>
        </a:xfrm>
      </p:grpSpPr>
      <p:sp>
        <p:nvSpPr>
          <p:cNvPr id="263" name="Google Shape;263;p30"/>
          <p:cNvSpPr txBox="1"/>
          <p:nvPr/>
        </p:nvSpPr>
        <p:spPr>
          <a:xfrm>
            <a:off x="448425" y="284650"/>
            <a:ext cx="29400" cy="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thoughts</a:t>
            </a:r>
            <a:endParaRPr sz="1800">
              <a:solidFill>
                <a:schemeClr val="dk2"/>
              </a:solidFill>
            </a:endParaRPr>
          </a:p>
        </p:txBody>
      </p:sp>
      <p:pic>
        <p:nvPicPr>
          <p:cNvPr id="264" name="Google Shape;264;p30"/>
          <p:cNvPicPr preferRelativeResize="0"/>
          <p:nvPr/>
        </p:nvPicPr>
        <p:blipFill>
          <a:blip r:embed="rId3">
            <a:alphaModFix/>
          </a:blip>
          <a:stretch>
            <a:fillRect/>
          </a:stretch>
        </p:blipFill>
        <p:spPr>
          <a:xfrm>
            <a:off x="2262325" y="908838"/>
            <a:ext cx="4629150" cy="914400"/>
          </a:xfrm>
          <a:prstGeom prst="rect">
            <a:avLst/>
          </a:prstGeom>
          <a:noFill/>
          <a:ln>
            <a:noFill/>
          </a:ln>
        </p:spPr>
      </p:pic>
      <p:sp>
        <p:nvSpPr>
          <p:cNvPr id="265" name="Google Shape;265;p30"/>
          <p:cNvSpPr txBox="1"/>
          <p:nvPr/>
        </p:nvSpPr>
        <p:spPr>
          <a:xfrm>
            <a:off x="2057625" y="524413"/>
            <a:ext cx="56151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Default algorithm</a:t>
            </a:r>
            <a:endParaRPr sz="1800">
              <a:solidFill>
                <a:schemeClr val="dk2"/>
              </a:solidFill>
            </a:endParaRPr>
          </a:p>
        </p:txBody>
      </p:sp>
      <p:pic>
        <p:nvPicPr>
          <p:cNvPr id="266" name="Google Shape;266;p30"/>
          <p:cNvPicPr preferRelativeResize="0"/>
          <p:nvPr/>
        </p:nvPicPr>
        <p:blipFill>
          <a:blip r:embed="rId4">
            <a:alphaModFix/>
          </a:blip>
          <a:stretch>
            <a:fillRect/>
          </a:stretch>
        </p:blipFill>
        <p:spPr>
          <a:xfrm>
            <a:off x="2312400" y="2498513"/>
            <a:ext cx="4876800" cy="847725"/>
          </a:xfrm>
          <a:prstGeom prst="rect">
            <a:avLst/>
          </a:prstGeom>
          <a:noFill/>
          <a:ln>
            <a:noFill/>
          </a:ln>
        </p:spPr>
      </p:pic>
      <p:sp>
        <p:nvSpPr>
          <p:cNvPr id="267" name="Google Shape;267;p30"/>
          <p:cNvSpPr txBox="1"/>
          <p:nvPr/>
        </p:nvSpPr>
        <p:spPr>
          <a:xfrm>
            <a:off x="2162725" y="1940563"/>
            <a:ext cx="56151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Default + storage</a:t>
            </a:r>
            <a:endParaRPr sz="1800">
              <a:solidFill>
                <a:schemeClr val="dk2"/>
              </a:solidFill>
            </a:endParaRPr>
          </a:p>
        </p:txBody>
      </p:sp>
      <p:pic>
        <p:nvPicPr>
          <p:cNvPr id="268" name="Google Shape;268;p30"/>
          <p:cNvPicPr preferRelativeResize="0"/>
          <p:nvPr/>
        </p:nvPicPr>
        <p:blipFill>
          <a:blip r:embed="rId5">
            <a:alphaModFix/>
          </a:blip>
          <a:stretch>
            <a:fillRect/>
          </a:stretch>
        </p:blipFill>
        <p:spPr>
          <a:xfrm>
            <a:off x="2336200" y="3771350"/>
            <a:ext cx="4829175" cy="847725"/>
          </a:xfrm>
          <a:prstGeom prst="rect">
            <a:avLst/>
          </a:prstGeom>
          <a:noFill/>
          <a:ln>
            <a:noFill/>
          </a:ln>
        </p:spPr>
      </p:pic>
      <p:sp>
        <p:nvSpPr>
          <p:cNvPr id="269" name="Google Shape;269;p30"/>
          <p:cNvSpPr txBox="1"/>
          <p:nvPr/>
        </p:nvSpPr>
        <p:spPr>
          <a:xfrm>
            <a:off x="2312388" y="3356713"/>
            <a:ext cx="4753500" cy="5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2"/>
                </a:solidFill>
                <a:latin typeface="Calibri"/>
                <a:ea typeface="Calibri"/>
                <a:cs typeface="Calibri"/>
                <a:sym typeface="Calibri"/>
              </a:rPr>
              <a:t>Power optimization</a:t>
            </a:r>
            <a:endParaRPr sz="2200">
              <a:solidFill>
                <a:schemeClr val="dk2"/>
              </a:solidFill>
              <a:latin typeface="Calibri"/>
              <a:ea typeface="Calibri"/>
              <a:cs typeface="Calibri"/>
              <a:sym typeface="Calibri"/>
            </a:endParaRPr>
          </a:p>
        </p:txBody>
      </p:sp>
      <p:sp>
        <p:nvSpPr>
          <p:cNvPr id="270" name="Google Shape;270;p30"/>
          <p:cNvSpPr/>
          <p:nvPr/>
        </p:nvSpPr>
        <p:spPr>
          <a:xfrm>
            <a:off x="0" y="0"/>
            <a:ext cx="9144000" cy="550800"/>
          </a:xfrm>
          <a:prstGeom prst="rect">
            <a:avLst/>
          </a:prstGeom>
          <a:solidFill>
            <a:srgbClr val="21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Nunito SemiBold"/>
                <a:ea typeface="Nunito SemiBold"/>
                <a:cs typeface="Nunito SemiBold"/>
                <a:sym typeface="Nunito SemiBold"/>
              </a:rPr>
              <a:t>Testing</a:t>
            </a:r>
            <a:endParaRPr sz="2600">
              <a:solidFill>
                <a:srgbClr val="FFFFFF"/>
              </a:solidFill>
              <a:latin typeface="Nunito SemiBold"/>
              <a:ea typeface="Nunito SemiBold"/>
              <a:cs typeface="Nunito SemiBold"/>
              <a:sym typeface="Nunito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31"/>
          <p:cNvPicPr preferRelativeResize="0"/>
          <p:nvPr/>
        </p:nvPicPr>
        <p:blipFill>
          <a:blip r:embed="rId3">
            <a:alphaModFix/>
          </a:blip>
          <a:stretch>
            <a:fillRect/>
          </a:stretch>
        </p:blipFill>
        <p:spPr>
          <a:xfrm>
            <a:off x="1655351" y="550800"/>
            <a:ext cx="5208632" cy="4592699"/>
          </a:xfrm>
          <a:prstGeom prst="rect">
            <a:avLst/>
          </a:prstGeom>
          <a:noFill/>
          <a:ln>
            <a:noFill/>
          </a:ln>
        </p:spPr>
      </p:pic>
      <p:sp>
        <p:nvSpPr>
          <p:cNvPr id="276" name="Google Shape;276;p31"/>
          <p:cNvSpPr/>
          <p:nvPr/>
        </p:nvSpPr>
        <p:spPr>
          <a:xfrm>
            <a:off x="0" y="0"/>
            <a:ext cx="9144000" cy="550800"/>
          </a:xfrm>
          <a:prstGeom prst="rect">
            <a:avLst/>
          </a:prstGeom>
          <a:solidFill>
            <a:srgbClr val="21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Nunito SemiBold"/>
                <a:ea typeface="Nunito SemiBold"/>
                <a:cs typeface="Nunito SemiBold"/>
                <a:sym typeface="Nunito SemiBold"/>
              </a:rPr>
              <a:t>Testing</a:t>
            </a:r>
            <a:endParaRPr sz="2600">
              <a:solidFill>
                <a:srgbClr val="FFFFFF"/>
              </a:solidFill>
              <a:latin typeface="Nunito SemiBold"/>
              <a:ea typeface="Nunito SemiBold"/>
              <a:cs typeface="Nunito SemiBold"/>
              <a:sym typeface="Nunito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p:nvPr/>
        </p:nvSpPr>
        <p:spPr>
          <a:xfrm>
            <a:off x="0" y="0"/>
            <a:ext cx="9144000" cy="550800"/>
          </a:xfrm>
          <a:prstGeom prst="rect">
            <a:avLst/>
          </a:prstGeom>
          <a:solidFill>
            <a:srgbClr val="21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Nunito SemiBold"/>
                <a:ea typeface="Nunito SemiBold"/>
                <a:cs typeface="Nunito SemiBold"/>
                <a:sym typeface="Nunito SemiBold"/>
              </a:rPr>
              <a:t>General Outline / Main.py</a:t>
            </a:r>
            <a:endParaRPr sz="2600">
              <a:solidFill>
                <a:srgbClr val="FFFFFF"/>
              </a:solidFill>
              <a:latin typeface="Nunito SemiBold"/>
              <a:ea typeface="Nunito SemiBold"/>
              <a:cs typeface="Nunito SemiBold"/>
              <a:sym typeface="Nunito SemiBold"/>
            </a:endParaRPr>
          </a:p>
        </p:txBody>
      </p:sp>
      <p:pic>
        <p:nvPicPr>
          <p:cNvPr id="135" name="Google Shape;135;p14"/>
          <p:cNvPicPr preferRelativeResize="0"/>
          <p:nvPr/>
        </p:nvPicPr>
        <p:blipFill>
          <a:blip r:embed="rId3">
            <a:alphaModFix/>
          </a:blip>
          <a:stretch>
            <a:fillRect/>
          </a:stretch>
        </p:blipFill>
        <p:spPr>
          <a:xfrm>
            <a:off x="366700" y="701350"/>
            <a:ext cx="1090128" cy="399975"/>
          </a:xfrm>
          <a:prstGeom prst="rect">
            <a:avLst/>
          </a:prstGeom>
          <a:noFill/>
          <a:ln>
            <a:noFill/>
          </a:ln>
        </p:spPr>
      </p:pic>
      <p:pic>
        <p:nvPicPr>
          <p:cNvPr id="136" name="Google Shape;136;p14"/>
          <p:cNvPicPr preferRelativeResize="0"/>
          <p:nvPr/>
        </p:nvPicPr>
        <p:blipFill>
          <a:blip r:embed="rId4">
            <a:alphaModFix/>
          </a:blip>
          <a:stretch>
            <a:fillRect/>
          </a:stretch>
        </p:blipFill>
        <p:spPr>
          <a:xfrm>
            <a:off x="366700" y="1219726"/>
            <a:ext cx="8193452" cy="1200000"/>
          </a:xfrm>
          <a:prstGeom prst="rect">
            <a:avLst/>
          </a:prstGeom>
          <a:noFill/>
          <a:ln>
            <a:noFill/>
          </a:ln>
        </p:spPr>
      </p:pic>
      <p:sp>
        <p:nvSpPr>
          <p:cNvPr id="137" name="Google Shape;137;p14"/>
          <p:cNvSpPr/>
          <p:nvPr/>
        </p:nvSpPr>
        <p:spPr>
          <a:xfrm>
            <a:off x="3555125" y="2699400"/>
            <a:ext cx="1718400" cy="677700"/>
          </a:xfrm>
          <a:prstGeom prst="roundRect">
            <a:avLst>
              <a:gd fmla="val 16667" name="adj"/>
            </a:avLst>
          </a:prstGeom>
          <a:solidFill>
            <a:srgbClr val="D4D8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Nunito"/>
                <a:ea typeface="Nunito"/>
                <a:cs typeface="Nunito"/>
                <a:sym typeface="Nunito"/>
              </a:rPr>
              <a:t>Main</a:t>
            </a:r>
            <a:endParaRPr sz="2600">
              <a:latin typeface="Nunito"/>
              <a:ea typeface="Nunito"/>
              <a:cs typeface="Nunito"/>
              <a:sym typeface="Nunito"/>
            </a:endParaRPr>
          </a:p>
        </p:txBody>
      </p:sp>
      <p:sp>
        <p:nvSpPr>
          <p:cNvPr id="138" name="Google Shape;138;p14"/>
          <p:cNvSpPr/>
          <p:nvPr/>
        </p:nvSpPr>
        <p:spPr>
          <a:xfrm>
            <a:off x="965450" y="3882600"/>
            <a:ext cx="2017800" cy="677700"/>
          </a:xfrm>
          <a:prstGeom prst="roundRect">
            <a:avLst>
              <a:gd fmla="val 16667" name="adj"/>
            </a:avLst>
          </a:prstGeom>
          <a:solidFill>
            <a:srgbClr val="D4D8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Nunito"/>
                <a:ea typeface="Nunito"/>
                <a:cs typeface="Nunito"/>
                <a:sym typeface="Nunito"/>
              </a:rPr>
              <a:t>Parse CSVs</a:t>
            </a:r>
            <a:endParaRPr sz="2600">
              <a:latin typeface="Nunito"/>
              <a:ea typeface="Nunito"/>
              <a:cs typeface="Nunito"/>
              <a:sym typeface="Nunito"/>
            </a:endParaRPr>
          </a:p>
        </p:txBody>
      </p:sp>
      <p:sp>
        <p:nvSpPr>
          <p:cNvPr id="139" name="Google Shape;139;p14"/>
          <p:cNvSpPr/>
          <p:nvPr/>
        </p:nvSpPr>
        <p:spPr>
          <a:xfrm>
            <a:off x="3405425" y="3882600"/>
            <a:ext cx="2017800" cy="677700"/>
          </a:xfrm>
          <a:prstGeom prst="roundRect">
            <a:avLst>
              <a:gd fmla="val 16667" name="adj"/>
            </a:avLst>
          </a:prstGeom>
          <a:solidFill>
            <a:srgbClr val="D4D8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Nunito"/>
                <a:ea typeface="Nunito"/>
                <a:cs typeface="Nunito"/>
                <a:sym typeface="Nunito"/>
              </a:rPr>
              <a:t>Simulate</a:t>
            </a:r>
            <a:endParaRPr sz="2600">
              <a:latin typeface="Nunito"/>
              <a:ea typeface="Nunito"/>
              <a:cs typeface="Nunito"/>
              <a:sym typeface="Nunito"/>
            </a:endParaRPr>
          </a:p>
        </p:txBody>
      </p:sp>
      <p:sp>
        <p:nvSpPr>
          <p:cNvPr id="140" name="Google Shape;140;p14"/>
          <p:cNvSpPr/>
          <p:nvPr/>
        </p:nvSpPr>
        <p:spPr>
          <a:xfrm>
            <a:off x="5845400" y="3882600"/>
            <a:ext cx="2017800" cy="677700"/>
          </a:xfrm>
          <a:prstGeom prst="roundRect">
            <a:avLst>
              <a:gd fmla="val 16667" name="adj"/>
            </a:avLst>
          </a:prstGeom>
          <a:solidFill>
            <a:srgbClr val="D4D8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Nunito"/>
                <a:ea typeface="Nunito"/>
                <a:cs typeface="Nunito"/>
                <a:sym typeface="Nunito"/>
              </a:rPr>
              <a:t>Write CSV</a:t>
            </a:r>
            <a:endParaRPr sz="2600">
              <a:latin typeface="Nunito"/>
              <a:ea typeface="Nunito"/>
              <a:cs typeface="Nunito"/>
              <a:sym typeface="Nunito"/>
            </a:endParaRPr>
          </a:p>
        </p:txBody>
      </p:sp>
      <p:cxnSp>
        <p:nvCxnSpPr>
          <p:cNvPr id="141" name="Google Shape;141;p14"/>
          <p:cNvCxnSpPr>
            <a:stCxn id="137" idx="2"/>
            <a:endCxn id="138" idx="0"/>
          </p:cNvCxnSpPr>
          <p:nvPr/>
        </p:nvCxnSpPr>
        <p:spPr>
          <a:xfrm flipH="1">
            <a:off x="1974425" y="3377100"/>
            <a:ext cx="2439900" cy="5055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14"/>
          <p:cNvCxnSpPr>
            <a:stCxn id="137" idx="2"/>
            <a:endCxn id="139" idx="0"/>
          </p:cNvCxnSpPr>
          <p:nvPr/>
        </p:nvCxnSpPr>
        <p:spPr>
          <a:xfrm>
            <a:off x="4414325" y="3377100"/>
            <a:ext cx="0" cy="5055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14"/>
          <p:cNvCxnSpPr>
            <a:stCxn id="137" idx="2"/>
            <a:endCxn id="140" idx="0"/>
          </p:cNvCxnSpPr>
          <p:nvPr/>
        </p:nvCxnSpPr>
        <p:spPr>
          <a:xfrm>
            <a:off x="4414325" y="3377100"/>
            <a:ext cx="2439900" cy="505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p:nvPr/>
        </p:nvSpPr>
        <p:spPr>
          <a:xfrm>
            <a:off x="0" y="0"/>
            <a:ext cx="9144000" cy="550800"/>
          </a:xfrm>
          <a:prstGeom prst="rect">
            <a:avLst/>
          </a:prstGeom>
          <a:solidFill>
            <a:srgbClr val="21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Nunito SemiBold"/>
                <a:ea typeface="Nunito SemiBold"/>
                <a:cs typeface="Nunito SemiBold"/>
                <a:sym typeface="Nunito SemiBold"/>
              </a:rPr>
              <a:t>Outputter.py</a:t>
            </a:r>
            <a:endParaRPr sz="2600">
              <a:solidFill>
                <a:srgbClr val="FFFFFF"/>
              </a:solidFill>
              <a:latin typeface="Nunito SemiBold"/>
              <a:ea typeface="Nunito SemiBold"/>
              <a:cs typeface="Nunito SemiBold"/>
              <a:sym typeface="Nunito SemiBold"/>
            </a:endParaRPr>
          </a:p>
        </p:txBody>
      </p:sp>
      <p:sp>
        <p:nvSpPr>
          <p:cNvPr id="282" name="Google Shape;282;p32"/>
          <p:cNvSpPr/>
          <p:nvPr/>
        </p:nvSpPr>
        <p:spPr>
          <a:xfrm>
            <a:off x="3136275" y="1468475"/>
            <a:ext cx="2993700" cy="2313600"/>
          </a:xfrm>
          <a:prstGeom prst="roundRect">
            <a:avLst>
              <a:gd fmla="val 16667" name="adj"/>
            </a:avLst>
          </a:prstGeom>
          <a:solidFill>
            <a:srgbClr val="D4FFE5"/>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700">
                <a:latin typeface="Nunito"/>
                <a:ea typeface="Nunito"/>
                <a:cs typeface="Nunito"/>
                <a:sym typeface="Nunito"/>
              </a:rPr>
              <a:t>Outputter</a:t>
            </a:r>
            <a:endParaRPr sz="1500">
              <a:latin typeface="Nunito"/>
              <a:ea typeface="Nunito"/>
              <a:cs typeface="Nunito"/>
              <a:sym typeface="Nunito"/>
            </a:endParaRPr>
          </a:p>
        </p:txBody>
      </p:sp>
      <p:sp>
        <p:nvSpPr>
          <p:cNvPr id="283" name="Google Shape;283;p32"/>
          <p:cNvSpPr/>
          <p:nvPr/>
        </p:nvSpPr>
        <p:spPr>
          <a:xfrm>
            <a:off x="3310136" y="2926568"/>
            <a:ext cx="2646000" cy="673800"/>
          </a:xfrm>
          <a:prstGeom prst="roundRect">
            <a:avLst>
              <a:gd fmla="val 16667" name="adj"/>
            </a:avLst>
          </a:prstGeom>
          <a:solidFill>
            <a:srgbClr val="F1FFE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Nunito"/>
                <a:ea typeface="Nunito"/>
                <a:cs typeface="Nunito"/>
                <a:sym typeface="Nunito"/>
              </a:rPr>
              <a:t>simulation</a:t>
            </a:r>
            <a:r>
              <a:rPr lang="en" sz="1700">
                <a:latin typeface="Nunito"/>
                <a:ea typeface="Nunito"/>
                <a:cs typeface="Nunito"/>
                <a:sym typeface="Nunito"/>
              </a:rPr>
              <a:t>_file_contents</a:t>
            </a:r>
            <a:endParaRPr sz="1700">
              <a:latin typeface="Nunito"/>
              <a:ea typeface="Nunito"/>
              <a:cs typeface="Nunito"/>
              <a:sym typeface="Nunito"/>
            </a:endParaRPr>
          </a:p>
        </p:txBody>
      </p:sp>
      <p:sp>
        <p:nvSpPr>
          <p:cNvPr id="284" name="Google Shape;284;p32"/>
          <p:cNvSpPr/>
          <p:nvPr/>
        </p:nvSpPr>
        <p:spPr>
          <a:xfrm>
            <a:off x="3310136" y="2208012"/>
            <a:ext cx="2646000" cy="673800"/>
          </a:xfrm>
          <a:prstGeom prst="roundRect">
            <a:avLst>
              <a:gd fmla="val 16667" name="adj"/>
            </a:avLst>
          </a:prstGeom>
          <a:solidFill>
            <a:srgbClr val="F1FFE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Nunito"/>
                <a:ea typeface="Nunito"/>
                <a:cs typeface="Nunito"/>
                <a:sym typeface="Nunito"/>
              </a:rPr>
              <a:t>output_file_contents</a:t>
            </a:r>
            <a:endParaRPr sz="1700">
              <a:latin typeface="Nunito"/>
              <a:ea typeface="Nunito"/>
              <a:cs typeface="Nunito"/>
              <a:sym typeface="Nunito"/>
            </a:endParaRPr>
          </a:p>
        </p:txBody>
      </p:sp>
      <p:cxnSp>
        <p:nvCxnSpPr>
          <p:cNvPr id="285" name="Google Shape;285;p32"/>
          <p:cNvCxnSpPr>
            <a:stCxn id="286" idx="3"/>
            <a:endCxn id="284" idx="1"/>
          </p:cNvCxnSpPr>
          <p:nvPr/>
        </p:nvCxnSpPr>
        <p:spPr>
          <a:xfrm>
            <a:off x="2705475" y="2254313"/>
            <a:ext cx="604800" cy="290700"/>
          </a:xfrm>
          <a:prstGeom prst="straightConnector1">
            <a:avLst/>
          </a:prstGeom>
          <a:noFill/>
          <a:ln cap="flat" cmpd="sng" w="9525">
            <a:solidFill>
              <a:schemeClr val="dk2"/>
            </a:solidFill>
            <a:prstDash val="solid"/>
            <a:round/>
            <a:headEnd len="med" w="med" type="none"/>
            <a:tailEnd len="med" w="med" type="triangle"/>
          </a:ln>
        </p:spPr>
      </p:cxnSp>
      <p:sp>
        <p:nvSpPr>
          <p:cNvPr id="287" name="Google Shape;287;p32"/>
          <p:cNvSpPr/>
          <p:nvPr/>
        </p:nvSpPr>
        <p:spPr>
          <a:xfrm>
            <a:off x="471375" y="1302088"/>
            <a:ext cx="2234100" cy="550800"/>
          </a:xfrm>
          <a:prstGeom prst="roundRect">
            <a:avLst>
              <a:gd fmla="val 16667" name="adj"/>
            </a:avLst>
          </a:prstGeom>
          <a:solidFill>
            <a:srgbClr val="B0FFC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Nunito"/>
                <a:ea typeface="Nunito"/>
                <a:cs typeface="Nunito"/>
                <a:sym typeface="Nunito"/>
              </a:rPr>
              <a:t>add_output_row</a:t>
            </a:r>
            <a:endParaRPr sz="2000">
              <a:latin typeface="Nunito"/>
              <a:ea typeface="Nunito"/>
              <a:cs typeface="Nunito"/>
              <a:sym typeface="Nunito"/>
            </a:endParaRPr>
          </a:p>
        </p:txBody>
      </p:sp>
      <p:sp>
        <p:nvSpPr>
          <p:cNvPr id="286" name="Google Shape;286;p32"/>
          <p:cNvSpPr/>
          <p:nvPr/>
        </p:nvSpPr>
        <p:spPr>
          <a:xfrm>
            <a:off x="471375" y="1978913"/>
            <a:ext cx="2234100" cy="550800"/>
          </a:xfrm>
          <a:prstGeom prst="roundRect">
            <a:avLst>
              <a:gd fmla="val 16667" name="adj"/>
            </a:avLst>
          </a:prstGeom>
          <a:solidFill>
            <a:srgbClr val="B0FFC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Nunito"/>
                <a:ea typeface="Nunito"/>
                <a:cs typeface="Nunito"/>
                <a:sym typeface="Nunito"/>
              </a:rPr>
              <a:t>add_output_row</a:t>
            </a:r>
            <a:endParaRPr sz="2000">
              <a:latin typeface="Nunito"/>
              <a:ea typeface="Nunito"/>
              <a:cs typeface="Nunito"/>
              <a:sym typeface="Nunito"/>
            </a:endParaRPr>
          </a:p>
        </p:txBody>
      </p:sp>
      <p:sp>
        <p:nvSpPr>
          <p:cNvPr id="288" name="Google Shape;288;p32"/>
          <p:cNvSpPr/>
          <p:nvPr/>
        </p:nvSpPr>
        <p:spPr>
          <a:xfrm>
            <a:off x="471375" y="2763638"/>
            <a:ext cx="2234100" cy="550800"/>
          </a:xfrm>
          <a:prstGeom prst="roundRect">
            <a:avLst>
              <a:gd fmla="val 16667" name="adj"/>
            </a:avLst>
          </a:prstGeom>
          <a:solidFill>
            <a:srgbClr val="B0FFC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Nunito"/>
                <a:ea typeface="Nunito"/>
                <a:cs typeface="Nunito"/>
                <a:sym typeface="Nunito"/>
              </a:rPr>
              <a:t>add_simulation_row</a:t>
            </a:r>
            <a:endParaRPr sz="1700">
              <a:latin typeface="Nunito"/>
              <a:ea typeface="Nunito"/>
              <a:cs typeface="Nunito"/>
              <a:sym typeface="Nunito"/>
            </a:endParaRPr>
          </a:p>
        </p:txBody>
      </p:sp>
      <p:sp>
        <p:nvSpPr>
          <p:cNvPr id="289" name="Google Shape;289;p32"/>
          <p:cNvSpPr/>
          <p:nvPr/>
        </p:nvSpPr>
        <p:spPr>
          <a:xfrm>
            <a:off x="471375" y="3440463"/>
            <a:ext cx="2234100" cy="550800"/>
          </a:xfrm>
          <a:prstGeom prst="roundRect">
            <a:avLst>
              <a:gd fmla="val 16667" name="adj"/>
            </a:avLst>
          </a:prstGeom>
          <a:solidFill>
            <a:srgbClr val="B0FFC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Nunito"/>
                <a:ea typeface="Nunito"/>
                <a:cs typeface="Nunito"/>
                <a:sym typeface="Nunito"/>
              </a:rPr>
              <a:t>add_simulation_row</a:t>
            </a:r>
            <a:endParaRPr sz="1700">
              <a:latin typeface="Nunito"/>
              <a:ea typeface="Nunito"/>
              <a:cs typeface="Nunito"/>
              <a:sym typeface="Nunito"/>
            </a:endParaRPr>
          </a:p>
        </p:txBody>
      </p:sp>
      <p:cxnSp>
        <p:nvCxnSpPr>
          <p:cNvPr id="290" name="Google Shape;290;p32"/>
          <p:cNvCxnSpPr>
            <a:stCxn id="287" idx="3"/>
            <a:endCxn id="284" idx="1"/>
          </p:cNvCxnSpPr>
          <p:nvPr/>
        </p:nvCxnSpPr>
        <p:spPr>
          <a:xfrm>
            <a:off x="2705475" y="1577488"/>
            <a:ext cx="604800" cy="967500"/>
          </a:xfrm>
          <a:prstGeom prst="straightConnector1">
            <a:avLst/>
          </a:prstGeom>
          <a:noFill/>
          <a:ln cap="flat" cmpd="sng" w="9525">
            <a:solidFill>
              <a:schemeClr val="dk2"/>
            </a:solidFill>
            <a:prstDash val="solid"/>
            <a:round/>
            <a:headEnd len="med" w="med" type="none"/>
            <a:tailEnd len="med" w="med" type="triangle"/>
          </a:ln>
        </p:spPr>
      </p:cxnSp>
      <p:cxnSp>
        <p:nvCxnSpPr>
          <p:cNvPr id="291" name="Google Shape;291;p32"/>
          <p:cNvCxnSpPr>
            <a:stCxn id="288" idx="3"/>
            <a:endCxn id="283" idx="1"/>
          </p:cNvCxnSpPr>
          <p:nvPr/>
        </p:nvCxnSpPr>
        <p:spPr>
          <a:xfrm>
            <a:off x="2705475" y="3039038"/>
            <a:ext cx="604800" cy="224400"/>
          </a:xfrm>
          <a:prstGeom prst="straightConnector1">
            <a:avLst/>
          </a:prstGeom>
          <a:noFill/>
          <a:ln cap="flat" cmpd="sng" w="9525">
            <a:solidFill>
              <a:schemeClr val="dk2"/>
            </a:solidFill>
            <a:prstDash val="solid"/>
            <a:round/>
            <a:headEnd len="med" w="med" type="none"/>
            <a:tailEnd len="med" w="med" type="triangle"/>
          </a:ln>
        </p:spPr>
      </p:cxnSp>
      <p:cxnSp>
        <p:nvCxnSpPr>
          <p:cNvPr id="292" name="Google Shape;292;p32"/>
          <p:cNvCxnSpPr>
            <a:stCxn id="289" idx="3"/>
            <a:endCxn id="283" idx="1"/>
          </p:cNvCxnSpPr>
          <p:nvPr/>
        </p:nvCxnSpPr>
        <p:spPr>
          <a:xfrm flipH="1" rot="10800000">
            <a:off x="2705475" y="3263463"/>
            <a:ext cx="604800" cy="452400"/>
          </a:xfrm>
          <a:prstGeom prst="straightConnector1">
            <a:avLst/>
          </a:prstGeom>
          <a:noFill/>
          <a:ln cap="flat" cmpd="sng" w="9525">
            <a:solidFill>
              <a:schemeClr val="dk2"/>
            </a:solidFill>
            <a:prstDash val="solid"/>
            <a:round/>
            <a:headEnd len="med" w="med" type="none"/>
            <a:tailEnd len="med" w="med" type="triangle"/>
          </a:ln>
        </p:spPr>
      </p:cxnSp>
      <p:sp>
        <p:nvSpPr>
          <p:cNvPr id="293" name="Google Shape;293;p32"/>
          <p:cNvSpPr/>
          <p:nvPr/>
        </p:nvSpPr>
        <p:spPr>
          <a:xfrm>
            <a:off x="6496550" y="2571738"/>
            <a:ext cx="2234100" cy="550800"/>
          </a:xfrm>
          <a:prstGeom prst="roundRect">
            <a:avLst>
              <a:gd fmla="val 16667" name="adj"/>
            </a:avLst>
          </a:prstGeom>
          <a:solidFill>
            <a:srgbClr val="B0FFC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Nunito"/>
                <a:ea typeface="Nunito"/>
                <a:cs typeface="Nunito"/>
                <a:sym typeface="Nunito"/>
              </a:rPr>
              <a:t>write_results</a:t>
            </a:r>
            <a:endParaRPr sz="2000">
              <a:latin typeface="Nunito"/>
              <a:ea typeface="Nunito"/>
              <a:cs typeface="Nunito"/>
              <a:sym typeface="Nunito"/>
            </a:endParaRPr>
          </a:p>
        </p:txBody>
      </p:sp>
      <p:cxnSp>
        <p:nvCxnSpPr>
          <p:cNvPr id="294" name="Google Shape;294;p32"/>
          <p:cNvCxnSpPr>
            <a:stCxn id="284" idx="3"/>
            <a:endCxn id="293" idx="1"/>
          </p:cNvCxnSpPr>
          <p:nvPr/>
        </p:nvCxnSpPr>
        <p:spPr>
          <a:xfrm>
            <a:off x="5956136" y="2544912"/>
            <a:ext cx="540300" cy="302100"/>
          </a:xfrm>
          <a:prstGeom prst="straightConnector1">
            <a:avLst/>
          </a:prstGeom>
          <a:noFill/>
          <a:ln cap="flat" cmpd="sng" w="9525">
            <a:solidFill>
              <a:schemeClr val="dk2"/>
            </a:solidFill>
            <a:prstDash val="solid"/>
            <a:round/>
            <a:headEnd len="med" w="med" type="none"/>
            <a:tailEnd len="med" w="med" type="triangle"/>
          </a:ln>
        </p:spPr>
      </p:cxnSp>
      <p:cxnSp>
        <p:nvCxnSpPr>
          <p:cNvPr id="295" name="Google Shape;295;p32"/>
          <p:cNvCxnSpPr>
            <a:stCxn id="283" idx="3"/>
            <a:endCxn id="293" idx="1"/>
          </p:cNvCxnSpPr>
          <p:nvPr/>
        </p:nvCxnSpPr>
        <p:spPr>
          <a:xfrm flipH="1" rot="10800000">
            <a:off x="5956136" y="2847068"/>
            <a:ext cx="540300" cy="41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p:nvPr/>
        </p:nvSpPr>
        <p:spPr>
          <a:xfrm>
            <a:off x="0" y="0"/>
            <a:ext cx="9144000" cy="550800"/>
          </a:xfrm>
          <a:prstGeom prst="rect">
            <a:avLst/>
          </a:prstGeom>
          <a:solidFill>
            <a:srgbClr val="21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Nunito SemiBold"/>
                <a:ea typeface="Nunito SemiBold"/>
                <a:cs typeface="Nunito SemiBold"/>
                <a:sym typeface="Nunito SemiBold"/>
              </a:rPr>
              <a:t>Outputter.py</a:t>
            </a:r>
            <a:endParaRPr sz="2600">
              <a:solidFill>
                <a:srgbClr val="FFFFFF"/>
              </a:solidFill>
              <a:latin typeface="Nunito SemiBold"/>
              <a:ea typeface="Nunito SemiBold"/>
              <a:cs typeface="Nunito SemiBold"/>
              <a:sym typeface="Nunito SemiBold"/>
            </a:endParaRPr>
          </a:p>
        </p:txBody>
      </p:sp>
      <p:pic>
        <p:nvPicPr>
          <p:cNvPr id="301" name="Google Shape;301;p33"/>
          <p:cNvPicPr preferRelativeResize="0"/>
          <p:nvPr/>
        </p:nvPicPr>
        <p:blipFill>
          <a:blip r:embed="rId3">
            <a:alphaModFix/>
          </a:blip>
          <a:stretch>
            <a:fillRect/>
          </a:stretch>
        </p:blipFill>
        <p:spPr>
          <a:xfrm>
            <a:off x="839775" y="550800"/>
            <a:ext cx="7573651" cy="4401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p:nvPr/>
        </p:nvSpPr>
        <p:spPr>
          <a:xfrm>
            <a:off x="0" y="0"/>
            <a:ext cx="9144000" cy="550800"/>
          </a:xfrm>
          <a:prstGeom prst="rect">
            <a:avLst/>
          </a:prstGeom>
          <a:solidFill>
            <a:srgbClr val="21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Nunito SemiBold"/>
                <a:ea typeface="Nunito SemiBold"/>
                <a:cs typeface="Nunito SemiBold"/>
                <a:sym typeface="Nunito SemiBold"/>
              </a:rPr>
              <a:t>Parsing</a:t>
            </a:r>
            <a:endParaRPr sz="2600">
              <a:solidFill>
                <a:srgbClr val="FFFFFF"/>
              </a:solidFill>
              <a:latin typeface="Nunito SemiBold"/>
              <a:ea typeface="Nunito SemiBold"/>
              <a:cs typeface="Nunito SemiBold"/>
              <a:sym typeface="Nunito SemiBold"/>
            </a:endParaRPr>
          </a:p>
        </p:txBody>
      </p:sp>
      <p:pic>
        <p:nvPicPr>
          <p:cNvPr id="149" name="Google Shape;149;p15"/>
          <p:cNvPicPr preferRelativeResize="0"/>
          <p:nvPr/>
        </p:nvPicPr>
        <p:blipFill rotWithShape="1">
          <a:blip r:embed="rId3">
            <a:alphaModFix/>
          </a:blip>
          <a:srcRect b="0" l="0" r="3194" t="0"/>
          <a:stretch/>
        </p:blipFill>
        <p:spPr>
          <a:xfrm>
            <a:off x="2705738" y="879075"/>
            <a:ext cx="3732500" cy="1731500"/>
          </a:xfrm>
          <a:prstGeom prst="rect">
            <a:avLst/>
          </a:prstGeom>
          <a:noFill/>
          <a:ln>
            <a:noFill/>
          </a:ln>
        </p:spPr>
      </p:pic>
      <p:pic>
        <p:nvPicPr>
          <p:cNvPr id="150" name="Google Shape;150;p15"/>
          <p:cNvPicPr preferRelativeResize="0"/>
          <p:nvPr/>
        </p:nvPicPr>
        <p:blipFill>
          <a:blip r:embed="rId4">
            <a:alphaModFix/>
          </a:blip>
          <a:stretch>
            <a:fillRect/>
          </a:stretch>
        </p:blipFill>
        <p:spPr>
          <a:xfrm>
            <a:off x="2705750" y="2693325"/>
            <a:ext cx="3732500" cy="18213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p:nvPr/>
        </p:nvSpPr>
        <p:spPr>
          <a:xfrm>
            <a:off x="0" y="0"/>
            <a:ext cx="9144000" cy="550800"/>
          </a:xfrm>
          <a:prstGeom prst="rect">
            <a:avLst/>
          </a:prstGeom>
          <a:solidFill>
            <a:srgbClr val="21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Nunito SemiBold"/>
                <a:ea typeface="Nunito SemiBold"/>
                <a:cs typeface="Nunito SemiBold"/>
                <a:sym typeface="Nunito SemiBold"/>
              </a:rPr>
              <a:t>Task.py</a:t>
            </a:r>
            <a:endParaRPr sz="2600">
              <a:solidFill>
                <a:srgbClr val="FFFFFF"/>
              </a:solidFill>
              <a:latin typeface="Nunito SemiBold"/>
              <a:ea typeface="Nunito SemiBold"/>
              <a:cs typeface="Nunito SemiBold"/>
              <a:sym typeface="Nunito SemiBold"/>
            </a:endParaRPr>
          </a:p>
        </p:txBody>
      </p:sp>
      <p:pic>
        <p:nvPicPr>
          <p:cNvPr id="156" name="Google Shape;156;p16"/>
          <p:cNvPicPr preferRelativeResize="0"/>
          <p:nvPr/>
        </p:nvPicPr>
        <p:blipFill>
          <a:blip r:embed="rId3">
            <a:alphaModFix/>
          </a:blip>
          <a:stretch>
            <a:fillRect/>
          </a:stretch>
        </p:blipFill>
        <p:spPr>
          <a:xfrm>
            <a:off x="2684225" y="1230875"/>
            <a:ext cx="5619750" cy="2828925"/>
          </a:xfrm>
          <a:prstGeom prst="rect">
            <a:avLst/>
          </a:prstGeom>
          <a:noFill/>
          <a:ln>
            <a:noFill/>
          </a:ln>
        </p:spPr>
      </p:pic>
      <p:sp>
        <p:nvSpPr>
          <p:cNvPr id="157" name="Google Shape;157;p16"/>
          <p:cNvSpPr/>
          <p:nvPr/>
        </p:nvSpPr>
        <p:spPr>
          <a:xfrm>
            <a:off x="1018700" y="1414588"/>
            <a:ext cx="1323000" cy="2461500"/>
          </a:xfrm>
          <a:prstGeom prst="roundRect">
            <a:avLst>
              <a:gd fmla="val 16667" name="adj"/>
            </a:avLst>
          </a:prstGeom>
          <a:solidFill>
            <a:srgbClr val="FFDFC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200">
                <a:latin typeface="Nunito"/>
                <a:ea typeface="Nunito"/>
                <a:cs typeface="Nunito"/>
                <a:sym typeface="Nunito"/>
              </a:rPr>
              <a:t>Task</a:t>
            </a:r>
            <a:endParaRPr sz="3200">
              <a:latin typeface="Nunito"/>
              <a:ea typeface="Nunito"/>
              <a:cs typeface="Nunito"/>
              <a:sym typeface="Nunito"/>
            </a:endParaRPr>
          </a:p>
          <a:p>
            <a:pPr indent="0" lvl="0" marL="0" rtl="0" algn="l">
              <a:spcBef>
                <a:spcPts val="0"/>
              </a:spcBef>
              <a:spcAft>
                <a:spcPts val="0"/>
              </a:spcAft>
              <a:buNone/>
            </a:pPr>
            <a:r>
              <a:t/>
            </a:r>
            <a:endParaRPr sz="1300">
              <a:latin typeface="Nunito"/>
              <a:ea typeface="Nunito"/>
              <a:cs typeface="Nunito"/>
              <a:sym typeface="Nunito"/>
            </a:endParaRPr>
          </a:p>
          <a:p>
            <a:pPr indent="0" lvl="0" marL="0" rtl="0" algn="l">
              <a:spcBef>
                <a:spcPts val="0"/>
              </a:spcBef>
              <a:spcAft>
                <a:spcPts val="0"/>
              </a:spcAft>
              <a:buNone/>
            </a:pPr>
            <a:r>
              <a:rPr lang="en" sz="1900">
                <a:latin typeface="Nunito"/>
                <a:ea typeface="Nunito"/>
                <a:cs typeface="Nunito"/>
                <a:sym typeface="Nunito"/>
              </a:rPr>
              <a:t>Number</a:t>
            </a:r>
            <a:endParaRPr sz="1900">
              <a:latin typeface="Nunito"/>
              <a:ea typeface="Nunito"/>
              <a:cs typeface="Nunito"/>
              <a:sym typeface="Nunito"/>
            </a:endParaRPr>
          </a:p>
          <a:p>
            <a:pPr indent="0" lvl="0" marL="0" rtl="0" algn="l">
              <a:spcBef>
                <a:spcPts val="0"/>
              </a:spcBef>
              <a:spcAft>
                <a:spcPts val="0"/>
              </a:spcAft>
              <a:buNone/>
            </a:pPr>
            <a:r>
              <a:rPr lang="en" sz="1900">
                <a:latin typeface="Nunito"/>
                <a:ea typeface="Nunito"/>
                <a:cs typeface="Nunito"/>
                <a:sym typeface="Nunito"/>
              </a:rPr>
              <a:t>Cores</a:t>
            </a:r>
            <a:endParaRPr sz="1900">
              <a:latin typeface="Nunito"/>
              <a:ea typeface="Nunito"/>
              <a:cs typeface="Nunito"/>
              <a:sym typeface="Nunito"/>
            </a:endParaRPr>
          </a:p>
          <a:p>
            <a:pPr indent="0" lvl="0" marL="0" rtl="0" algn="l">
              <a:spcBef>
                <a:spcPts val="0"/>
              </a:spcBef>
              <a:spcAft>
                <a:spcPts val="0"/>
              </a:spcAft>
              <a:buNone/>
            </a:pPr>
            <a:r>
              <a:rPr lang="en" sz="1900">
                <a:latin typeface="Nunito"/>
                <a:ea typeface="Nunito"/>
                <a:cs typeface="Nunito"/>
                <a:sym typeface="Nunito"/>
              </a:rPr>
              <a:t>Turns</a:t>
            </a:r>
            <a:endParaRPr sz="1900">
              <a:latin typeface="Nunito"/>
              <a:ea typeface="Nunito"/>
              <a:cs typeface="Nunito"/>
              <a:sym typeface="Nunito"/>
            </a:endParaRPr>
          </a:p>
          <a:p>
            <a:pPr indent="0" lvl="0" marL="0" rtl="0" algn="l">
              <a:spcBef>
                <a:spcPts val="0"/>
              </a:spcBef>
              <a:spcAft>
                <a:spcPts val="0"/>
              </a:spcAft>
              <a:buNone/>
            </a:pPr>
            <a:r>
              <a:rPr lang="en" sz="1900">
                <a:latin typeface="Nunito"/>
                <a:ea typeface="Nunito"/>
                <a:cs typeface="Nunito"/>
                <a:sym typeface="Nunito"/>
              </a:rPr>
              <a:t>etc.</a:t>
            </a:r>
            <a:endParaRPr sz="19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p:nvPr/>
        </p:nvSpPr>
        <p:spPr>
          <a:xfrm>
            <a:off x="0" y="0"/>
            <a:ext cx="9144000" cy="550800"/>
          </a:xfrm>
          <a:prstGeom prst="rect">
            <a:avLst/>
          </a:prstGeom>
          <a:solidFill>
            <a:srgbClr val="21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Nunito SemiBold"/>
                <a:ea typeface="Nunito SemiBold"/>
                <a:cs typeface="Nunito SemiBold"/>
                <a:sym typeface="Nunito SemiBold"/>
              </a:rPr>
              <a:t>Server.py</a:t>
            </a:r>
            <a:endParaRPr sz="2600">
              <a:solidFill>
                <a:srgbClr val="FFFFFF"/>
              </a:solidFill>
              <a:latin typeface="Nunito SemiBold"/>
              <a:ea typeface="Nunito SemiBold"/>
              <a:cs typeface="Nunito SemiBold"/>
              <a:sym typeface="Nunito SemiBold"/>
            </a:endParaRPr>
          </a:p>
        </p:txBody>
      </p:sp>
      <p:pic>
        <p:nvPicPr>
          <p:cNvPr id="163" name="Google Shape;163;p17"/>
          <p:cNvPicPr preferRelativeResize="0"/>
          <p:nvPr/>
        </p:nvPicPr>
        <p:blipFill>
          <a:blip r:embed="rId3">
            <a:alphaModFix/>
          </a:blip>
          <a:stretch>
            <a:fillRect/>
          </a:stretch>
        </p:blipFill>
        <p:spPr>
          <a:xfrm>
            <a:off x="3457525" y="987975"/>
            <a:ext cx="5124450" cy="3314700"/>
          </a:xfrm>
          <a:prstGeom prst="rect">
            <a:avLst/>
          </a:prstGeom>
          <a:noFill/>
          <a:ln>
            <a:noFill/>
          </a:ln>
        </p:spPr>
      </p:pic>
      <p:sp>
        <p:nvSpPr>
          <p:cNvPr id="164" name="Google Shape;164;p17"/>
          <p:cNvSpPr/>
          <p:nvPr/>
        </p:nvSpPr>
        <p:spPr>
          <a:xfrm>
            <a:off x="569200" y="1414575"/>
            <a:ext cx="2511000" cy="2461500"/>
          </a:xfrm>
          <a:prstGeom prst="roundRect">
            <a:avLst>
              <a:gd fmla="val 16667" name="adj"/>
            </a:avLst>
          </a:prstGeom>
          <a:solidFill>
            <a:srgbClr val="D4D8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200">
                <a:latin typeface="Nunito"/>
                <a:ea typeface="Nunito"/>
                <a:cs typeface="Nunito"/>
                <a:sym typeface="Nunito"/>
              </a:rPr>
              <a:t>Server</a:t>
            </a:r>
            <a:endParaRPr sz="2000">
              <a:latin typeface="Nunito"/>
              <a:ea typeface="Nunito"/>
              <a:cs typeface="Nunito"/>
              <a:sym typeface="Nunito"/>
            </a:endParaRPr>
          </a:p>
        </p:txBody>
      </p:sp>
      <p:sp>
        <p:nvSpPr>
          <p:cNvPr id="165" name="Google Shape;165;p17"/>
          <p:cNvSpPr/>
          <p:nvPr/>
        </p:nvSpPr>
        <p:spPr>
          <a:xfrm>
            <a:off x="715000" y="3067069"/>
            <a:ext cx="2219400" cy="706800"/>
          </a:xfrm>
          <a:prstGeom prst="roundRect">
            <a:avLst>
              <a:gd fmla="val 16667" name="adj"/>
            </a:avLst>
          </a:prstGeom>
          <a:solidFill>
            <a:srgbClr val="EDE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Nunito"/>
                <a:ea typeface="Nunito"/>
                <a:cs typeface="Nunito"/>
                <a:sym typeface="Nunito"/>
              </a:rPr>
              <a:t>Stored </a:t>
            </a:r>
            <a:r>
              <a:rPr lang="en" sz="2200">
                <a:latin typeface="Nunito"/>
                <a:ea typeface="Nunito"/>
                <a:cs typeface="Nunito"/>
                <a:sym typeface="Nunito"/>
              </a:rPr>
              <a:t>Tasks</a:t>
            </a:r>
            <a:endParaRPr sz="2200">
              <a:latin typeface="Nunito"/>
              <a:ea typeface="Nunito"/>
              <a:cs typeface="Nunito"/>
              <a:sym typeface="Nunito"/>
            </a:endParaRPr>
          </a:p>
        </p:txBody>
      </p:sp>
      <p:sp>
        <p:nvSpPr>
          <p:cNvPr id="166" name="Google Shape;166;p17"/>
          <p:cNvSpPr/>
          <p:nvPr/>
        </p:nvSpPr>
        <p:spPr>
          <a:xfrm>
            <a:off x="715000" y="2313550"/>
            <a:ext cx="2219400" cy="706800"/>
          </a:xfrm>
          <a:prstGeom prst="roundRect">
            <a:avLst>
              <a:gd fmla="val 16667" name="adj"/>
            </a:avLst>
          </a:prstGeom>
          <a:solidFill>
            <a:srgbClr val="EDE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Nunito"/>
                <a:ea typeface="Nunito"/>
                <a:cs typeface="Nunito"/>
                <a:sym typeface="Nunito"/>
              </a:rPr>
              <a:t>Running Tasks</a:t>
            </a:r>
            <a:endParaRPr sz="22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p:nvPr/>
        </p:nvSpPr>
        <p:spPr>
          <a:xfrm>
            <a:off x="0" y="0"/>
            <a:ext cx="9144000" cy="550800"/>
          </a:xfrm>
          <a:prstGeom prst="rect">
            <a:avLst/>
          </a:prstGeom>
          <a:solidFill>
            <a:srgbClr val="21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Nunito SemiBold"/>
                <a:ea typeface="Nunito SemiBold"/>
                <a:cs typeface="Nunito SemiBold"/>
                <a:sym typeface="Nunito SemiBold"/>
              </a:rPr>
              <a:t>Server.py</a:t>
            </a:r>
            <a:endParaRPr sz="2600">
              <a:solidFill>
                <a:srgbClr val="FFFFFF"/>
              </a:solidFill>
              <a:latin typeface="Nunito SemiBold"/>
              <a:ea typeface="Nunito SemiBold"/>
              <a:cs typeface="Nunito SemiBold"/>
              <a:sym typeface="Nunito SemiBold"/>
            </a:endParaRPr>
          </a:p>
        </p:txBody>
      </p:sp>
      <p:pic>
        <p:nvPicPr>
          <p:cNvPr id="172" name="Google Shape;172;p18"/>
          <p:cNvPicPr preferRelativeResize="0"/>
          <p:nvPr/>
        </p:nvPicPr>
        <p:blipFill>
          <a:blip r:embed="rId3">
            <a:alphaModFix/>
          </a:blip>
          <a:stretch>
            <a:fillRect/>
          </a:stretch>
        </p:blipFill>
        <p:spPr>
          <a:xfrm>
            <a:off x="152400" y="1634300"/>
            <a:ext cx="8839201" cy="21390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p:nvPr/>
        </p:nvSpPr>
        <p:spPr>
          <a:xfrm>
            <a:off x="0" y="0"/>
            <a:ext cx="9144000" cy="550800"/>
          </a:xfrm>
          <a:prstGeom prst="rect">
            <a:avLst/>
          </a:prstGeom>
          <a:solidFill>
            <a:srgbClr val="21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Nunito SemiBold"/>
                <a:ea typeface="Nunito SemiBold"/>
                <a:cs typeface="Nunito SemiBold"/>
                <a:sym typeface="Nunito SemiBold"/>
              </a:rPr>
              <a:t>Server.py</a:t>
            </a:r>
            <a:endParaRPr sz="2600">
              <a:solidFill>
                <a:srgbClr val="FFFFFF"/>
              </a:solidFill>
              <a:latin typeface="Nunito SemiBold"/>
              <a:ea typeface="Nunito SemiBold"/>
              <a:cs typeface="Nunito SemiBold"/>
              <a:sym typeface="Nunito SemiBold"/>
            </a:endParaRPr>
          </a:p>
        </p:txBody>
      </p:sp>
      <p:sp>
        <p:nvSpPr>
          <p:cNvPr id="178" name="Google Shape;178;p19"/>
          <p:cNvSpPr/>
          <p:nvPr/>
        </p:nvSpPr>
        <p:spPr>
          <a:xfrm>
            <a:off x="2992888" y="1308925"/>
            <a:ext cx="2511000" cy="2461500"/>
          </a:xfrm>
          <a:prstGeom prst="roundRect">
            <a:avLst>
              <a:gd fmla="val 16667" name="adj"/>
            </a:avLst>
          </a:prstGeom>
          <a:solidFill>
            <a:srgbClr val="D4D8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200">
                <a:latin typeface="Nunito"/>
                <a:ea typeface="Nunito"/>
                <a:cs typeface="Nunito"/>
                <a:sym typeface="Nunito"/>
              </a:rPr>
              <a:t>Server</a:t>
            </a:r>
            <a:endParaRPr sz="2000">
              <a:latin typeface="Nunito"/>
              <a:ea typeface="Nunito"/>
              <a:cs typeface="Nunito"/>
              <a:sym typeface="Nunito"/>
            </a:endParaRPr>
          </a:p>
        </p:txBody>
      </p:sp>
      <p:sp>
        <p:nvSpPr>
          <p:cNvPr id="179" name="Google Shape;179;p19"/>
          <p:cNvSpPr/>
          <p:nvPr/>
        </p:nvSpPr>
        <p:spPr>
          <a:xfrm>
            <a:off x="3138688" y="2961419"/>
            <a:ext cx="2219400" cy="706800"/>
          </a:xfrm>
          <a:prstGeom prst="roundRect">
            <a:avLst>
              <a:gd fmla="val 16667" name="adj"/>
            </a:avLst>
          </a:prstGeom>
          <a:solidFill>
            <a:srgbClr val="EDE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Nunito"/>
                <a:ea typeface="Nunito"/>
                <a:cs typeface="Nunito"/>
                <a:sym typeface="Nunito"/>
              </a:rPr>
              <a:t>Stored Tasks</a:t>
            </a:r>
            <a:endParaRPr sz="2200">
              <a:latin typeface="Nunito"/>
              <a:ea typeface="Nunito"/>
              <a:cs typeface="Nunito"/>
              <a:sym typeface="Nunito"/>
            </a:endParaRPr>
          </a:p>
        </p:txBody>
      </p:sp>
      <p:sp>
        <p:nvSpPr>
          <p:cNvPr id="180" name="Google Shape;180;p19"/>
          <p:cNvSpPr/>
          <p:nvPr/>
        </p:nvSpPr>
        <p:spPr>
          <a:xfrm>
            <a:off x="3138688" y="2207900"/>
            <a:ext cx="2219400" cy="706800"/>
          </a:xfrm>
          <a:prstGeom prst="roundRect">
            <a:avLst>
              <a:gd fmla="val 16667" name="adj"/>
            </a:avLst>
          </a:prstGeom>
          <a:solidFill>
            <a:srgbClr val="EDE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Nunito"/>
                <a:ea typeface="Nunito"/>
                <a:cs typeface="Nunito"/>
                <a:sym typeface="Nunito"/>
              </a:rPr>
              <a:t>Running Tasks</a:t>
            </a:r>
            <a:endParaRPr sz="2200">
              <a:latin typeface="Nunito"/>
              <a:ea typeface="Nunito"/>
              <a:cs typeface="Nunito"/>
              <a:sym typeface="Nunito"/>
            </a:endParaRPr>
          </a:p>
        </p:txBody>
      </p:sp>
      <p:sp>
        <p:nvSpPr>
          <p:cNvPr id="181" name="Google Shape;181;p19"/>
          <p:cNvSpPr/>
          <p:nvPr/>
        </p:nvSpPr>
        <p:spPr>
          <a:xfrm>
            <a:off x="953838" y="1029325"/>
            <a:ext cx="894900" cy="1157100"/>
          </a:xfrm>
          <a:prstGeom prst="roundRect">
            <a:avLst>
              <a:gd fmla="val 16667" name="adj"/>
            </a:avLst>
          </a:prstGeom>
          <a:solidFill>
            <a:srgbClr val="FFDFC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Nunito"/>
                <a:ea typeface="Nunito"/>
                <a:cs typeface="Nunito"/>
                <a:sym typeface="Nunito"/>
              </a:rPr>
              <a:t>Task</a:t>
            </a:r>
            <a:endParaRPr sz="2200">
              <a:latin typeface="Nunito"/>
              <a:ea typeface="Nunito"/>
              <a:cs typeface="Nunito"/>
              <a:sym typeface="Nunito"/>
            </a:endParaRPr>
          </a:p>
        </p:txBody>
      </p:sp>
      <p:sp>
        <p:nvSpPr>
          <p:cNvPr id="182" name="Google Shape;182;p19"/>
          <p:cNvSpPr/>
          <p:nvPr/>
        </p:nvSpPr>
        <p:spPr>
          <a:xfrm>
            <a:off x="953838" y="3314875"/>
            <a:ext cx="894900" cy="1157100"/>
          </a:xfrm>
          <a:prstGeom prst="roundRect">
            <a:avLst>
              <a:gd fmla="val 16667" name="adj"/>
            </a:avLst>
          </a:prstGeom>
          <a:solidFill>
            <a:srgbClr val="FFDFC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Nunito"/>
                <a:ea typeface="Nunito"/>
                <a:cs typeface="Nunito"/>
                <a:sym typeface="Nunito"/>
              </a:rPr>
              <a:t>Task</a:t>
            </a:r>
            <a:endParaRPr sz="2200">
              <a:latin typeface="Nunito"/>
              <a:ea typeface="Nunito"/>
              <a:cs typeface="Nunito"/>
              <a:sym typeface="Nunito"/>
            </a:endParaRPr>
          </a:p>
        </p:txBody>
      </p:sp>
      <p:sp>
        <p:nvSpPr>
          <p:cNvPr id="183" name="Google Shape;183;p19"/>
          <p:cNvSpPr/>
          <p:nvPr/>
        </p:nvSpPr>
        <p:spPr>
          <a:xfrm>
            <a:off x="7144388" y="1268550"/>
            <a:ext cx="894900" cy="1157100"/>
          </a:xfrm>
          <a:prstGeom prst="roundRect">
            <a:avLst>
              <a:gd fmla="val 16667" name="adj"/>
            </a:avLst>
          </a:prstGeom>
          <a:solidFill>
            <a:srgbClr val="FFDFC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Nunito"/>
                <a:ea typeface="Nunito"/>
                <a:cs typeface="Nunito"/>
                <a:sym typeface="Nunito"/>
              </a:rPr>
              <a:t>Task</a:t>
            </a:r>
            <a:endParaRPr sz="2200">
              <a:latin typeface="Nunito"/>
              <a:ea typeface="Nunito"/>
              <a:cs typeface="Nunito"/>
              <a:sym typeface="Nunito"/>
            </a:endParaRPr>
          </a:p>
        </p:txBody>
      </p:sp>
      <p:cxnSp>
        <p:nvCxnSpPr>
          <p:cNvPr id="184" name="Google Shape;184;p19"/>
          <p:cNvCxnSpPr>
            <a:stCxn id="180" idx="3"/>
            <a:endCxn id="183" idx="1"/>
          </p:cNvCxnSpPr>
          <p:nvPr/>
        </p:nvCxnSpPr>
        <p:spPr>
          <a:xfrm flipH="1" rot="10800000">
            <a:off x="5358088" y="1847000"/>
            <a:ext cx="1786200" cy="714300"/>
          </a:xfrm>
          <a:prstGeom prst="straightConnector1">
            <a:avLst/>
          </a:prstGeom>
          <a:noFill/>
          <a:ln cap="flat" cmpd="sng" w="38100">
            <a:solidFill>
              <a:schemeClr val="dk2"/>
            </a:solidFill>
            <a:prstDash val="solid"/>
            <a:round/>
            <a:headEnd len="med" w="med" type="none"/>
            <a:tailEnd len="med" w="med" type="triangle"/>
          </a:ln>
        </p:spPr>
      </p:cxnSp>
      <p:cxnSp>
        <p:nvCxnSpPr>
          <p:cNvPr id="185" name="Google Shape;185;p19"/>
          <p:cNvCxnSpPr>
            <a:stCxn id="181" idx="3"/>
            <a:endCxn id="180" idx="1"/>
          </p:cNvCxnSpPr>
          <p:nvPr/>
        </p:nvCxnSpPr>
        <p:spPr>
          <a:xfrm>
            <a:off x="1848738" y="1607875"/>
            <a:ext cx="1290000" cy="953400"/>
          </a:xfrm>
          <a:prstGeom prst="straightConnector1">
            <a:avLst/>
          </a:prstGeom>
          <a:noFill/>
          <a:ln cap="flat" cmpd="sng" w="38100">
            <a:solidFill>
              <a:schemeClr val="dk2"/>
            </a:solidFill>
            <a:prstDash val="solid"/>
            <a:round/>
            <a:headEnd len="med" w="med" type="none"/>
            <a:tailEnd len="med" w="med" type="triangle"/>
          </a:ln>
        </p:spPr>
      </p:cxnSp>
      <p:cxnSp>
        <p:nvCxnSpPr>
          <p:cNvPr id="186" name="Google Shape;186;p19"/>
          <p:cNvCxnSpPr>
            <a:stCxn id="182" idx="3"/>
            <a:endCxn id="179" idx="1"/>
          </p:cNvCxnSpPr>
          <p:nvPr/>
        </p:nvCxnSpPr>
        <p:spPr>
          <a:xfrm flipH="1" rot="10800000">
            <a:off x="1848738" y="3314725"/>
            <a:ext cx="1290000" cy="578700"/>
          </a:xfrm>
          <a:prstGeom prst="straightConnector1">
            <a:avLst/>
          </a:prstGeom>
          <a:noFill/>
          <a:ln cap="flat" cmpd="sng" w="38100">
            <a:solidFill>
              <a:schemeClr val="dk2"/>
            </a:solidFill>
            <a:prstDash val="solid"/>
            <a:round/>
            <a:headEnd len="med" w="med" type="none"/>
            <a:tailEnd len="med" w="med" type="triangle"/>
          </a:ln>
        </p:spPr>
      </p:cxnSp>
      <p:sp>
        <p:nvSpPr>
          <p:cNvPr id="187" name="Google Shape;187;p19"/>
          <p:cNvSpPr txBox="1"/>
          <p:nvPr/>
        </p:nvSpPr>
        <p:spPr>
          <a:xfrm rot="-1566894">
            <a:off x="1733805" y="3564475"/>
            <a:ext cx="1519858" cy="55089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Nunito SemiBold"/>
                <a:ea typeface="Nunito SemiBold"/>
                <a:cs typeface="Nunito SemiBold"/>
                <a:sym typeface="Nunito SemiBold"/>
              </a:rPr>
              <a:t>Store Task</a:t>
            </a:r>
            <a:endParaRPr sz="2000">
              <a:solidFill>
                <a:schemeClr val="dk2"/>
              </a:solidFill>
              <a:latin typeface="Nunito SemiBold"/>
              <a:ea typeface="Nunito SemiBold"/>
              <a:cs typeface="Nunito SemiBold"/>
              <a:sym typeface="Nunito SemiBold"/>
            </a:endParaRPr>
          </a:p>
        </p:txBody>
      </p:sp>
      <p:sp>
        <p:nvSpPr>
          <p:cNvPr id="188" name="Google Shape;188;p19"/>
          <p:cNvSpPr txBox="1"/>
          <p:nvPr/>
        </p:nvSpPr>
        <p:spPr>
          <a:xfrm rot="2036648">
            <a:off x="1733765" y="1571736"/>
            <a:ext cx="1519921" cy="55073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Nunito SemiBold"/>
                <a:ea typeface="Nunito SemiBold"/>
                <a:cs typeface="Nunito SemiBold"/>
                <a:sym typeface="Nunito SemiBold"/>
              </a:rPr>
              <a:t>Run Task</a:t>
            </a:r>
            <a:endParaRPr sz="2000">
              <a:solidFill>
                <a:schemeClr val="dk2"/>
              </a:solidFill>
              <a:latin typeface="Nunito SemiBold"/>
              <a:ea typeface="Nunito SemiBold"/>
              <a:cs typeface="Nunito SemiBold"/>
              <a:sym typeface="Nunito SemiBold"/>
            </a:endParaRPr>
          </a:p>
        </p:txBody>
      </p:sp>
      <p:sp>
        <p:nvSpPr>
          <p:cNvPr id="189" name="Google Shape;189;p19"/>
          <p:cNvSpPr txBox="1"/>
          <p:nvPr/>
        </p:nvSpPr>
        <p:spPr>
          <a:xfrm rot="-1341388">
            <a:off x="5439129" y="1633779"/>
            <a:ext cx="1817188" cy="55087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Nunito SemiBold"/>
                <a:ea typeface="Nunito SemiBold"/>
                <a:cs typeface="Nunito SemiBold"/>
                <a:sym typeface="Nunito SemiBold"/>
              </a:rPr>
              <a:t>Remove Task</a:t>
            </a:r>
            <a:endParaRPr sz="2000">
              <a:solidFill>
                <a:schemeClr val="dk2"/>
              </a:solidFill>
              <a:latin typeface="Nunito SemiBold"/>
              <a:ea typeface="Nunito SemiBold"/>
              <a:cs typeface="Nunito SemiBold"/>
              <a:sym typeface="Nunito SemiBold"/>
            </a:endParaRPr>
          </a:p>
        </p:txBody>
      </p:sp>
      <p:sp>
        <p:nvSpPr>
          <p:cNvPr id="190" name="Google Shape;190;p19"/>
          <p:cNvSpPr txBox="1"/>
          <p:nvPr/>
        </p:nvSpPr>
        <p:spPr>
          <a:xfrm rot="1194">
            <a:off x="6372774" y="2915001"/>
            <a:ext cx="1726800" cy="8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Nunito SemiBold"/>
                <a:ea typeface="Nunito SemiBold"/>
                <a:cs typeface="Nunito SemiBold"/>
                <a:sym typeface="Nunito SemiBold"/>
              </a:rPr>
              <a:t>Move stored to Running</a:t>
            </a:r>
            <a:endParaRPr sz="2000">
              <a:solidFill>
                <a:schemeClr val="dk2"/>
              </a:solidFill>
              <a:latin typeface="Nunito SemiBold"/>
              <a:ea typeface="Nunito SemiBold"/>
              <a:cs typeface="Nunito SemiBold"/>
              <a:sym typeface="Nunito SemiBold"/>
            </a:endParaRPr>
          </a:p>
        </p:txBody>
      </p:sp>
      <p:cxnSp>
        <p:nvCxnSpPr>
          <p:cNvPr id="191" name="Google Shape;191;p19"/>
          <p:cNvCxnSpPr>
            <a:stCxn id="179" idx="3"/>
          </p:cNvCxnSpPr>
          <p:nvPr/>
        </p:nvCxnSpPr>
        <p:spPr>
          <a:xfrm>
            <a:off x="5358088" y="3314819"/>
            <a:ext cx="600" cy="600"/>
          </a:xfrm>
          <a:prstGeom prst="curvedConnector2">
            <a:avLst/>
          </a:prstGeom>
          <a:noFill/>
          <a:ln cap="flat" cmpd="sng" w="9525">
            <a:solidFill>
              <a:schemeClr val="dk2"/>
            </a:solidFill>
            <a:prstDash val="solid"/>
            <a:round/>
            <a:headEnd len="med" w="med" type="none"/>
            <a:tailEnd len="med" w="med" type="none"/>
          </a:ln>
        </p:spPr>
      </p:cxnSp>
      <p:cxnSp>
        <p:nvCxnSpPr>
          <p:cNvPr id="192" name="Google Shape;192;p19"/>
          <p:cNvCxnSpPr>
            <a:stCxn id="179" idx="3"/>
            <a:endCxn id="190" idx="1"/>
          </p:cNvCxnSpPr>
          <p:nvPr/>
        </p:nvCxnSpPr>
        <p:spPr>
          <a:xfrm>
            <a:off x="5358088" y="3314819"/>
            <a:ext cx="1014600" cy="27300"/>
          </a:xfrm>
          <a:prstGeom prst="straightConnector1">
            <a:avLst/>
          </a:prstGeom>
          <a:noFill/>
          <a:ln cap="flat" cmpd="sng" w="38100">
            <a:solidFill>
              <a:schemeClr val="dk2"/>
            </a:solidFill>
            <a:prstDash val="solid"/>
            <a:round/>
            <a:headEnd len="med" w="med" type="none"/>
            <a:tailEnd len="med" w="med" type="triangle"/>
          </a:ln>
        </p:spPr>
      </p:cxnSp>
      <p:cxnSp>
        <p:nvCxnSpPr>
          <p:cNvPr id="193" name="Google Shape;193;p19"/>
          <p:cNvCxnSpPr>
            <a:stCxn id="190" idx="1"/>
            <a:endCxn id="180" idx="3"/>
          </p:cNvCxnSpPr>
          <p:nvPr/>
        </p:nvCxnSpPr>
        <p:spPr>
          <a:xfrm rot="10800000">
            <a:off x="5358175" y="2561301"/>
            <a:ext cx="1014600" cy="7809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p:nvPr/>
        </p:nvSpPr>
        <p:spPr>
          <a:xfrm>
            <a:off x="0" y="0"/>
            <a:ext cx="9144000" cy="550800"/>
          </a:xfrm>
          <a:prstGeom prst="rect">
            <a:avLst/>
          </a:prstGeom>
          <a:solidFill>
            <a:srgbClr val="21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Nunito SemiBold"/>
                <a:ea typeface="Nunito SemiBold"/>
                <a:cs typeface="Nunito SemiBold"/>
                <a:sym typeface="Nunito SemiBold"/>
              </a:rPr>
              <a:t>Server.py</a:t>
            </a:r>
            <a:endParaRPr sz="2600">
              <a:solidFill>
                <a:srgbClr val="FFFFFF"/>
              </a:solidFill>
              <a:latin typeface="Nunito SemiBold"/>
              <a:ea typeface="Nunito SemiBold"/>
              <a:cs typeface="Nunito SemiBold"/>
              <a:sym typeface="Nunito SemiBold"/>
            </a:endParaRPr>
          </a:p>
        </p:txBody>
      </p:sp>
      <p:pic>
        <p:nvPicPr>
          <p:cNvPr id="199" name="Google Shape;199;p20"/>
          <p:cNvPicPr preferRelativeResize="0"/>
          <p:nvPr/>
        </p:nvPicPr>
        <p:blipFill>
          <a:blip r:embed="rId3">
            <a:alphaModFix/>
          </a:blip>
          <a:stretch>
            <a:fillRect/>
          </a:stretch>
        </p:blipFill>
        <p:spPr>
          <a:xfrm>
            <a:off x="2077725" y="550800"/>
            <a:ext cx="5075693" cy="43628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p:nvPr/>
        </p:nvSpPr>
        <p:spPr>
          <a:xfrm>
            <a:off x="0" y="0"/>
            <a:ext cx="9144000" cy="550800"/>
          </a:xfrm>
          <a:prstGeom prst="rect">
            <a:avLst/>
          </a:prstGeom>
          <a:solidFill>
            <a:srgbClr val="2137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Nunito SemiBold"/>
                <a:ea typeface="Nunito SemiBold"/>
                <a:cs typeface="Nunito SemiBold"/>
                <a:sym typeface="Nunito SemiBold"/>
              </a:rPr>
              <a:t>Server.py</a:t>
            </a:r>
            <a:endParaRPr sz="2600">
              <a:solidFill>
                <a:srgbClr val="FFFFFF"/>
              </a:solidFill>
              <a:latin typeface="Nunito SemiBold"/>
              <a:ea typeface="Nunito SemiBold"/>
              <a:cs typeface="Nunito SemiBold"/>
              <a:sym typeface="Nunito SemiBold"/>
            </a:endParaRPr>
          </a:p>
        </p:txBody>
      </p:sp>
      <p:pic>
        <p:nvPicPr>
          <p:cNvPr id="205" name="Google Shape;205;p21"/>
          <p:cNvPicPr preferRelativeResize="0"/>
          <p:nvPr/>
        </p:nvPicPr>
        <p:blipFill>
          <a:blip r:embed="rId3">
            <a:alphaModFix/>
          </a:blip>
          <a:stretch>
            <a:fillRect/>
          </a:stretch>
        </p:blipFill>
        <p:spPr>
          <a:xfrm>
            <a:off x="878763" y="1678100"/>
            <a:ext cx="7386475" cy="2243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