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10058400" cx="7772400"/>
  <p:notesSz cx="6858000" cy="9144000"/>
  <p:embeddedFontLst>
    <p:embeddedFont>
      <p:font typeface="Helvetica Neue"/>
      <p:regular r:id="rId39"/>
      <p:bold r:id="rId40"/>
      <p:italic r:id="rId41"/>
      <p:boldItalic r:id="rId42"/>
    </p:embeddedFont>
    <p:embeddedFont>
      <p:font typeface="Open Sans Light"/>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B0720F-29F8-495F-859A-9D02CE2029D7}">
  <a:tblStyle styleId="{F4B0720F-29F8-495F-859A-9D02CE2029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42" Type="http://schemas.openxmlformats.org/officeDocument/2006/relationships/font" Target="fonts/HelveticaNeue-boldItalic.fntdata"/><Relationship Id="rId41" Type="http://schemas.openxmlformats.org/officeDocument/2006/relationships/font" Target="fonts/HelveticaNeue-italic.fntdata"/><Relationship Id="rId44" Type="http://schemas.openxmlformats.org/officeDocument/2006/relationships/font" Target="fonts/OpenSansLight-bold.fntdata"/><Relationship Id="rId43" Type="http://schemas.openxmlformats.org/officeDocument/2006/relationships/font" Target="fonts/OpenSansLight-regular.fntdata"/><Relationship Id="rId46" Type="http://schemas.openxmlformats.org/officeDocument/2006/relationships/font" Target="fonts/OpenSansLight-boldItalic.fntdata"/><Relationship Id="rId45" Type="http://schemas.openxmlformats.org/officeDocument/2006/relationships/font" Target="fonts/OpenSans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HelveticaNeue-regular.fntdata"/><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0" Type="http://schemas.openxmlformats.org/officeDocument/2006/relationships/font" Target="fonts/OpenSans-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d0d8e4d94_0_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d0d8e4d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de18b7c67_1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de18b7c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d0d8e4d94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d0d8e4d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f2efabe58_0_5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f2efabe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f2efabe58_0_9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f2efabe5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f2efabe58_0_9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f2efabe5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f916240fb_0_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f916240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f916240fb_0_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f916240f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09de5cf35_0_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09de5cf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bbfcd4c3a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bbfcd4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f2efabe58_0_10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f2efabe5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09de5cf35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09de5cf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f2efabe58_0_6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f2efabe5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2b99aec54_0_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42b99aec5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2b99aec54_0_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2b99aec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f2efabe58_0_7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f2efabe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d0d8e4d94_0_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d0d8e4d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c28c705c4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8c28c705c4_0_7: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f2efabe58_0_15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f2efabe5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d0d8e4d94_0_3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d0d8e4d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32a1af1d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632a1af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4ddc80c78_0_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4ddc80c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f2efabe58_0_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f2efabe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6b4b59cc5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6b4b59c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f2efabe58_0_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f2efabe5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f2efabe58_0_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f2efabe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f2efabe58_0_3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f2efabe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5.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txBox="1"/>
          <p:nvPr>
            <p:ph idx="4294967295" type="title"/>
          </p:nvPr>
        </p:nvSpPr>
        <p:spPr>
          <a:xfrm>
            <a:off x="264950" y="420551"/>
            <a:ext cx="7242600" cy="150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000">
                <a:solidFill>
                  <a:srgbClr val="FFFFFF"/>
                </a:solidFill>
              </a:rPr>
              <a:t>Project:</a:t>
            </a:r>
            <a:endParaRPr b="1" sz="4000">
              <a:solidFill>
                <a:srgbClr val="FFFFFF"/>
              </a:solidFill>
            </a:endParaRPr>
          </a:p>
          <a:p>
            <a:pPr indent="0" lvl="0" marL="0" rtl="0" algn="ctr">
              <a:lnSpc>
                <a:spcPct val="115000"/>
              </a:lnSpc>
              <a:spcBef>
                <a:spcPts val="0"/>
              </a:spcBef>
              <a:spcAft>
                <a:spcPts val="0"/>
              </a:spcAft>
              <a:buNone/>
            </a:pPr>
            <a:r>
              <a:rPr b="1" lang="en" sz="4000">
                <a:solidFill>
                  <a:srgbClr val="FFFFFF"/>
                </a:solidFill>
              </a:rPr>
              <a:t>Plan, Reduce, Repeat</a:t>
            </a:r>
            <a:endParaRPr b="1" sz="4000">
              <a:solidFill>
                <a:srgbClr val="FFFFFF"/>
              </a:solidFill>
            </a:endParaRPr>
          </a:p>
          <a:p>
            <a:pPr indent="0" lvl="0" marL="0" rtl="0" algn="ctr">
              <a:lnSpc>
                <a:spcPct val="115000"/>
              </a:lnSpc>
              <a:spcBef>
                <a:spcPts val="0"/>
              </a:spcBef>
              <a:spcAft>
                <a:spcPts val="0"/>
              </a:spcAft>
              <a:buNone/>
            </a:pPr>
            <a:r>
              <a:t/>
            </a:r>
            <a:endParaRPr b="1" sz="4000">
              <a:solidFill>
                <a:srgbClr val="FFFFFF"/>
              </a:solidFill>
            </a:endParaRPr>
          </a:p>
          <a:p>
            <a:pPr indent="0" lvl="0" marL="0" rtl="0" algn="ctr">
              <a:lnSpc>
                <a:spcPct val="115000"/>
              </a:lnSpc>
              <a:spcBef>
                <a:spcPts val="0"/>
              </a:spcBef>
              <a:spcAft>
                <a:spcPts val="0"/>
              </a:spcAft>
              <a:buNone/>
            </a:pPr>
            <a:r>
              <a:t/>
            </a:r>
            <a:endParaRPr b="1" sz="3000">
              <a:solidFill>
                <a:srgbClr val="FFFFFF"/>
              </a:solidFill>
            </a:endParaRPr>
          </a:p>
          <a:p>
            <a:pPr indent="0" lvl="0" marL="0" rtl="0" algn="l">
              <a:spcBef>
                <a:spcPts val="0"/>
              </a:spcBef>
              <a:spcAft>
                <a:spcPts val="0"/>
              </a:spcAft>
              <a:buNone/>
            </a:pPr>
            <a:r>
              <a:t/>
            </a:r>
            <a:endParaRPr/>
          </a:p>
        </p:txBody>
      </p:sp>
      <p:sp>
        <p:nvSpPr>
          <p:cNvPr id="177" name="Google Shape;177;p51"/>
          <p:cNvSpPr txBox="1"/>
          <p:nvPr>
            <p:ph idx="4294967295" type="title"/>
          </p:nvPr>
        </p:nvSpPr>
        <p:spPr>
          <a:xfrm>
            <a:off x="417350" y="7811951"/>
            <a:ext cx="7242600" cy="150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4000">
                <a:solidFill>
                  <a:srgbClr val="FFFFFF"/>
                </a:solidFill>
              </a:rPr>
              <a:t>[YOUR </a:t>
            </a:r>
            <a:r>
              <a:rPr i="1" lang="en" sz="4000">
                <a:solidFill>
                  <a:srgbClr val="FFFFFF"/>
                </a:solidFill>
              </a:rPr>
              <a:t>NAME</a:t>
            </a:r>
            <a:r>
              <a:rPr i="1" lang="en" sz="4000">
                <a:solidFill>
                  <a:srgbClr val="FFFFFF"/>
                </a:solidFill>
              </a:rPr>
              <a:t>]</a:t>
            </a:r>
            <a:r>
              <a:rPr lang="en" sz="4000">
                <a:solidFill>
                  <a:srgbClr val="FFFFFF"/>
                </a:solidFill>
              </a:rPr>
              <a:t>: </a:t>
            </a:r>
            <a:endParaRPr sz="4000">
              <a:solidFill>
                <a:srgbClr val="FFFFFF"/>
              </a:solidFill>
            </a:endParaRPr>
          </a:p>
          <a:p>
            <a:pPr indent="0" lvl="0" marL="0" rtl="0" algn="ctr">
              <a:lnSpc>
                <a:spcPct val="115000"/>
              </a:lnSpc>
              <a:spcBef>
                <a:spcPts val="0"/>
              </a:spcBef>
              <a:spcAft>
                <a:spcPts val="0"/>
              </a:spcAft>
              <a:buNone/>
            </a:pPr>
            <a:r>
              <a:rPr i="1" lang="en" sz="4000">
                <a:solidFill>
                  <a:srgbClr val="FFFFFF"/>
                </a:solidFill>
              </a:rPr>
              <a:t>[</a:t>
            </a:r>
            <a:r>
              <a:rPr i="1" lang="en" sz="4000">
                <a:solidFill>
                  <a:srgbClr val="FFFFFF"/>
                </a:solidFill>
              </a:rPr>
              <a:t>DATE]</a:t>
            </a:r>
            <a:endParaRPr i="1" sz="4000">
              <a:solidFill>
                <a:srgbClr val="FFFFFF"/>
              </a:solidFill>
            </a:endParaRPr>
          </a:p>
          <a:p>
            <a:pPr indent="0" lvl="0" marL="0" rtl="0" algn="l">
              <a:spcBef>
                <a:spcPts val="0"/>
              </a:spcBef>
              <a:spcAft>
                <a:spcPts val="0"/>
              </a:spcAft>
              <a:buNone/>
            </a:pPr>
            <a:r>
              <a:t/>
            </a:r>
            <a:endParaRPr i="1"/>
          </a:p>
        </p:txBody>
      </p:sp>
      <p:sp>
        <p:nvSpPr>
          <p:cNvPr id="178" name="Google Shape;178;p51"/>
          <p:cNvSpPr/>
          <p:nvPr/>
        </p:nvSpPr>
        <p:spPr>
          <a:xfrm>
            <a:off x="6526900" y="8834600"/>
            <a:ext cx="1133100" cy="480900"/>
          </a:xfrm>
          <a:prstGeom prst="rect">
            <a:avLst/>
          </a:prstGeom>
          <a:solidFill>
            <a:srgbClr val="02B4E5"/>
          </a:solidFill>
          <a:ln cap="flat" cmpd="sng" w="9525">
            <a:solidFill>
              <a:srgbClr val="02B4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60"/>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Deployment File</a:t>
            </a:r>
            <a:endParaRPr sz="3700"/>
          </a:p>
          <a:p>
            <a:pPr indent="0" lvl="0" marL="0" rtl="0" algn="ctr">
              <a:spcBef>
                <a:spcPts val="0"/>
              </a:spcBef>
              <a:spcAft>
                <a:spcPts val="0"/>
              </a:spcAft>
              <a:buNone/>
            </a:pPr>
            <a:r>
              <a:rPr lang="en" sz="3700"/>
              <a:t>Release 1</a:t>
            </a:r>
            <a:endParaRPr sz="3700"/>
          </a:p>
          <a:p>
            <a:pPr indent="0" lvl="0" marL="0" rtl="0" algn="l">
              <a:spcBef>
                <a:spcPts val="0"/>
              </a:spcBef>
              <a:spcAft>
                <a:spcPts val="0"/>
              </a:spcAft>
              <a:buNone/>
            </a:pPr>
            <a:r>
              <a:t/>
            </a:r>
            <a:endParaRPr b="1" sz="3600"/>
          </a:p>
        </p:txBody>
      </p:sp>
      <p:sp>
        <p:nvSpPr>
          <p:cNvPr id="235" name="Google Shape;235;p60"/>
          <p:cNvSpPr txBox="1"/>
          <p:nvPr>
            <p:ph idx="1" type="body"/>
          </p:nvPr>
        </p:nvSpPr>
        <p:spPr>
          <a:xfrm>
            <a:off x="264900" y="1897300"/>
            <a:ext cx="7242600" cy="801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3</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256mb</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250m</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1"/>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As-Built Doc</a:t>
            </a:r>
            <a:br>
              <a:rPr lang="en" sz="3700"/>
            </a:br>
            <a:r>
              <a:rPr lang="en" sz="3700"/>
              <a:t>Release 	2</a:t>
            </a:r>
            <a:endParaRPr sz="3700"/>
          </a:p>
          <a:p>
            <a:pPr indent="0" lvl="0" marL="0" rtl="0" algn="l">
              <a:spcBef>
                <a:spcPts val="0"/>
              </a:spcBef>
              <a:spcAft>
                <a:spcPts val="0"/>
              </a:spcAft>
              <a:buNone/>
            </a:pPr>
            <a:r>
              <a:t/>
            </a:r>
            <a:endParaRPr b="1" sz="3600"/>
          </a:p>
        </p:txBody>
      </p:sp>
      <p:sp>
        <p:nvSpPr>
          <p:cNvPr id="241" name="Google Shape;241;p61"/>
          <p:cNvSpPr txBox="1"/>
          <p:nvPr>
            <p:ph idx="1" type="body"/>
          </p:nvPr>
        </p:nvSpPr>
        <p:spPr>
          <a:xfrm>
            <a:off x="264900" y="1906300"/>
            <a:ext cx="7242600" cy="801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Write the As-Built Doc for this new release here. Add more pages if needed.</a:t>
            </a:r>
            <a:endParaRPr sz="1400">
              <a:solidFill>
                <a:schemeClr val="dk1"/>
              </a:solidFill>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2"/>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Deployment File</a:t>
            </a:r>
            <a:endParaRPr sz="3700"/>
          </a:p>
          <a:p>
            <a:pPr indent="0" lvl="0" marL="0" rtl="0" algn="ctr">
              <a:spcBef>
                <a:spcPts val="0"/>
              </a:spcBef>
              <a:spcAft>
                <a:spcPts val="0"/>
              </a:spcAft>
              <a:buNone/>
            </a:pPr>
            <a:r>
              <a:rPr lang="en" sz="3700"/>
              <a:t>Release 2</a:t>
            </a:r>
            <a:endParaRPr sz="3700"/>
          </a:p>
          <a:p>
            <a:pPr indent="0" lvl="0" marL="0" rtl="0" algn="l">
              <a:spcBef>
                <a:spcPts val="0"/>
              </a:spcBef>
              <a:spcAft>
                <a:spcPts val="0"/>
              </a:spcAft>
              <a:buNone/>
            </a:pPr>
            <a:r>
              <a:t/>
            </a:r>
            <a:endParaRPr b="1" sz="3600"/>
          </a:p>
        </p:txBody>
      </p:sp>
      <p:sp>
        <p:nvSpPr>
          <p:cNvPr id="247" name="Google Shape;247;p62"/>
          <p:cNvSpPr txBox="1"/>
          <p:nvPr>
            <p:ph idx="1" type="body"/>
          </p:nvPr>
        </p:nvSpPr>
        <p:spPr>
          <a:xfrm>
            <a:off x="264900" y="1677700"/>
            <a:ext cx="7242600" cy="801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Update the file for Release 2 to match the description in the scenario:</a:t>
            </a:r>
            <a:endParaRPr sz="14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a:t>
            </a:r>
            <a:r>
              <a:rPr b="1" lang="en" sz="1400">
                <a:solidFill>
                  <a:srgbClr val="FF0000"/>
                </a:solidFill>
                <a:latin typeface="Courier New"/>
                <a:ea typeface="Courier New"/>
                <a:cs typeface="Courier New"/>
                <a:sym typeface="Courier New"/>
              </a:rPr>
              <a:t>UPDATE ME</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a:t>
            </a:r>
            <a:r>
              <a:rPr b="1" lang="en" sz="1400">
                <a:solidFill>
                  <a:srgbClr val="FF0000"/>
                </a:solidFill>
                <a:latin typeface="Courier New"/>
                <a:ea typeface="Courier New"/>
                <a:cs typeface="Courier New"/>
                <a:sym typeface="Courier New"/>
              </a:rPr>
              <a:t>UPDATE ME</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a:t>
            </a:r>
            <a:r>
              <a:rPr b="1" lang="en" sz="1400">
                <a:solidFill>
                  <a:srgbClr val="FF0000"/>
                </a:solidFill>
                <a:latin typeface="Courier New"/>
                <a:ea typeface="Courier New"/>
                <a:cs typeface="Courier New"/>
                <a:sym typeface="Courier New"/>
              </a:rPr>
              <a:t>UPDATE ME</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order_processor</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a:t>
            </a:r>
            <a:r>
              <a:rPr b="1" lang="en" sz="1400">
                <a:solidFill>
                  <a:srgbClr val="FF0000"/>
                </a:solidFill>
                <a:latin typeface="Courier New"/>
                <a:ea typeface="Courier New"/>
                <a:cs typeface="Courier New"/>
                <a:sym typeface="Courier New"/>
              </a:rPr>
              <a:t>UPDATE ME</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a:t>
            </a:r>
            <a:r>
              <a:rPr b="1" lang="en" sz="1400">
                <a:solidFill>
                  <a:srgbClr val="FF0000"/>
                </a:solidFill>
                <a:latin typeface="Courier New"/>
                <a:ea typeface="Courier New"/>
                <a:cs typeface="Courier New"/>
                <a:sym typeface="Courier New"/>
              </a:rPr>
              <a:t>UPDATE ME</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51" name="Shape 251"/>
        <p:cNvGrpSpPr/>
        <p:nvPr/>
      </p:nvGrpSpPr>
      <p:grpSpPr>
        <a:xfrm>
          <a:off x="0" y="0"/>
          <a:ext cx="0" cy="0"/>
          <a:chOff x="0" y="0"/>
          <a:chExt cx="0" cy="0"/>
        </a:xfrm>
      </p:grpSpPr>
      <p:sp>
        <p:nvSpPr>
          <p:cNvPr id="252" name="Google Shape;252;p63"/>
          <p:cNvSpPr/>
          <p:nvPr/>
        </p:nvSpPr>
        <p:spPr>
          <a:xfrm>
            <a:off x="1184725" y="4003550"/>
            <a:ext cx="5583900" cy="34053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Scenario</a:t>
            </a:r>
            <a:r>
              <a:rPr b="1" lang="en" sz="3000">
                <a:solidFill>
                  <a:srgbClr val="FFFFFF"/>
                </a:solidFill>
                <a:latin typeface="Open Sans"/>
                <a:ea typeface="Open Sans"/>
                <a:cs typeface="Open Sans"/>
                <a:sym typeface="Open Sans"/>
              </a:rPr>
              <a:t>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b="1" lang="en" sz="3600">
                <a:solidFill>
                  <a:srgbClr val="FFFFFF"/>
                </a:solidFill>
                <a:latin typeface="Open Sans"/>
                <a:ea typeface="Open Sans"/>
                <a:cs typeface="Open Sans"/>
                <a:sym typeface="Open Sans"/>
              </a:rPr>
              <a:t>On-Call Shift</a:t>
            </a:r>
            <a:endParaRPr b="1" sz="3600">
              <a:solidFill>
                <a:srgbClr val="FFFFFF"/>
              </a:solidFill>
              <a:latin typeface="Open Sans"/>
              <a:ea typeface="Open Sans"/>
              <a:cs typeface="Open Sans"/>
              <a:sym typeface="Open Sans"/>
            </a:endParaRPr>
          </a:p>
        </p:txBody>
      </p:sp>
      <p:sp>
        <p:nvSpPr>
          <p:cNvPr id="253" name="Google Shape;253;p6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4"/>
          <p:cNvSpPr txBox="1"/>
          <p:nvPr>
            <p:ph type="title"/>
          </p:nvPr>
        </p:nvSpPr>
        <p:spPr>
          <a:xfrm>
            <a:off x="264895" y="726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On-Call Shift </a:t>
            </a:r>
            <a:endParaRPr b="1" sz="3600"/>
          </a:p>
        </p:txBody>
      </p:sp>
      <p:sp>
        <p:nvSpPr>
          <p:cNvPr id="259" name="Google Shape;259;p64"/>
          <p:cNvSpPr txBox="1"/>
          <p:nvPr>
            <p:ph idx="1" type="body"/>
          </p:nvPr>
        </p:nvSpPr>
        <p:spPr>
          <a:xfrm>
            <a:off x="264900" y="935225"/>
            <a:ext cx="7242600" cy="853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Summary</a:t>
            </a:r>
            <a:endParaRPr b="1" sz="16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Today is your first on-call shift as an SRE. During your shift, you will have to respond to alerts to keep the system running at its best using the on-call best practices learned in this course. During your on-call shift, make sure to be thinking of ways to reduce toil. After your on-call shift is over, you will be responsible for writing a summary of your shift and a post-mortem. On the following slides you will encounter several different “alerts” from your monitoring stack. Each “alert” will contain several different parts that will help you write your on-call log for your shift. Additionally, you’ll encounter an application outage that will require a post-mortem. </a:t>
            </a:r>
            <a:endParaRPr sz="14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Alert Components</a:t>
            </a:r>
            <a:endParaRPr b="1" sz="16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Summary -- This will be general knowledge about the systems involved that you would know if you had actually been working at the company. It will include a brief description of the systems involved as well information about how it is managed.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Standard Operating Procedure (SOP) -- This will be a short description of the steps to troubleshoot and potentially correct the cause of the alert.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Log and Monitoring Details -- This section will contain snippets of relevant logs and monitoring data (graphs, metrics, etc.) that are associated with responding to an alert. </a:t>
            </a:r>
            <a:endParaRPr sz="1400">
              <a:solidFill>
                <a:schemeClr val="dk1"/>
              </a:solidFill>
              <a:latin typeface="Arial"/>
              <a:ea typeface="Arial"/>
              <a:cs typeface="Arial"/>
              <a:sym typeface="Arial"/>
            </a:endParaRPr>
          </a:p>
          <a:p>
            <a:pPr indent="0" lvl="0" marL="0" rtl="0" algn="l">
              <a:spcBef>
                <a:spcPts val="1200"/>
              </a:spcBef>
              <a:spcAft>
                <a:spcPts val="0"/>
              </a:spcAft>
              <a:buNone/>
            </a:pPr>
            <a:r>
              <a:rPr b="1" lang="en" sz="1600">
                <a:solidFill>
                  <a:schemeClr val="dk1"/>
                </a:solidFill>
                <a:latin typeface="Arial"/>
                <a:ea typeface="Arial"/>
                <a:cs typeface="Arial"/>
                <a:sym typeface="Arial"/>
              </a:rPr>
              <a:t>On-Call Log</a:t>
            </a:r>
            <a:endParaRPr b="1" sz="16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After your on-call shift you’ll need to add to the on-call log. There is a provided sample template for you to use that includes all the necessary fields. Remember your on-call log is used to help track recurring alerts/issues as well as providing a record of the steps taken to resolve the issue. </a:t>
            </a:r>
            <a:endParaRPr sz="1400">
              <a:solidFill>
                <a:schemeClr val="dk1"/>
              </a:solidFill>
              <a:latin typeface="Arial"/>
              <a:ea typeface="Arial"/>
              <a:cs typeface="Arial"/>
              <a:sym typeface="Arial"/>
            </a:endParaRPr>
          </a:p>
          <a:p>
            <a:pPr indent="0" lvl="0" marL="0" rtl="0" algn="l">
              <a:spcBef>
                <a:spcPts val="1200"/>
              </a:spcBef>
              <a:spcAft>
                <a:spcPts val="0"/>
              </a:spcAft>
              <a:buNone/>
            </a:pPr>
            <a:r>
              <a:rPr b="1" lang="en" sz="1600">
                <a:solidFill>
                  <a:schemeClr val="dk1"/>
                </a:solidFill>
                <a:latin typeface="Arial"/>
                <a:ea typeface="Arial"/>
                <a:cs typeface="Arial"/>
                <a:sym typeface="Arial"/>
              </a:rPr>
              <a:t>Post-Mortem</a:t>
            </a:r>
            <a:endParaRPr b="1" sz="16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Unfortunately there will be an application outage on your shift that will require a post-mortem. You will only be responsible for filling in your involvement, plus you’ll be in charge of creating an action plan and impact assessment.  </a:t>
            </a:r>
            <a:r>
              <a:rPr lang="en" sz="1500">
                <a:latin typeface="Open Sans"/>
                <a:ea typeface="Open Sans"/>
                <a:cs typeface="Open Sans"/>
                <a:sym typeface="Open Sans"/>
              </a:rPr>
              <a:t>	</a:t>
            </a:r>
            <a:endParaRPr sz="15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5"/>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1</a:t>
            </a:r>
            <a:endParaRPr b="1" sz="3600"/>
          </a:p>
        </p:txBody>
      </p:sp>
      <p:sp>
        <p:nvSpPr>
          <p:cNvPr id="265" name="Google Shape;265;p65"/>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Low Storage Alert</a:t>
            </a:r>
            <a:r>
              <a:rPr b="1" lang="en" sz="1600">
                <a:solidFill>
                  <a:schemeClr val="dk1"/>
                </a:solidFill>
                <a:latin typeface="Arial"/>
                <a:ea typeface="Arial"/>
                <a:cs typeface="Arial"/>
                <a:sym typeface="Arial"/>
              </a:rPr>
              <a:t> </a:t>
            </a:r>
            <a:endParaRPr b="1" sz="16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800">
                <a:solidFill>
                  <a:schemeClr val="dk1"/>
                </a:solidFill>
                <a:latin typeface="Arial"/>
                <a:ea typeface="Arial"/>
                <a:cs typeface="Arial"/>
                <a:sym typeface="Arial"/>
              </a:rPr>
              <a:t>Summary</a:t>
            </a:r>
            <a:endParaRPr b="1" sz="18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SOP</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Details</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
        <p:nvSpPr>
          <p:cNvPr id="266" name="Google Shape;266;p65"/>
          <p:cNvSpPr txBox="1"/>
          <p:nvPr/>
        </p:nvSpPr>
        <p:spPr>
          <a:xfrm>
            <a:off x="403575" y="4377275"/>
            <a:ext cx="6395100" cy="1693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Low Storage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Depending on the specific alert take the following action:</a:t>
            </a:r>
            <a:br>
              <a:rPr lang="en">
                <a:latin typeface="Open Sans Light"/>
                <a:ea typeface="Open Sans Light"/>
                <a:cs typeface="Open Sans Light"/>
                <a:sym typeface="Open Sans Light"/>
              </a:rPr>
            </a:b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p:txBody>
      </p:sp>
      <p:pic>
        <p:nvPicPr>
          <p:cNvPr id="267" name="Google Shape;267;p65"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6"/>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2</a:t>
            </a:r>
            <a:endParaRPr b="1" sz="3600"/>
          </a:p>
        </p:txBody>
      </p:sp>
      <p:sp>
        <p:nvSpPr>
          <p:cNvPr id="273" name="Google Shape;273;p66"/>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DNS Troubles</a:t>
            </a:r>
            <a:endParaRPr b="1" sz="24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800">
                <a:solidFill>
                  <a:schemeClr val="dk1"/>
                </a:solidFill>
                <a:latin typeface="Arial"/>
                <a:ea typeface="Arial"/>
                <a:cs typeface="Arial"/>
                <a:sym typeface="Arial"/>
              </a:rPr>
              <a:t>Summary</a:t>
            </a:r>
            <a:endParaRPr b="1" sz="18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n" sz="1400">
                <a:solidFill>
                  <a:schemeClr val="dk1"/>
                </a:solidFill>
                <a:latin typeface="Arial"/>
                <a:ea typeface="Arial"/>
                <a:cs typeface="Arial"/>
                <a:sym typeface="Arial"/>
              </a:rPr>
              <a:t>The networking team recently added a secondary backup DNS server to increase </a:t>
            </a:r>
            <a:r>
              <a:rPr lang="en" sz="1400">
                <a:solidFill>
                  <a:schemeClr val="dk1"/>
                </a:solidFill>
                <a:latin typeface="Arial"/>
                <a:ea typeface="Arial"/>
                <a:cs typeface="Arial"/>
                <a:sym typeface="Arial"/>
              </a:rPr>
              <a:t>reliability since the one they are using now tends to go down frequently. Your team has several checks in place monitoring the DNS servers to make sure they are up at all times. </a:t>
            </a:r>
            <a:endParaRPr sz="1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SOP</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
        <p:nvSpPr>
          <p:cNvPr id="274" name="Google Shape;274;p66"/>
          <p:cNvSpPr txBox="1"/>
          <p:nvPr/>
        </p:nvSpPr>
        <p:spPr>
          <a:xfrm>
            <a:off x="547950" y="3694275"/>
            <a:ext cx="6959700" cy="5141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DNS Server Not Answering Requests</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Failover Procedure</a:t>
            </a:r>
            <a:endParaRPr>
              <a:latin typeface="Open Sans Light"/>
              <a:ea typeface="Open Sans Light"/>
              <a:cs typeface="Open Sans Light"/>
              <a:sym typeface="Open Sans Light"/>
            </a:endParaRPr>
          </a:p>
          <a:p>
            <a:pPr indent="-317500" lvl="0" marL="914400" rtl="0" algn="l">
              <a:spcBef>
                <a:spcPts val="0"/>
              </a:spcBef>
              <a:spcAft>
                <a:spcPts val="0"/>
              </a:spcAft>
              <a:buSzPts val="1400"/>
              <a:buFont typeface="Open Sans Light"/>
              <a:buAutoNum type="arabicPeriod"/>
            </a:pPr>
            <a:r>
              <a:rPr lang="en">
                <a:latin typeface="Open Sans Light"/>
                <a:ea typeface="Open Sans Light"/>
                <a:cs typeface="Open Sans Light"/>
                <a:sym typeface="Open Sans Light"/>
              </a:rPr>
              <a:t>Determine the active server with the dnsTool. </a:t>
            </a:r>
            <a:endParaRPr>
              <a:latin typeface="Open Sans Light"/>
              <a:ea typeface="Open Sans Light"/>
              <a:cs typeface="Open Sans Light"/>
              <a:sym typeface="Open Sans Light"/>
            </a:endParaRPr>
          </a:p>
          <a:p>
            <a:pPr indent="-317500" lvl="1" marL="1828800" rtl="0" algn="l">
              <a:spcBef>
                <a:spcPts val="0"/>
              </a:spcBef>
              <a:spcAft>
                <a:spcPts val="0"/>
              </a:spcAft>
              <a:buSzPts val="1400"/>
              <a:buFont typeface="Courier New"/>
              <a:buAutoNum type="alphaLcPeriod"/>
            </a:pPr>
            <a:r>
              <a:rPr lang="en">
                <a:latin typeface="Courier New"/>
                <a:ea typeface="Courier New"/>
                <a:cs typeface="Courier New"/>
                <a:sym typeface="Courier New"/>
              </a:rPr>
              <a:t>dnsTool -q active_server</a:t>
            </a:r>
            <a:endParaRPr>
              <a:latin typeface="Courier New"/>
              <a:ea typeface="Courier New"/>
              <a:cs typeface="Courier New"/>
              <a:sym typeface="Courier New"/>
            </a:endParaRPr>
          </a:p>
          <a:p>
            <a:pPr indent="-317500" lvl="0" marL="914400" rtl="0" algn="l">
              <a:spcBef>
                <a:spcPts val="0"/>
              </a:spcBef>
              <a:spcAft>
                <a:spcPts val="0"/>
              </a:spcAft>
              <a:buSzPts val="1400"/>
              <a:buFont typeface="Courier New"/>
              <a:buAutoNum type="arabicPeriod"/>
            </a:pPr>
            <a:r>
              <a:rPr lang="en">
                <a:latin typeface="Open Sans Light"/>
                <a:ea typeface="Open Sans Light"/>
                <a:cs typeface="Open Sans Light"/>
                <a:sym typeface="Open Sans Light"/>
              </a:rPr>
              <a:t>If the active server is reachable you can initiate the shutdown process. If this command fails, make sure the dns process is shutdown on the server before continuing</a:t>
            </a:r>
            <a:endParaRPr>
              <a:latin typeface="Courier New"/>
              <a:ea typeface="Courier New"/>
              <a:cs typeface="Courier New"/>
              <a:sym typeface="Courier New"/>
            </a:endParaRPr>
          </a:p>
          <a:p>
            <a:pPr indent="-317500" lvl="1" marL="1828800" rtl="0" algn="l">
              <a:spcBef>
                <a:spcPts val="0"/>
              </a:spcBef>
              <a:spcAft>
                <a:spcPts val="0"/>
              </a:spcAft>
              <a:buSzPts val="1400"/>
              <a:buFont typeface="Courier New"/>
              <a:buAutoNum type="alphaLcPeriod"/>
            </a:pPr>
            <a:r>
              <a:rPr lang="en">
                <a:latin typeface="Courier New"/>
                <a:ea typeface="Courier New"/>
                <a:cs typeface="Courier New"/>
                <a:sym typeface="Courier New"/>
              </a:rPr>
              <a:t>dnsTool -a shutdown -s dns1 </a:t>
            </a:r>
            <a:endParaRPr>
              <a:latin typeface="Courier New"/>
              <a:ea typeface="Courier New"/>
              <a:cs typeface="Courier New"/>
              <a:sym typeface="Courier New"/>
            </a:endParaRPr>
          </a:p>
          <a:p>
            <a:pPr indent="-317500" lvl="0" marL="914400" rtl="0" algn="l">
              <a:spcBef>
                <a:spcPts val="0"/>
              </a:spcBef>
              <a:spcAft>
                <a:spcPts val="0"/>
              </a:spcAft>
              <a:buSzPts val="1400"/>
              <a:buFont typeface="Courier New"/>
              <a:buAutoNum type="arabicPeriod"/>
            </a:pPr>
            <a:r>
              <a:rPr lang="en">
                <a:latin typeface="Open Sans Light"/>
                <a:ea typeface="Open Sans Light"/>
                <a:cs typeface="Open Sans Light"/>
                <a:sym typeface="Open Sans Light"/>
              </a:rPr>
              <a:t>Start the failover.</a:t>
            </a:r>
            <a:r>
              <a:rPr lang="en">
                <a:latin typeface="Courier New"/>
                <a:ea typeface="Courier New"/>
                <a:cs typeface="Courier New"/>
                <a:sym typeface="Courier New"/>
              </a:rPr>
              <a:t> </a:t>
            </a:r>
            <a:endParaRPr>
              <a:latin typeface="Courier New"/>
              <a:ea typeface="Courier New"/>
              <a:cs typeface="Courier New"/>
              <a:sym typeface="Courier New"/>
            </a:endParaRPr>
          </a:p>
          <a:p>
            <a:pPr indent="-317500" lvl="1" marL="1828800" rtl="0" algn="l">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successful:</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dnsTool -a failover -s dns2</a:t>
            </a:r>
            <a:endParaRPr>
              <a:latin typeface="Courier New"/>
              <a:ea typeface="Courier New"/>
              <a:cs typeface="Courier New"/>
              <a:sym typeface="Courier New"/>
            </a:endParaRPr>
          </a:p>
          <a:p>
            <a:pPr indent="-317500" lvl="1" marL="1828800" rtl="0" algn="l">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not successful, include the force flag,</a:t>
            </a:r>
            <a:r>
              <a:rPr lang="en">
                <a:latin typeface="Courier New"/>
                <a:ea typeface="Courier New"/>
                <a:cs typeface="Courier New"/>
                <a:sym typeface="Courier New"/>
              </a:rPr>
              <a:t> dnsTool -a failover -s dns -f</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7"/>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2</a:t>
            </a:r>
            <a:endParaRPr b="1" sz="3600"/>
          </a:p>
        </p:txBody>
      </p:sp>
      <p:sp>
        <p:nvSpPr>
          <p:cNvPr id="280" name="Google Shape;280;p67"/>
          <p:cNvSpPr txBox="1"/>
          <p:nvPr>
            <p:ph idx="1" type="body"/>
          </p:nvPr>
        </p:nvSpPr>
        <p:spPr>
          <a:xfrm>
            <a:off x="0" y="877825"/>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DNS Troubles, cont</a:t>
            </a:r>
            <a:endParaRPr b="1" sz="2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Details</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pic>
        <p:nvPicPr>
          <p:cNvPr id="281" name="Google Shape;281;p67"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282" name="Google Shape;282;p67"/>
          <p:cNvGraphicFramePr/>
          <p:nvPr/>
        </p:nvGraphicFramePr>
        <p:xfrm>
          <a:off x="797275" y="6146100"/>
          <a:ext cx="3000000" cy="3000000"/>
        </p:xfrm>
        <a:graphic>
          <a:graphicData uri="http://schemas.openxmlformats.org/drawingml/2006/table">
            <a:tbl>
              <a:tblPr>
                <a:noFill/>
                <a:tableStyleId>{F4B0720F-29F8-495F-859A-9D02CE2029D7}</a:tableStyleId>
              </a:tblPr>
              <a:tblGrid>
                <a:gridCol w="2933700"/>
                <a:gridCol w="2933700"/>
              </a:tblGrid>
              <a:tr h="381000">
                <a:tc gridSpan="2">
                  <a:txBody>
                    <a:bodyPr/>
                    <a:lstStyle/>
                    <a:p>
                      <a:pPr indent="0" lvl="0" marL="0" rtl="0" algn="ctr">
                        <a:spcBef>
                          <a:spcPts val="0"/>
                        </a:spcBef>
                        <a:spcAft>
                          <a:spcPts val="0"/>
                        </a:spcAft>
                        <a:buNone/>
                      </a:pPr>
                      <a:r>
                        <a:rPr lang="en"/>
                        <a:t>Networking Server Status Page</a:t>
                      </a:r>
                      <a:endParaRPr/>
                    </a:p>
                  </a:txBody>
                  <a:tcPr marT="91425" marB="91425" marR="91425" marL="91425"/>
                </a:tc>
                <a:tc hMerge="1"/>
              </a:tr>
              <a:tr h="381000">
                <a:tc>
                  <a:txBody>
                    <a:bodyPr/>
                    <a:lstStyle/>
                    <a:p>
                      <a:pPr indent="0" lvl="0" marL="0" rtl="0" algn="l">
                        <a:spcBef>
                          <a:spcPts val="0"/>
                        </a:spcBef>
                        <a:spcAft>
                          <a:spcPts val="0"/>
                        </a:spcAft>
                        <a:buNone/>
                      </a:pPr>
                      <a:r>
                        <a:rPr lang="en"/>
                        <a:t>Server</a:t>
                      </a:r>
                      <a:endParaRPr/>
                    </a:p>
                  </a:txBody>
                  <a:tcPr marT="91425" marB="91425" marR="91425" marL="91425"/>
                </a:tc>
                <a:tc>
                  <a:txBody>
                    <a:bodyPr/>
                    <a:lstStyle/>
                    <a:p>
                      <a:pPr indent="0" lvl="0" marL="0" rtl="0" algn="l">
                        <a:spcBef>
                          <a:spcPts val="0"/>
                        </a:spcBef>
                        <a:spcAft>
                          <a:spcPts val="0"/>
                        </a:spcAft>
                        <a:buNone/>
                      </a:pPr>
                      <a:r>
                        <a:rPr lang="en"/>
                        <a:t>Status </a:t>
                      </a:r>
                      <a:endParaRPr/>
                    </a:p>
                  </a:txBody>
                  <a:tcPr marT="91425" marB="91425" marR="91425" marL="91425"/>
                </a:tc>
              </a:tr>
              <a:tr h="381000">
                <a:tc>
                  <a:txBody>
                    <a:bodyPr/>
                    <a:lstStyle/>
                    <a:p>
                      <a:pPr indent="0" lvl="0" marL="0" rtl="0" algn="l">
                        <a:spcBef>
                          <a:spcPts val="0"/>
                        </a:spcBef>
                        <a:spcAft>
                          <a:spcPts val="0"/>
                        </a:spcAft>
                        <a:buNone/>
                      </a:pPr>
                      <a:r>
                        <a:rPr lang="en"/>
                        <a:t>DNS1</a:t>
                      </a:r>
                      <a:endParaRPr/>
                    </a:p>
                  </a:txBody>
                  <a:tcPr marT="91425" marB="91425" marR="91425" marL="91425"/>
                </a:tc>
                <a:tc>
                  <a:txBody>
                    <a:bodyPr/>
                    <a:lstStyle/>
                    <a:p>
                      <a:pPr indent="0" lvl="0" marL="0" rtl="0" algn="l">
                        <a:spcBef>
                          <a:spcPts val="0"/>
                        </a:spcBef>
                        <a:spcAft>
                          <a:spcPts val="0"/>
                        </a:spcAft>
                        <a:buNone/>
                      </a:pPr>
                      <a:r>
                        <a:rPr lang="en">
                          <a:solidFill>
                            <a:srgbClr val="00FF00"/>
                          </a:solidFill>
                        </a:rPr>
                        <a:t>UP</a:t>
                      </a:r>
                      <a:endParaRPr>
                        <a:solidFill>
                          <a:srgbClr val="00FF00"/>
                        </a:solidFill>
                      </a:endParaRPr>
                    </a:p>
                  </a:txBody>
                  <a:tcPr marT="91425" marB="91425" marR="91425" marL="91425"/>
                </a:tc>
              </a:tr>
              <a:tr h="381000">
                <a:tc>
                  <a:txBody>
                    <a:bodyPr/>
                    <a:lstStyle/>
                    <a:p>
                      <a:pPr indent="0" lvl="0" marL="0" rtl="0" algn="l">
                        <a:spcBef>
                          <a:spcPts val="0"/>
                        </a:spcBef>
                        <a:spcAft>
                          <a:spcPts val="0"/>
                        </a:spcAft>
                        <a:buNone/>
                      </a:pPr>
                      <a:r>
                        <a:rPr lang="en"/>
                        <a:t>DNS2</a:t>
                      </a:r>
                      <a:endParaRPr/>
                    </a:p>
                  </a:txBody>
                  <a:tcPr marT="91425" marB="91425" marR="91425" marL="91425"/>
                </a:tc>
                <a:tc>
                  <a:txBody>
                    <a:bodyPr/>
                    <a:lstStyle/>
                    <a:p>
                      <a:pPr indent="0" lvl="0" marL="0" rtl="0" algn="l">
                        <a:spcBef>
                          <a:spcPts val="0"/>
                        </a:spcBef>
                        <a:spcAft>
                          <a:spcPts val="0"/>
                        </a:spcAft>
                        <a:buNone/>
                      </a:pPr>
                      <a:r>
                        <a:rPr lang="en">
                          <a:solidFill>
                            <a:srgbClr val="00FF00"/>
                          </a:solidFill>
                        </a:rPr>
                        <a:t>UP</a:t>
                      </a:r>
                      <a:endParaRPr>
                        <a:solidFill>
                          <a:srgbClr val="00FF00"/>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8"/>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2</a:t>
            </a:r>
            <a:endParaRPr b="1" sz="3600"/>
          </a:p>
        </p:txBody>
      </p:sp>
      <p:sp>
        <p:nvSpPr>
          <p:cNvPr id="288" name="Google Shape;288;p68"/>
          <p:cNvSpPr txBox="1"/>
          <p:nvPr>
            <p:ph idx="1" type="body"/>
          </p:nvPr>
        </p:nvSpPr>
        <p:spPr>
          <a:xfrm>
            <a:off x="0" y="8578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DNS Troubles, cont</a:t>
            </a:r>
            <a:endParaRPr b="1" sz="2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Details</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pic>
        <p:nvPicPr>
          <p:cNvPr id="289" name="Google Shape;289;p68"/>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9"/>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3</a:t>
            </a:r>
            <a:endParaRPr b="1" sz="3600"/>
          </a:p>
        </p:txBody>
      </p:sp>
      <p:sp>
        <p:nvSpPr>
          <p:cNvPr id="295" name="Google Shape;295;p69"/>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Application</a:t>
            </a:r>
            <a:r>
              <a:rPr b="1" lang="en" sz="1600">
                <a:solidFill>
                  <a:schemeClr val="dk1"/>
                </a:solidFill>
                <a:latin typeface="Arial"/>
                <a:ea typeface="Arial"/>
                <a:cs typeface="Arial"/>
                <a:sym typeface="Arial"/>
              </a:rPr>
              <a:t> </a:t>
            </a:r>
            <a:r>
              <a:rPr b="1" lang="en" sz="2400">
                <a:solidFill>
                  <a:schemeClr val="dk1"/>
                </a:solidFill>
                <a:latin typeface="Arial"/>
                <a:ea typeface="Arial"/>
                <a:cs typeface="Arial"/>
                <a:sym typeface="Arial"/>
              </a:rPr>
              <a:t>Outage</a:t>
            </a:r>
            <a:endParaRPr b="1" sz="2400">
              <a:solidFill>
                <a:schemeClr val="dk1"/>
              </a:solidFill>
              <a:latin typeface="Arial"/>
              <a:ea typeface="Arial"/>
              <a:cs typeface="Arial"/>
              <a:sym typeface="Arial"/>
            </a:endParaRPr>
          </a:p>
          <a:p>
            <a:pPr indent="0" lvl="0" marL="0" rtl="0" algn="l">
              <a:spcBef>
                <a:spcPts val="1200"/>
              </a:spcBef>
              <a:spcAft>
                <a:spcPts val="0"/>
              </a:spcAft>
              <a:buNone/>
            </a:pPr>
            <a:r>
              <a:rPr b="1" lang="en" sz="1800">
                <a:solidFill>
                  <a:schemeClr val="dk1"/>
                </a:solidFill>
                <a:latin typeface="Arial"/>
                <a:ea typeface="Arial"/>
                <a:cs typeface="Arial"/>
                <a:sym typeface="Arial"/>
              </a:rPr>
              <a:t>Summary</a:t>
            </a:r>
            <a:endParaRPr b="1" sz="1800">
              <a:solidFill>
                <a:schemeClr val="dk1"/>
              </a:solidFill>
              <a:latin typeface="Arial"/>
              <a:ea typeface="Arial"/>
              <a:cs typeface="Arial"/>
              <a:sym typeface="Arial"/>
            </a:endParaRPr>
          </a:p>
          <a:p>
            <a:pPr indent="0" lvl="0" marL="0" rtl="0" algn="l">
              <a:spcBef>
                <a:spcPts val="1200"/>
              </a:spcBef>
              <a:spcAft>
                <a:spcPts val="0"/>
              </a:spcAft>
              <a:buNone/>
            </a:pPr>
            <a:r>
              <a:rPr lang="en" sz="120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SOP</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Details</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
        <p:nvSpPr>
          <p:cNvPr id="296" name="Google Shape;296;p69"/>
          <p:cNvSpPr txBox="1"/>
          <p:nvPr/>
        </p:nvSpPr>
        <p:spPr>
          <a:xfrm>
            <a:off x="344550" y="3458825"/>
            <a:ext cx="6506700" cy="2555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Application Down</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Customer Support -- Susan Vega</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Networking -- Bob Sparrow</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Ops -- Glen 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Database Admin -- Karen House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a:t>
            </a:r>
            <a:r>
              <a:rPr lang="en">
                <a:latin typeface="Open Sans Light"/>
                <a:ea typeface="Open Sans Light"/>
                <a:cs typeface="Open Sans Light"/>
                <a:sym typeface="Open Sans Light"/>
              </a:rPr>
              <a:t>Development</a:t>
            </a:r>
            <a:r>
              <a:rPr lang="en">
                <a:latin typeface="Open Sans Light"/>
                <a:ea typeface="Open Sans Light"/>
                <a:cs typeface="Open Sans Light"/>
                <a:sym typeface="Open Sans Light"/>
              </a:rPr>
              <a:t> Team – Gal Tree</a:t>
            </a:r>
            <a:endParaRPr>
              <a:latin typeface="Open Sans Light"/>
              <a:ea typeface="Open Sans Light"/>
              <a:cs typeface="Open Sans Light"/>
              <a:sym typeface="Open Sans Light"/>
            </a:endParaRPr>
          </a:p>
        </p:txBody>
      </p:sp>
      <p:graphicFrame>
        <p:nvGraphicFramePr>
          <p:cNvPr id="297" name="Google Shape;297;p69"/>
          <p:cNvGraphicFramePr/>
          <p:nvPr/>
        </p:nvGraphicFramePr>
        <p:xfrm>
          <a:off x="664200" y="6732100"/>
          <a:ext cx="3000000" cy="3000000"/>
        </p:xfrm>
        <a:graphic>
          <a:graphicData uri="http://schemas.openxmlformats.org/drawingml/2006/table">
            <a:tbl>
              <a:tblPr>
                <a:noFill/>
                <a:tableStyleId>{F4B0720F-29F8-495F-859A-9D02CE2029D7}</a:tableStyleId>
              </a:tblPr>
              <a:tblGrid>
                <a:gridCol w="2933700"/>
                <a:gridCol w="2933700"/>
              </a:tblGrid>
              <a:tr h="381000">
                <a:tc gridSpan="2">
                  <a:txBody>
                    <a:bodyPr/>
                    <a:lstStyle/>
                    <a:p>
                      <a:pPr indent="0" lvl="0" marL="0" rtl="0" algn="ctr">
                        <a:spcBef>
                          <a:spcPts val="0"/>
                        </a:spcBef>
                        <a:spcAft>
                          <a:spcPts val="0"/>
                        </a:spcAft>
                        <a:buNone/>
                      </a:pPr>
                      <a:r>
                        <a:rPr lang="en"/>
                        <a:t>Main App Status</a:t>
                      </a:r>
                      <a:endParaRPr/>
                    </a:p>
                  </a:txBody>
                  <a:tcPr marT="91425" marB="91425" marR="91425" marL="91425"/>
                </a:tc>
                <a:tc hMerge="1"/>
              </a:tr>
              <a:tr h="381000">
                <a:tc>
                  <a:txBody>
                    <a:bodyPr/>
                    <a:lstStyle/>
                    <a:p>
                      <a:pPr indent="0" lvl="0" marL="0" rtl="0" algn="l">
                        <a:spcBef>
                          <a:spcPts val="0"/>
                        </a:spcBef>
                        <a:spcAft>
                          <a:spcPts val="0"/>
                        </a:spcAft>
                        <a:buNone/>
                      </a:pPr>
                      <a:r>
                        <a:rPr lang="en"/>
                        <a:t>Endpoint or Host</a:t>
                      </a:r>
                      <a:endParaRPr/>
                    </a:p>
                  </a:txBody>
                  <a:tcPr marT="91425" marB="91425" marR="91425" marL="91425"/>
                </a:tc>
                <a:tc>
                  <a:txBody>
                    <a:bodyPr/>
                    <a:lstStyle/>
                    <a:p>
                      <a:pPr indent="0" lvl="0" marL="0" rtl="0" algn="l">
                        <a:spcBef>
                          <a:spcPts val="0"/>
                        </a:spcBef>
                        <a:spcAft>
                          <a:spcPts val="0"/>
                        </a:spcAft>
                        <a:buNone/>
                      </a:pPr>
                      <a:r>
                        <a:rPr lang="en"/>
                        <a:t>Status</a:t>
                      </a:r>
                      <a:endParaRPr/>
                    </a:p>
                  </a:txBody>
                  <a:tcPr marT="91425" marB="91425" marR="91425" marL="91425"/>
                </a:tc>
              </a:tr>
              <a:tr h="381000">
                <a:tc>
                  <a:txBody>
                    <a:bodyPr/>
                    <a:lstStyle/>
                    <a:p>
                      <a:pPr indent="0" lvl="0" marL="0" rtl="0" algn="l">
                        <a:spcBef>
                          <a:spcPts val="0"/>
                        </a:spcBef>
                        <a:spcAft>
                          <a:spcPts val="0"/>
                        </a:spcAft>
                        <a:buNone/>
                      </a:pPr>
                      <a:r>
                        <a:rPr lang="en"/>
                        <a:t>exoticplant.plant</a:t>
                      </a:r>
                      <a:endParaRPr/>
                    </a:p>
                  </a:txBody>
                  <a:tcPr marT="91425" marB="91425" marR="91425" marL="91425"/>
                </a:tc>
                <a:tc>
                  <a:txBody>
                    <a:bodyPr/>
                    <a:lstStyle/>
                    <a:p>
                      <a:pPr indent="0" lvl="0" marL="0" rtl="0" algn="l">
                        <a:spcBef>
                          <a:spcPts val="0"/>
                        </a:spcBef>
                        <a:spcAft>
                          <a:spcPts val="0"/>
                        </a:spcAft>
                        <a:buNone/>
                      </a:pPr>
                      <a:r>
                        <a:rPr lang="en"/>
                        <a:t>UNREACHABLE</a:t>
                      </a:r>
                      <a:endParaRPr/>
                    </a:p>
                  </a:txBody>
                  <a:tcPr marT="91425" marB="91425" marR="91425" marL="91425"/>
                </a:tc>
              </a:tr>
              <a:tr h="381000">
                <a:tc>
                  <a:txBody>
                    <a:bodyPr/>
                    <a:lstStyle/>
                    <a:p>
                      <a:pPr indent="0" lvl="0" marL="0" rtl="0" algn="l">
                        <a:spcBef>
                          <a:spcPts val="0"/>
                        </a:spcBef>
                        <a:spcAft>
                          <a:spcPts val="0"/>
                        </a:spcAft>
                        <a:buNone/>
                      </a:pPr>
                      <a:r>
                        <a:rPr lang="en"/>
                        <a:t>planthost1.internal</a:t>
                      </a:r>
                      <a:endParaRPr/>
                    </a:p>
                  </a:txBody>
                  <a:tcPr marT="91425" marB="91425" marR="91425" marL="91425"/>
                </a:tc>
                <a:tc>
                  <a:txBody>
                    <a:bodyPr/>
                    <a:lstStyle/>
                    <a:p>
                      <a:pPr indent="0" lvl="0" marL="0" rtl="0" algn="l">
                        <a:spcBef>
                          <a:spcPts val="0"/>
                        </a:spcBef>
                        <a:spcAft>
                          <a:spcPts val="0"/>
                        </a:spcAft>
                        <a:buNone/>
                      </a:pPr>
                      <a:r>
                        <a:rPr lang="en"/>
                        <a:t>UP</a:t>
                      </a:r>
                      <a:endParaRPr/>
                    </a:p>
                  </a:txBody>
                  <a:tcPr marT="91425" marB="91425" marR="91425" marL="91425"/>
                </a:tc>
              </a:tr>
              <a:tr h="381000">
                <a:tc>
                  <a:txBody>
                    <a:bodyPr/>
                    <a:lstStyle/>
                    <a:p>
                      <a:pPr indent="0" lvl="0" marL="0" rtl="0" algn="l">
                        <a:spcBef>
                          <a:spcPts val="0"/>
                        </a:spcBef>
                        <a:spcAft>
                          <a:spcPts val="0"/>
                        </a:spcAft>
                        <a:buNone/>
                      </a:pPr>
                      <a:r>
                        <a:rPr lang="en"/>
                        <a:t>planthost2.internal</a:t>
                      </a:r>
                      <a:endParaRPr/>
                    </a:p>
                  </a:txBody>
                  <a:tcPr marT="91425" marB="91425" marR="91425" marL="91425"/>
                </a:tc>
                <a:tc>
                  <a:txBody>
                    <a:bodyPr/>
                    <a:lstStyle/>
                    <a:p>
                      <a:pPr indent="0" lvl="0" marL="0" rtl="0" algn="l">
                        <a:spcBef>
                          <a:spcPts val="0"/>
                        </a:spcBef>
                        <a:spcAft>
                          <a:spcPts val="0"/>
                        </a:spcAft>
                        <a:buNone/>
                      </a:pPr>
                      <a:r>
                        <a:rPr lang="en"/>
                        <a:t>UP</a:t>
                      </a:r>
                      <a:endParaRPr/>
                    </a:p>
                  </a:txBody>
                  <a:tcPr marT="91425" marB="91425" marR="91425" marL="91425"/>
                </a:tc>
              </a:tr>
              <a:tr h="381000">
                <a:tc>
                  <a:txBody>
                    <a:bodyPr/>
                    <a:lstStyle/>
                    <a:p>
                      <a:pPr indent="0" lvl="0" marL="0" rtl="0" algn="l">
                        <a:spcBef>
                          <a:spcPts val="0"/>
                        </a:spcBef>
                        <a:spcAft>
                          <a:spcPts val="0"/>
                        </a:spcAft>
                        <a:buNone/>
                      </a:pPr>
                      <a:r>
                        <a:rPr lang="en"/>
                        <a:t>exoticplant.plant.internal</a:t>
                      </a:r>
                      <a:endParaRPr/>
                    </a:p>
                  </a:txBody>
                  <a:tcPr marT="91425" marB="91425" marR="91425" marL="91425"/>
                </a:tc>
                <a:tc>
                  <a:txBody>
                    <a:bodyPr/>
                    <a:lstStyle/>
                    <a:p>
                      <a:pPr indent="0" lvl="0" marL="0" rtl="0" algn="l">
                        <a:spcBef>
                          <a:spcPts val="0"/>
                        </a:spcBef>
                        <a:spcAft>
                          <a:spcPts val="0"/>
                        </a:spcAft>
                        <a:buNone/>
                      </a:pPr>
                      <a:r>
                        <a:rPr lang="en"/>
                        <a:t>UNREACHABLE</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Use this Template</a:t>
            </a:r>
            <a:endParaRPr/>
          </a:p>
        </p:txBody>
      </p:sp>
      <p:sp>
        <p:nvSpPr>
          <p:cNvPr id="184" name="Google Shape;184;p52"/>
          <p:cNvSpPr txBox="1"/>
          <p:nvPr>
            <p:ph idx="1" type="body"/>
          </p:nvPr>
        </p:nvSpPr>
        <p:spPr>
          <a:xfrm>
            <a:off x="233570" y="1909354"/>
            <a:ext cx="7242600" cy="6239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Make a copy of this Google Slide deck.</a:t>
            </a:r>
            <a:endParaRPr sz="2200"/>
          </a:p>
          <a:p>
            <a:pPr indent="-368300" lvl="0" marL="457200" rtl="0" algn="l">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indent="-368300" lvl="0" marL="457200" rtl="0" algn="l">
              <a:spcBef>
                <a:spcPts val="0"/>
              </a:spcBef>
              <a:spcAft>
                <a:spcPts val="0"/>
              </a:spcAft>
              <a:buSzPts val="2200"/>
              <a:buChar char="●"/>
            </a:pPr>
            <a:r>
              <a:rPr lang="en" sz="2200"/>
              <a:t>When presenting your project, please </a:t>
            </a:r>
            <a:r>
              <a:rPr lang="en" sz="2200"/>
              <a:t>only think of this as a guide. We encourage you to </a:t>
            </a:r>
            <a:r>
              <a:rPr lang="en" sz="2200"/>
              <a:t>use creative freedom when making changes as long as the required information is present.</a:t>
            </a:r>
            <a:endParaRPr sz="2200"/>
          </a:p>
          <a:p>
            <a:pPr indent="-368300" lvl="0" marL="457200" rtl="0" algn="l">
              <a:spcBef>
                <a:spcPts val="0"/>
              </a:spcBef>
              <a:spcAft>
                <a:spcPts val="0"/>
              </a:spcAft>
              <a:buSzPts val="2200"/>
              <a:buChar char="●"/>
            </a:pPr>
            <a:r>
              <a:rPr lang="en" sz="2200"/>
              <a:t>Feel free to create additional slides if you need more space to write your responses or include screenshots. </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Feel free to d</a:t>
            </a:r>
            <a:r>
              <a:rPr b="1" lang="en" sz="2200">
                <a:latin typeface="Open Sans"/>
                <a:ea typeface="Open Sans"/>
                <a:cs typeface="Open Sans"/>
                <a:sym typeface="Open Sans"/>
              </a:rPr>
              <a:t>elete this page </a:t>
            </a:r>
            <a:r>
              <a:rPr b="1" lang="en" sz="2200">
                <a:latin typeface="Open Sans"/>
                <a:ea typeface="Open Sans"/>
                <a:cs typeface="Open Sans"/>
                <a:sym typeface="Open Sans"/>
              </a:rPr>
              <a:t>and </a:t>
            </a:r>
            <a:r>
              <a:rPr b="1" lang="en" sz="2200">
                <a:latin typeface="Open Sans"/>
                <a:ea typeface="Open Sans"/>
                <a:cs typeface="Open Sans"/>
                <a:sym typeface="Open Sans"/>
              </a:rPr>
              <a:t>the other pages with instructions </a:t>
            </a:r>
            <a:r>
              <a:rPr lang="en" sz="2200"/>
              <a:t>before you submit your project.</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add your name and the date</a:t>
            </a:r>
            <a:r>
              <a:rPr lang="en" sz="2200"/>
              <a:t> to the cover page.</a:t>
            </a:r>
            <a:endParaRPr sz="2200"/>
          </a:p>
          <a:p>
            <a:pPr indent="0" lvl="0" marL="457200" rtl="0" algn="l">
              <a:spcBef>
                <a:spcPts val="1600"/>
              </a:spcBef>
              <a:spcAft>
                <a:spcPts val="1600"/>
              </a:spcAft>
              <a:buNone/>
            </a:pPr>
            <a:r>
              <a:t/>
            </a:r>
            <a:endParaRPr sz="2200"/>
          </a:p>
        </p:txBody>
      </p:sp>
      <p:sp>
        <p:nvSpPr>
          <p:cNvPr id="185" name="Google Shape;185;p52"/>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6" name="Google Shape;186;p52"/>
          <p:cNvPicPr preferRelativeResize="0"/>
          <p:nvPr/>
        </p:nvPicPr>
        <p:blipFill rotWithShape="1">
          <a:blip r:embed="rId3">
            <a:alphaModFix/>
          </a:blip>
          <a:srcRect b="11824" l="18073" r="14486" t="20988"/>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70"/>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3</a:t>
            </a:r>
            <a:endParaRPr b="1" sz="3600"/>
          </a:p>
        </p:txBody>
      </p:sp>
      <p:sp>
        <p:nvSpPr>
          <p:cNvPr id="303" name="Google Shape;303;p70"/>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Application</a:t>
            </a:r>
            <a:r>
              <a:rPr b="1" lang="en" sz="1600">
                <a:solidFill>
                  <a:schemeClr val="dk1"/>
                </a:solidFill>
                <a:latin typeface="Arial"/>
                <a:ea typeface="Arial"/>
                <a:cs typeface="Arial"/>
                <a:sym typeface="Arial"/>
              </a:rPr>
              <a:t> </a:t>
            </a:r>
            <a:r>
              <a:rPr b="1" lang="en" sz="2400">
                <a:solidFill>
                  <a:schemeClr val="dk1"/>
                </a:solidFill>
                <a:latin typeface="Arial"/>
                <a:ea typeface="Arial"/>
                <a:cs typeface="Arial"/>
                <a:sym typeface="Arial"/>
              </a:rPr>
              <a:t>Outage, cont</a:t>
            </a:r>
            <a:endParaRPr b="1" sz="2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cont.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pic>
        <p:nvPicPr>
          <p:cNvPr id="304" name="Google Shape;304;p70"/>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3</a:t>
            </a:r>
            <a:endParaRPr b="1" sz="3600"/>
          </a:p>
        </p:txBody>
      </p:sp>
      <p:sp>
        <p:nvSpPr>
          <p:cNvPr id="310" name="Google Shape;310;p71"/>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Application</a:t>
            </a:r>
            <a:r>
              <a:rPr b="1" lang="en" sz="1600">
                <a:solidFill>
                  <a:schemeClr val="dk1"/>
                </a:solidFill>
                <a:latin typeface="Arial"/>
                <a:ea typeface="Arial"/>
                <a:cs typeface="Arial"/>
                <a:sym typeface="Arial"/>
              </a:rPr>
              <a:t> </a:t>
            </a:r>
            <a:r>
              <a:rPr b="1" lang="en" sz="2400">
                <a:solidFill>
                  <a:schemeClr val="dk1"/>
                </a:solidFill>
                <a:latin typeface="Arial"/>
                <a:ea typeface="Arial"/>
                <a:cs typeface="Arial"/>
                <a:sym typeface="Arial"/>
              </a:rPr>
              <a:t>Outage, cont</a:t>
            </a:r>
            <a:endParaRPr b="1" sz="2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cont.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
        <p:nvSpPr>
          <p:cNvPr id="311" name="Google Shape;311;p71"/>
          <p:cNvSpPr txBox="1"/>
          <p:nvPr/>
        </p:nvSpPr>
        <p:spPr>
          <a:xfrm>
            <a:off x="264950" y="3220050"/>
            <a:ext cx="7659900" cy="643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09:20 -- !svega !bsparrow !ghammer !khouse !gtree we have an application outage </a:t>
            </a:r>
            <a:r>
              <a:rPr b="1" lang="en">
                <a:latin typeface="Open Sans"/>
                <a:ea typeface="Open Sans"/>
                <a:cs typeface="Open Sans"/>
                <a:sym typeface="Open Sans"/>
              </a:rPr>
              <a:t>FROM: YOU</a:t>
            </a:r>
            <a:r>
              <a:rPr lang="en">
                <a:latin typeface="Open Sans Light"/>
                <a:ea typeface="Open Sans Light"/>
                <a:cs typeface="Open Sans Light"/>
                <a:sym typeface="Open Sans Light"/>
              </a:rPr>
              <a:t>.</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0930 -- Everything looks good from the network </a:t>
            </a:r>
            <a:r>
              <a:rPr b="1" lang="en">
                <a:latin typeface="Open Sans"/>
                <a:ea typeface="Open Sans"/>
                <a:cs typeface="Open Sans"/>
                <a:sym typeface="Open Sans"/>
              </a:rPr>
              <a:t>FROM: </a:t>
            </a:r>
            <a:r>
              <a:rPr b="1" lang="en">
                <a:latin typeface="Open Sans"/>
                <a:ea typeface="Open Sans"/>
                <a:cs typeface="Open Sans"/>
                <a:sym typeface="Open Sans"/>
              </a:rPr>
              <a:t>sparrow</a:t>
            </a:r>
            <a:endParaRPr b="1">
              <a:latin typeface="Open Sans"/>
              <a:ea typeface="Open Sans"/>
              <a:cs typeface="Open Sans"/>
              <a:sym typeface="Open Sans"/>
            </a:endParaRPr>
          </a:p>
          <a:p>
            <a:pPr indent="0" lvl="0" marL="0" rtl="0" algn="l">
              <a:spcBef>
                <a:spcPts val="0"/>
              </a:spcBef>
              <a:spcAft>
                <a:spcPts val="0"/>
              </a:spcAft>
              <a:buNone/>
            </a:pPr>
            <a:r>
              <a:rPr lang="en">
                <a:latin typeface="Open Sans Light"/>
                <a:ea typeface="Open Sans Light"/>
                <a:cs typeface="Open Sans Light"/>
                <a:sym typeface="Open Sans Light"/>
              </a:rPr>
              <a:t>0932 -- I can </a:t>
            </a:r>
            <a:r>
              <a:rPr lang="en">
                <a:latin typeface="Open Sans Light"/>
                <a:ea typeface="Open Sans Light"/>
                <a:cs typeface="Open Sans Light"/>
                <a:sym typeface="Open Sans Light"/>
              </a:rPr>
              <a:t>access</a:t>
            </a:r>
            <a:r>
              <a:rPr lang="en">
                <a:latin typeface="Open Sans Light"/>
                <a:ea typeface="Open Sans Light"/>
                <a:cs typeface="Open Sans Light"/>
                <a:sym typeface="Open Sans Light"/>
              </a:rPr>
              <a:t> the DB and it is reporting back normal </a:t>
            </a:r>
            <a:r>
              <a:rPr b="1" lang="en">
                <a:latin typeface="Open Sans"/>
                <a:ea typeface="Open Sans"/>
                <a:cs typeface="Open Sans"/>
                <a:sym typeface="Open Sans"/>
              </a:rPr>
              <a:t>FROM: khouse</a:t>
            </a:r>
            <a:endParaRPr b="1">
              <a:latin typeface="Open Sans"/>
              <a:ea typeface="Open Sans"/>
              <a:cs typeface="Open Sans"/>
              <a:sym typeface="Open Sans"/>
            </a:endParaRPr>
          </a:p>
          <a:p>
            <a:pPr indent="0" lvl="0" marL="0" rtl="0" algn="l">
              <a:spcBef>
                <a:spcPts val="0"/>
              </a:spcBef>
              <a:spcAft>
                <a:spcPts val="0"/>
              </a:spcAft>
              <a:buNone/>
            </a:pPr>
            <a:r>
              <a:rPr lang="en">
                <a:latin typeface="Open Sans Light"/>
                <a:ea typeface="Open Sans Light"/>
                <a:cs typeface="Open Sans Light"/>
                <a:sym typeface="Open Sans Light"/>
              </a:rPr>
              <a:t>0935 -- Everything here looks normal. FROM: ghammer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0937 -- We are still reviewing logs and </a:t>
            </a:r>
            <a:r>
              <a:rPr lang="en">
                <a:latin typeface="Open Sans Light"/>
                <a:ea typeface="Open Sans Light"/>
                <a:cs typeface="Open Sans Light"/>
                <a:sym typeface="Open Sans Light"/>
              </a:rPr>
              <a:t>seeing</a:t>
            </a:r>
            <a:r>
              <a:rPr lang="en">
                <a:latin typeface="Open Sans Light"/>
                <a:ea typeface="Open Sans Light"/>
                <a:cs typeface="Open Sans Light"/>
                <a:sym typeface="Open Sans Light"/>
              </a:rPr>
              <a:t> if we can reproduce on our end FROM: gtree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0938 -- We should try restarting the app, Maybe that will help FROM: ghammer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0940 -- Maybe that will help. FROM: svega</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0943 -- Okay I will try. Bringing down. FROM: YOU</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0945 -- App is down. Bring back up. FROM: YOU</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0947 -- App is starting. FROM: YOU</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0952 -- Main app is back up. FROM: </a:t>
            </a:r>
            <a:r>
              <a:rPr lang="en">
                <a:latin typeface="Open Sans Light"/>
                <a:ea typeface="Open Sans Light"/>
                <a:cs typeface="Open Sans Light"/>
                <a:sym typeface="Open Sans Light"/>
              </a:rPr>
              <a:t>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0955 -- App is still not respond. FROM: svega</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0956 -- I’m sending you some new logs !gtree these look off FROM: </a:t>
            </a:r>
            <a:r>
              <a:rPr lang="en">
                <a:latin typeface="Open Sans Light"/>
                <a:ea typeface="Open Sans Light"/>
                <a:cs typeface="Open Sans Light"/>
                <a:sym typeface="Open Sans Light"/>
              </a:rPr>
              <a:t>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1005 -- !sre !ghammer when was the last deploy? What were the details? This looks like a qa build. FROM: gtree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1007 -- I did a deploy with one of the devs to qa to do some testing. Let me check. FROM: ghammer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1010 -- I think there was a </a:t>
            </a:r>
            <a:r>
              <a:rPr lang="en">
                <a:latin typeface="Open Sans Light"/>
                <a:ea typeface="Open Sans Light"/>
                <a:cs typeface="Open Sans Light"/>
                <a:sym typeface="Open Sans Light"/>
              </a:rPr>
              <a:t>mixup</a:t>
            </a:r>
            <a:r>
              <a:rPr lang="en">
                <a:latin typeface="Open Sans Light"/>
                <a:ea typeface="Open Sans Light"/>
                <a:cs typeface="Open Sans Light"/>
                <a:sym typeface="Open Sans Light"/>
              </a:rPr>
              <a:t> when doing the deployment. The wrong scripts was used and that build was deployed to prod. FROM </a:t>
            </a:r>
            <a:r>
              <a:rPr lang="en">
                <a:latin typeface="Open Sans Light"/>
                <a:ea typeface="Open Sans Light"/>
                <a:cs typeface="Open Sans Light"/>
                <a:sym typeface="Open Sans Light"/>
              </a:rPr>
              <a:t>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1011 -- Were there any migrations for that !ghammer FROM: khouse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1012 -- No, just code changes. FROM: </a:t>
            </a:r>
            <a:r>
              <a:rPr lang="en">
                <a:latin typeface="Open Sans Light"/>
                <a:ea typeface="Open Sans Light"/>
                <a:cs typeface="Open Sans Light"/>
                <a:sym typeface="Open Sans Light"/>
              </a:rPr>
              <a:t>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1013 -- Thats good. We should be able to just revert back then. !svega</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1015 -- Let me take down the app and </a:t>
            </a:r>
            <a:r>
              <a:rPr lang="en">
                <a:latin typeface="Open Sans Light"/>
                <a:ea typeface="Open Sans Light"/>
                <a:cs typeface="Open Sans Light"/>
                <a:sym typeface="Open Sans Light"/>
              </a:rPr>
              <a:t>redeploy</a:t>
            </a:r>
            <a:r>
              <a:rPr lang="en">
                <a:latin typeface="Open Sans Light"/>
                <a:ea typeface="Open Sans Light"/>
                <a:cs typeface="Open Sans Light"/>
                <a:sym typeface="Open Sans Light"/>
              </a:rPr>
              <a:t> it. FROM: YOU</a:t>
            </a:r>
            <a:endParaRPr>
              <a:latin typeface="Open Sans Light"/>
              <a:ea typeface="Open Sans Light"/>
              <a:cs typeface="Open Sans Light"/>
              <a:sym typeface="Open Sans Light"/>
            </a:endParaRPr>
          </a:p>
          <a:p>
            <a:pPr indent="0" lvl="0" marL="0" rtl="0" algn="l">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a:t>
            </a:r>
            <a:r>
              <a:rPr lang="en">
                <a:solidFill>
                  <a:schemeClr val="dk1"/>
                </a:solidFill>
                <a:latin typeface="Open Sans Light"/>
                <a:ea typeface="Open Sans Light"/>
                <a:cs typeface="Open Sans Light"/>
                <a:sym typeface="Open Sans Light"/>
              </a:rPr>
              <a:t>17 -- App is down. Bring back up. FROM: YOU</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1023  -- App is starting. FROM: YOU</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rPr lang="en">
                <a:solidFill>
                  <a:schemeClr val="dk1"/>
                </a:solidFill>
                <a:latin typeface="Open Sans Light"/>
                <a:ea typeface="Open Sans Light"/>
                <a:cs typeface="Open Sans Light"/>
                <a:sym typeface="Open Sans Light"/>
              </a:rPr>
              <a:t>1026 -- Main app is back up. FROM: hammer</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1030 -- Everything looks like it is responding now. FROM: svega</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sp>
        <p:nvSpPr>
          <p:cNvPr id="312" name="Google Shape;312;p71"/>
          <p:cNvSpPr txBox="1"/>
          <p:nvPr/>
        </p:nvSpPr>
        <p:spPr>
          <a:xfrm>
            <a:off x="264950" y="2173350"/>
            <a:ext cx="724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09:15 Hey we have reports of an application outage and we can not reach the app either. </a:t>
            </a:r>
            <a:r>
              <a:rPr b="1" lang="en">
                <a:latin typeface="Open Sans"/>
                <a:ea typeface="Open Sans"/>
                <a:cs typeface="Open Sans"/>
                <a:sym typeface="Open Sans"/>
              </a:rPr>
              <a:t>FROM: svega</a:t>
            </a:r>
            <a:endParaRPr b="1">
              <a:latin typeface="Open Sans"/>
              <a:ea typeface="Open Sans"/>
              <a:cs typeface="Open Sans"/>
              <a:sym typeface="Open Sans"/>
            </a:endParaRPr>
          </a:p>
          <a:p>
            <a:pPr indent="0" lvl="0" marL="0" rtl="0" algn="l">
              <a:spcBef>
                <a:spcPts val="0"/>
              </a:spcBef>
              <a:spcAft>
                <a:spcPts val="0"/>
              </a:spcAft>
              <a:buNone/>
            </a:pPr>
            <a:r>
              <a:rPr lang="en">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b="1" lang="en">
                <a:latin typeface="Open Sans"/>
                <a:ea typeface="Open Sans"/>
                <a:cs typeface="Open Sans"/>
                <a:sym typeface="Open Sans"/>
              </a:rPr>
              <a:t>FROM: YOU</a:t>
            </a:r>
            <a:endParaRPr b="1">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2"/>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On-Call Summary Log Template</a:t>
            </a:r>
            <a:endParaRPr b="1" sz="3500"/>
          </a:p>
        </p:txBody>
      </p:sp>
      <p:sp>
        <p:nvSpPr>
          <p:cNvPr id="318" name="Google Shape;318;p72"/>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800">
                <a:latin typeface="Open Sans"/>
                <a:ea typeface="Open Sans"/>
                <a:cs typeface="Open Sans"/>
                <a:sym typeface="Open Sans"/>
              </a:rPr>
              <a:t>Date/Time  -- </a:t>
            </a:r>
            <a:r>
              <a:rPr b="1" i="1" lang="en" sz="1800">
                <a:latin typeface="Open Sans"/>
                <a:ea typeface="Open Sans"/>
                <a:cs typeface="Open Sans"/>
                <a:sym typeface="Open Sans"/>
              </a:rPr>
              <a:t>Alert Name </a:t>
            </a:r>
            <a:endParaRPr sz="6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Troubleshooting</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a:t>
            </a:r>
            <a:r>
              <a:rPr lang="en" sz="1200">
                <a:solidFill>
                  <a:srgbClr val="000000"/>
                </a:solidFill>
                <a:latin typeface="Open Sans"/>
                <a:ea typeface="Open Sans"/>
                <a:cs typeface="Open Sans"/>
                <a:sym typeface="Open Sans"/>
              </a:rPr>
              <a:t>	Include a list of things you did to troubleshoot the alert.</a:t>
            </a:r>
            <a:endParaRPr sz="12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Resolution</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900">
                <a:solidFill>
                  <a:srgbClr val="000000"/>
                </a:solidFill>
                <a:latin typeface="Open Sans"/>
                <a:ea typeface="Open Sans"/>
                <a:cs typeface="Open Sans"/>
                <a:sym typeface="Open Sans"/>
              </a:rPr>
              <a:t>		</a:t>
            </a:r>
            <a:r>
              <a:rPr lang="en" sz="1200">
                <a:solidFill>
                  <a:srgbClr val="000000"/>
                </a:solidFill>
                <a:latin typeface="Open Sans"/>
                <a:ea typeface="Open Sans"/>
                <a:cs typeface="Open Sans"/>
                <a:sym typeface="Open Sans"/>
              </a:rPr>
              <a:t>Document how the alert was resolved and how it can be addressed in the future. </a:t>
            </a:r>
            <a:endParaRPr sz="12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3"/>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On-Call Summary Log Template</a:t>
            </a:r>
            <a:endParaRPr b="1" sz="3500"/>
          </a:p>
        </p:txBody>
      </p:sp>
      <p:sp>
        <p:nvSpPr>
          <p:cNvPr id="324" name="Google Shape;324;p73"/>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800">
                <a:latin typeface="Open Sans"/>
                <a:ea typeface="Open Sans"/>
                <a:cs typeface="Open Sans"/>
                <a:sym typeface="Open Sans"/>
              </a:rPr>
              <a:t>Date/Time  -- </a:t>
            </a:r>
            <a:r>
              <a:rPr b="1" i="1" lang="en" sz="1800">
                <a:latin typeface="Open Sans"/>
                <a:ea typeface="Open Sans"/>
                <a:cs typeface="Open Sans"/>
                <a:sym typeface="Open Sans"/>
              </a:rPr>
              <a:t>Alert Name </a:t>
            </a:r>
            <a:endParaRPr sz="6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Troubleshooting</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a:t>
            </a:r>
            <a:r>
              <a:rPr lang="en" sz="1200">
                <a:solidFill>
                  <a:srgbClr val="000000"/>
                </a:solidFill>
                <a:latin typeface="Open Sans"/>
                <a:ea typeface="Open Sans"/>
                <a:cs typeface="Open Sans"/>
                <a:sym typeface="Open Sans"/>
              </a:rPr>
              <a:t>	Include a list of things you did to troubleshoot the alert.</a:t>
            </a:r>
            <a:endParaRPr sz="12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Resolution</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900">
                <a:solidFill>
                  <a:srgbClr val="000000"/>
                </a:solidFill>
                <a:latin typeface="Open Sans"/>
                <a:ea typeface="Open Sans"/>
                <a:cs typeface="Open Sans"/>
                <a:sym typeface="Open Sans"/>
              </a:rPr>
              <a:t>		</a:t>
            </a:r>
            <a:r>
              <a:rPr lang="en" sz="1200">
                <a:solidFill>
                  <a:srgbClr val="000000"/>
                </a:solidFill>
                <a:latin typeface="Open Sans"/>
                <a:ea typeface="Open Sans"/>
                <a:cs typeface="Open Sans"/>
                <a:sym typeface="Open Sans"/>
              </a:rPr>
              <a:t>Document how the alert was resolved and how it can be addressed in the future. </a:t>
            </a:r>
            <a:endParaRPr sz="12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74"/>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On-Call Summary Log Template</a:t>
            </a:r>
            <a:endParaRPr b="1" sz="3500"/>
          </a:p>
        </p:txBody>
      </p:sp>
      <p:sp>
        <p:nvSpPr>
          <p:cNvPr id="330" name="Google Shape;330;p74"/>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800">
                <a:latin typeface="Open Sans"/>
                <a:ea typeface="Open Sans"/>
                <a:cs typeface="Open Sans"/>
                <a:sym typeface="Open Sans"/>
              </a:rPr>
              <a:t>Date/Time  -- </a:t>
            </a:r>
            <a:r>
              <a:rPr b="1" i="1" lang="en" sz="1800">
                <a:latin typeface="Open Sans"/>
                <a:ea typeface="Open Sans"/>
                <a:cs typeface="Open Sans"/>
                <a:sym typeface="Open Sans"/>
              </a:rPr>
              <a:t>Alert Name </a:t>
            </a:r>
            <a:endParaRPr sz="6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Troubleshooting</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a:t>
            </a:r>
            <a:r>
              <a:rPr lang="en" sz="1200">
                <a:solidFill>
                  <a:srgbClr val="000000"/>
                </a:solidFill>
                <a:latin typeface="Open Sans"/>
                <a:ea typeface="Open Sans"/>
                <a:cs typeface="Open Sans"/>
                <a:sym typeface="Open Sans"/>
              </a:rPr>
              <a:t>	Include a list of things you did to troubleshoot the alert.</a:t>
            </a:r>
            <a:endParaRPr sz="12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Resolution</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900">
                <a:solidFill>
                  <a:srgbClr val="000000"/>
                </a:solidFill>
                <a:latin typeface="Open Sans"/>
                <a:ea typeface="Open Sans"/>
                <a:cs typeface="Open Sans"/>
                <a:sym typeface="Open Sans"/>
              </a:rPr>
              <a:t>		</a:t>
            </a:r>
            <a:r>
              <a:rPr lang="en" sz="1200">
                <a:solidFill>
                  <a:srgbClr val="000000"/>
                </a:solidFill>
                <a:latin typeface="Open Sans"/>
                <a:ea typeface="Open Sans"/>
                <a:cs typeface="Open Sans"/>
                <a:sym typeface="Open Sans"/>
              </a:rPr>
              <a:t>Document how the alert was resolved and how it can be addressed in the future. </a:t>
            </a:r>
            <a:endParaRPr sz="12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75"/>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Post-Mortem Template</a:t>
            </a:r>
            <a:endParaRPr b="1" sz="3500"/>
          </a:p>
        </p:txBody>
      </p:sp>
      <p:sp>
        <p:nvSpPr>
          <p:cNvPr id="336" name="Google Shape;336;p75"/>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i="1" lang="en" sz="1800">
                <a:solidFill>
                  <a:schemeClr val="dk1"/>
                </a:solidFill>
                <a:latin typeface="Open Sans"/>
                <a:ea typeface="Open Sans"/>
                <a:cs typeface="Open Sans"/>
                <a:sym typeface="Open Sans"/>
              </a:rPr>
              <a:t>Incident Title -- Date/Time  </a:t>
            </a:r>
            <a:endParaRPr b="1" i="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Stakeholders</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should include all teams and individuals who were involved in the incident.</a:t>
            </a:r>
            <a:endParaRPr sz="6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Incident Timeline</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is a timeline of the events from when the incident was reported to resolution. Make sure to include both events by actual persons (Joe logged on to server1 and restarted the service) as well as system events (From the logs in server2, we see that network connectivity stopped at 14:32).</a:t>
            </a:r>
            <a:endParaRPr sz="12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Impact</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None/>
            </a:pPr>
            <a:r>
              <a:rPr b="1" lang="en" sz="19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section should include an impact assessment that describes how the business, customers, and systems were affected. The outage affected the order processing system preventing orders from being processed. This led to customers having delayed orders, as well as having to pull additional business resources in to process orders manually. This led to a loss of revenue for the business. </a:t>
            </a:r>
            <a:endParaRPr sz="12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Resolution</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Describe what was specifically was done to resolve the issue. This section can be used to document scripts, commands, actions, or vendor support engaged that may be useful for follow-up or automation. </a:t>
            </a:r>
            <a:endParaRPr sz="6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	Action Plan</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1200"/>
              </a:spcAft>
              <a:buClr>
                <a:schemeClr val="dk1"/>
              </a:buClr>
              <a:buSzPts val="1100"/>
              <a:buFont typeface="Arial"/>
              <a:buNone/>
            </a:pPr>
            <a:r>
              <a:rPr b="1" lang="en" sz="18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will be a plan of action to prevent the incident from reoccurring. It should include any safeguards to be implemented, automation to be performed, additional redundancy to be added, etc. This should also include a breakdown of who will perform what and when it should be implemented by.</a:t>
            </a:r>
            <a:endParaRPr b="1" sz="1900">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76"/>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Post-Mortem</a:t>
            </a:r>
            <a:endParaRPr b="1" sz="3500"/>
          </a:p>
        </p:txBody>
      </p:sp>
      <p:sp>
        <p:nvSpPr>
          <p:cNvPr id="342" name="Google Shape;342;p76"/>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i="1" lang="en" sz="1800">
                <a:solidFill>
                  <a:schemeClr val="dk1"/>
                </a:solidFill>
                <a:latin typeface="Open Sans"/>
                <a:ea typeface="Open Sans"/>
                <a:cs typeface="Open Sans"/>
                <a:sym typeface="Open Sans"/>
              </a:rPr>
              <a:t>Application Outage</a:t>
            </a:r>
            <a:r>
              <a:rPr b="1" i="1" lang="en" sz="1800">
                <a:solidFill>
                  <a:schemeClr val="dk1"/>
                </a:solidFill>
                <a:latin typeface="Open Sans"/>
                <a:ea typeface="Open Sans"/>
                <a:cs typeface="Open Sans"/>
                <a:sym typeface="Open Sans"/>
              </a:rPr>
              <a:t> -- Date/Time  </a:t>
            </a:r>
            <a:endParaRPr b="1" i="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Stakeholders</a:t>
            </a:r>
            <a:endParaRPr b="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Incident Timeline</a:t>
            </a:r>
            <a:endParaRPr b="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Impact</a:t>
            </a:r>
            <a:endParaRPr b="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Resolution</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	Action Plan</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1200"/>
              </a:spcAft>
              <a:buClr>
                <a:schemeClr val="dk1"/>
              </a:buClr>
              <a:buSzPts val="1100"/>
              <a:buFont typeface="Arial"/>
              <a:buNone/>
            </a:pPr>
            <a:r>
              <a:t/>
            </a:r>
            <a:endParaRPr b="1" sz="1900">
              <a:solidFill>
                <a:schemeClr val="dk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46" name="Shape 346"/>
        <p:cNvGrpSpPr/>
        <p:nvPr/>
      </p:nvGrpSpPr>
      <p:grpSpPr>
        <a:xfrm>
          <a:off x="0" y="0"/>
          <a:ext cx="0" cy="0"/>
          <a:chOff x="0" y="0"/>
          <a:chExt cx="0" cy="0"/>
        </a:xfrm>
      </p:grpSpPr>
      <p:sp>
        <p:nvSpPr>
          <p:cNvPr id="347" name="Google Shape;347;p77"/>
          <p:cNvSpPr/>
          <p:nvPr/>
        </p:nvSpPr>
        <p:spPr>
          <a:xfrm>
            <a:off x="902700" y="4003550"/>
            <a:ext cx="6147900" cy="34992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Scenario</a:t>
            </a:r>
            <a:r>
              <a:rPr b="1" lang="en" sz="3000">
                <a:solidFill>
                  <a:srgbClr val="FFFFFF"/>
                </a:solidFill>
                <a:latin typeface="Open Sans"/>
                <a:ea typeface="Open Sans"/>
                <a:cs typeface="Open Sans"/>
                <a:sym typeface="Open Sans"/>
              </a:rPr>
              <a:t>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b="1" lang="en" sz="3600">
                <a:solidFill>
                  <a:srgbClr val="FFFFFF"/>
                </a:solidFill>
                <a:latin typeface="Open Sans"/>
                <a:ea typeface="Open Sans"/>
                <a:cs typeface="Open Sans"/>
                <a:sym typeface="Open Sans"/>
              </a:rPr>
              <a:t>Toil Reduction</a:t>
            </a:r>
            <a:endParaRPr b="1" sz="3600">
              <a:solidFill>
                <a:srgbClr val="FFFFFF"/>
              </a:solidFill>
              <a:latin typeface="Open Sans"/>
              <a:ea typeface="Open Sans"/>
              <a:cs typeface="Open Sans"/>
              <a:sym typeface="Open Sans"/>
            </a:endParaRPr>
          </a:p>
        </p:txBody>
      </p:sp>
      <p:sp>
        <p:nvSpPr>
          <p:cNvPr id="348" name="Google Shape;348;p77"/>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78"/>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Toil Reduction Plan</a:t>
            </a:r>
            <a:endParaRPr b="1" sz="3600"/>
          </a:p>
        </p:txBody>
      </p:sp>
      <p:sp>
        <p:nvSpPr>
          <p:cNvPr id="354" name="Google Shape;354;p78"/>
          <p:cNvSpPr txBox="1"/>
          <p:nvPr>
            <p:ph idx="1" type="body"/>
          </p:nvPr>
        </p:nvSpPr>
        <p:spPr>
          <a:xfrm>
            <a:off x="264900" y="1389300"/>
            <a:ext cx="7242600" cy="2438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Summary</a:t>
            </a:r>
            <a:endParaRPr b="1" sz="16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Now that you have spent some time on your own as an SRE, you now have to round out your week by handling some of the toil you encountered. Looking through the on-call summary, post-mortem, as-built design doc, and your experience, you decided that there are several ways to reduce toil. You need to list out 4 of the major items for this week, explain the reason for choosing each item briefly, and provide at least one benefit automating the toil would have. After that, you will need to implement two of these items in pseudocode to help your team move forward.</a:t>
            </a:r>
            <a:endParaRPr sz="1900">
              <a:solidFill>
                <a:srgbClr val="000000"/>
              </a:solidFill>
              <a:latin typeface="Open Sans"/>
              <a:ea typeface="Open Sans"/>
              <a:cs typeface="Open Sans"/>
              <a:sym typeface="Open Sans"/>
            </a:endParaRPr>
          </a:p>
          <a:p>
            <a:pPr indent="0" lvl="0" marL="0" rtl="0" algn="l">
              <a:lnSpc>
                <a:spcPct val="200000"/>
              </a:lnSpc>
              <a:spcBef>
                <a:spcPts val="1200"/>
              </a:spcBef>
              <a:spcAft>
                <a:spcPts val="0"/>
              </a:spcAft>
              <a:buNone/>
            </a:pPr>
            <a:r>
              <a:t/>
            </a:r>
            <a:endParaRPr b="1" sz="1900">
              <a:latin typeface="Open Sans"/>
              <a:ea typeface="Open Sans"/>
              <a:cs typeface="Open Sans"/>
              <a:sym typeface="Open Sans"/>
            </a:endParaRPr>
          </a:p>
        </p:txBody>
      </p:sp>
      <p:graphicFrame>
        <p:nvGraphicFramePr>
          <p:cNvPr id="355" name="Google Shape;355;p78"/>
          <p:cNvGraphicFramePr/>
          <p:nvPr/>
        </p:nvGraphicFramePr>
        <p:xfrm>
          <a:off x="264950" y="3948875"/>
          <a:ext cx="3000000" cy="3000000"/>
        </p:xfrm>
        <a:graphic>
          <a:graphicData uri="http://schemas.openxmlformats.org/drawingml/2006/table">
            <a:tbl>
              <a:tblPr>
                <a:noFill/>
                <a:tableStyleId>{F4B0720F-29F8-495F-859A-9D02CE2029D7}</a:tableStyleId>
              </a:tblPr>
              <a:tblGrid>
                <a:gridCol w="2350725"/>
                <a:gridCol w="2350725"/>
                <a:gridCol w="2350725"/>
              </a:tblGrid>
              <a:tr h="710650">
                <a:tc>
                  <a:txBody>
                    <a:bodyPr/>
                    <a:lstStyle/>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rPr>
                        <a:t>Toil Items</a:t>
                      </a:r>
                      <a:endParaRPr sz="1200">
                        <a:solidFill>
                          <a:schemeClr val="dk2"/>
                        </a:solidFill>
                        <a:latin typeface="Open Sans"/>
                        <a:ea typeface="Open Sans"/>
                        <a:cs typeface="Open Sans"/>
                        <a:sym typeface="Open Sans"/>
                      </a:endParaRPr>
                    </a:p>
                    <a:p>
                      <a:pPr indent="0" lvl="0" marL="0" rtl="0" algn="l">
                        <a:spcBef>
                          <a:spcPts val="1200"/>
                        </a:spcBef>
                        <a:spcAft>
                          <a:spcPts val="0"/>
                        </a:spcAft>
                        <a:buNone/>
                      </a:pPr>
                      <a:r>
                        <a:t/>
                      </a:r>
                      <a:endParaRPr/>
                    </a:p>
                  </a:txBody>
                  <a:tcPr marT="91425" marB="91425" marR="91425" marL="91425"/>
                </a:tc>
                <a:tc>
                  <a:txBody>
                    <a:bodyPr/>
                    <a:lstStyle/>
                    <a:p>
                      <a:pPr indent="0" lvl="0" marL="0" rtl="0" algn="l">
                        <a:spcBef>
                          <a:spcPts val="1200"/>
                        </a:spcBef>
                        <a:spcAft>
                          <a:spcPts val="1200"/>
                        </a:spcAft>
                        <a:buClr>
                          <a:schemeClr val="dk1"/>
                        </a:buClr>
                        <a:buSzPts val="1100"/>
                        <a:buFont typeface="Arial"/>
                        <a:buNone/>
                      </a:pPr>
                      <a:r>
                        <a:rPr b="1" lang="en" sz="1600">
                          <a:solidFill>
                            <a:schemeClr val="dk1"/>
                          </a:solidFill>
                        </a:rPr>
                        <a:t>Why it is considered toil?</a:t>
                      </a:r>
                      <a:endParaRPr/>
                    </a:p>
                  </a:txBody>
                  <a:tcPr marT="91425" marB="91425" marR="91425" marL="91425"/>
                </a:tc>
                <a:tc>
                  <a:txBody>
                    <a:bodyPr/>
                    <a:lstStyle/>
                    <a:p>
                      <a:pPr indent="0" lvl="0" marL="0" rtl="0" algn="l">
                        <a:spcBef>
                          <a:spcPts val="1200"/>
                        </a:spcBef>
                        <a:spcAft>
                          <a:spcPts val="1200"/>
                        </a:spcAft>
                        <a:buClr>
                          <a:schemeClr val="dk1"/>
                        </a:buClr>
                        <a:buSzPts val="1100"/>
                        <a:buFont typeface="Arial"/>
                        <a:buNone/>
                      </a:pPr>
                      <a:r>
                        <a:rPr b="1" lang="en" sz="1600">
                          <a:solidFill>
                            <a:schemeClr val="dk1"/>
                          </a:solidFill>
                        </a:rPr>
                        <a:t>Benefits of automating</a:t>
                      </a:r>
                      <a:endParaRPr/>
                    </a:p>
                  </a:txBody>
                  <a:tcPr marT="91425" marB="91425" marR="91425" marL="91425"/>
                </a:tc>
              </a:tr>
              <a:tr h="890200">
                <a:tc>
                  <a:txBody>
                    <a:bodyPr/>
                    <a:lstStyle/>
                    <a:p>
                      <a:pPr indent="0" lvl="0" marL="0" rtl="0" algn="l">
                        <a:spcBef>
                          <a:spcPts val="0"/>
                        </a:spcBef>
                        <a:spcAft>
                          <a:spcPts val="0"/>
                        </a:spcAft>
                        <a:buNone/>
                      </a:pPr>
                      <a:r>
                        <a:rPr i="1" lang="en"/>
                        <a:t>Descriptive</a:t>
                      </a:r>
                      <a:r>
                        <a:rPr i="1" lang="en"/>
                        <a:t> name of the item</a:t>
                      </a:r>
                      <a:endParaRPr i="1"/>
                    </a:p>
                  </a:txBody>
                  <a:tcPr marT="91425" marB="91425" marR="91425" marL="91425"/>
                </a:tc>
                <a:tc>
                  <a:txBody>
                    <a:bodyPr/>
                    <a:lstStyle/>
                    <a:p>
                      <a:pPr indent="0" lvl="0" marL="0" rtl="0" algn="l">
                        <a:spcBef>
                          <a:spcPts val="0"/>
                        </a:spcBef>
                        <a:spcAft>
                          <a:spcPts val="0"/>
                        </a:spcAft>
                        <a:buNone/>
                      </a:pPr>
                      <a:r>
                        <a:rPr i="1" lang="en"/>
                        <a:t>Reason for choosing it</a:t>
                      </a:r>
                      <a:endParaRPr i="1"/>
                    </a:p>
                  </a:txBody>
                  <a:tcPr marT="91425" marB="91425" marR="91425" marL="91425"/>
                </a:tc>
                <a:tc>
                  <a:txBody>
                    <a:bodyPr/>
                    <a:lstStyle/>
                    <a:p>
                      <a:pPr indent="0" lvl="0" marL="0" rtl="0" algn="l">
                        <a:spcBef>
                          <a:spcPts val="0"/>
                        </a:spcBef>
                        <a:spcAft>
                          <a:spcPts val="0"/>
                        </a:spcAft>
                        <a:buNone/>
                      </a:pPr>
                      <a:r>
                        <a:rPr i="1" lang="en"/>
                        <a:t>What does automation provide?</a:t>
                      </a:r>
                      <a:endParaRPr i="1"/>
                    </a:p>
                  </a:txBody>
                  <a:tcPr marT="91425" marB="91425" marR="91425" marL="91425"/>
                </a:tc>
              </a:tr>
              <a:tr h="890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90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25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Automation Implementation</a:t>
            </a:r>
            <a:endParaRPr b="1" sz="3600"/>
          </a:p>
        </p:txBody>
      </p:sp>
      <p:sp>
        <p:nvSpPr>
          <p:cNvPr id="361" name="Google Shape;361;p79"/>
          <p:cNvSpPr txBox="1"/>
          <p:nvPr>
            <p:ph idx="1" type="body"/>
          </p:nvPr>
        </p:nvSpPr>
        <p:spPr>
          <a:xfrm>
            <a:off x="264900" y="1601500"/>
            <a:ext cx="7242600" cy="801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Add </a:t>
            </a:r>
            <a:r>
              <a:rPr lang="en" sz="1400">
                <a:solidFill>
                  <a:schemeClr val="dk1"/>
                </a:solidFill>
                <a:latin typeface="Open Sans"/>
                <a:ea typeface="Open Sans"/>
                <a:cs typeface="Open Sans"/>
                <a:sym typeface="Open Sans"/>
              </a:rPr>
              <a:t>screenshots of your automation script pseudocode here.</a:t>
            </a:r>
            <a:endParaRPr sz="1400">
              <a:solidFill>
                <a:schemeClr val="dk1"/>
              </a:solidFill>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3"/>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Overview:</a:t>
            </a:r>
            <a:endParaRPr b="1" sz="3600"/>
          </a:p>
        </p:txBody>
      </p:sp>
      <p:sp>
        <p:nvSpPr>
          <p:cNvPr id="192" name="Google Shape;192;p53"/>
          <p:cNvSpPr txBox="1"/>
          <p:nvPr>
            <p:ph idx="1" type="body"/>
          </p:nvPr>
        </p:nvSpPr>
        <p:spPr>
          <a:xfrm>
            <a:off x="264900" y="1465499"/>
            <a:ext cx="7242600" cy="8484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800">
                <a:latin typeface="Open Sans"/>
                <a:ea typeface="Open Sans"/>
                <a:cs typeface="Open Sans"/>
                <a:sym typeface="Open Sans"/>
              </a:rPr>
              <a:t>You have recently joined the SRE team for an exotic plant reseller startup. They already have a small SRE team in place </a:t>
            </a:r>
            <a:r>
              <a:rPr b="1" lang="en" sz="1800">
                <a:latin typeface="Open Sans"/>
                <a:ea typeface="Open Sans"/>
                <a:cs typeface="Open Sans"/>
                <a:sym typeface="Open Sans"/>
              </a:rPr>
              <a:t>consisting</a:t>
            </a:r>
            <a:r>
              <a:rPr b="1" lang="en" sz="1800">
                <a:latin typeface="Open Sans"/>
                <a:ea typeface="Open Sans"/>
                <a:cs typeface="Open Sans"/>
                <a:sym typeface="Open Sans"/>
              </a:rPr>
              <a:t> of two other members. You are just finishing up your training period and are now ready to be on your own. </a:t>
            </a:r>
            <a:endParaRPr b="1" sz="1800">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b="1" sz="1800">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en" sz="1800">
                <a:latin typeface="Open Sans"/>
                <a:ea typeface="Open Sans"/>
                <a:cs typeface="Open Sans"/>
                <a:sym typeface="Open Sans"/>
              </a:rPr>
              <a:t>You have a busy week ahead of you as there is a release this week plus your on-call shift. Part of your release </a:t>
            </a:r>
            <a:r>
              <a:rPr b="1" lang="en" sz="1800">
                <a:latin typeface="Open Sans"/>
                <a:ea typeface="Open Sans"/>
                <a:cs typeface="Open Sans"/>
                <a:sym typeface="Open Sans"/>
              </a:rPr>
              <a:t>duties includes helping to maintain the as-built document by adding this new release, as well as planning for system resource changes. For your on-call shift, you have to respond to alerts as they come in and write up an on-call summary to document your shift. Finally, you’ll round out your week by helping to reduce toil. You will have to identify any toil you encounter throughout the week and create a toil reduction plan. After you have a plan all ready, you will need to work on implementing that plan by writing some scripts to help automate tasks. </a:t>
            </a:r>
            <a:endParaRPr b="1" sz="1800">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80"/>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Automation Implementation</a:t>
            </a:r>
            <a:endParaRPr b="1" sz="3600"/>
          </a:p>
        </p:txBody>
      </p:sp>
      <p:sp>
        <p:nvSpPr>
          <p:cNvPr id="367" name="Google Shape;367;p80"/>
          <p:cNvSpPr txBox="1"/>
          <p:nvPr>
            <p:ph idx="1" type="body"/>
          </p:nvPr>
        </p:nvSpPr>
        <p:spPr>
          <a:xfrm>
            <a:off x="264900" y="1601500"/>
            <a:ext cx="7242600" cy="801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Add screenshots of your automation script pseudocode here.</a:t>
            </a:r>
            <a:endParaRPr sz="1400">
              <a:solidFill>
                <a:schemeClr val="dk1"/>
              </a:solidFill>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6" name="Shape 196"/>
        <p:cNvGrpSpPr/>
        <p:nvPr/>
      </p:nvGrpSpPr>
      <p:grpSpPr>
        <a:xfrm>
          <a:off x="0" y="0"/>
          <a:ext cx="0" cy="0"/>
          <a:chOff x="0" y="0"/>
          <a:chExt cx="0" cy="0"/>
        </a:xfrm>
      </p:grpSpPr>
      <p:sp>
        <p:nvSpPr>
          <p:cNvPr id="197" name="Google Shape;197;p5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8" name="Google Shape;198;p5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9" name="Google Shape;199;p54"/>
          <p:cNvSpPr/>
          <p:nvPr/>
        </p:nvSpPr>
        <p:spPr>
          <a:xfrm>
            <a:off x="1094850" y="3965950"/>
            <a:ext cx="5582700" cy="333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Scenario</a:t>
            </a:r>
            <a:r>
              <a:rPr b="1" lang="en" sz="3000">
                <a:solidFill>
                  <a:srgbClr val="FFFFFF"/>
                </a:solidFill>
                <a:latin typeface="Open Sans"/>
                <a:ea typeface="Open Sans"/>
                <a:cs typeface="Open Sans"/>
                <a:sym typeface="Open Sans"/>
              </a:rPr>
              <a:t> </a:t>
            </a:r>
            <a:r>
              <a:rPr b="1" lang="en" sz="3000">
                <a:solidFill>
                  <a:srgbClr val="FFFFFF"/>
                </a:solidFill>
                <a:latin typeface="Open Sans"/>
                <a:ea typeface="Open Sans"/>
                <a:cs typeface="Open Sans"/>
                <a:sym typeface="Open Sans"/>
              </a:rPr>
              <a:t>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b="1" lang="en" sz="3600">
                <a:solidFill>
                  <a:srgbClr val="FFFFFF"/>
                </a:solidFill>
                <a:latin typeface="Open Sans"/>
                <a:ea typeface="Open Sans"/>
                <a:cs typeface="Open Sans"/>
                <a:sym typeface="Open Sans"/>
              </a:rPr>
              <a:t>Release Day</a:t>
            </a:r>
            <a:endParaRPr b="1" sz="36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5"/>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Release Night</a:t>
            </a:r>
            <a:endParaRPr b="1" sz="3600"/>
          </a:p>
        </p:txBody>
      </p:sp>
      <p:sp>
        <p:nvSpPr>
          <p:cNvPr id="205" name="Google Shape;205;p55"/>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Summary</a:t>
            </a:r>
            <a:endParaRPr b="1" sz="16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Tonight is release night, and it will be your first time assisting with a release as an SRE. The process now is manual, with no real consideration for how releases may impact resource allocation. Luckily, your other team members have started implementing an as-built document. You'll have to add tonight's release to the document. The release is a pretty major release with the addition of a new feature that will bring in a large number of new clients. Looking at the results from testing, you can see that this new feature is going to add additional resource requirements as it is both more memory and, to a lesser extent, CPU intensive than before.</a:t>
            </a:r>
            <a:endParaRPr sz="14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Current Release Features</a:t>
            </a:r>
            <a:endParaRPr b="1" sz="16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This release will have the following changes that will need to be documented on the as-built design document. The developers have been hard at work implementing the following tickets:</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203 added a new catalog for exotic plants. This ticket added new tables in the database to handle the additional catalogs.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202 rearranged the catalog menu in the UI to accommodate the additional catalog, as well as making it more user-friendly.</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201 added an additional component to the application, an order processor. The order processor is responsible for batch processing orders on a schedule. The reasoning behind this was to decouple the UI from order processing, and since order processing can be CPU intensive, this decoupling prevents the app from performing poorly. </a:t>
            </a:r>
            <a:r>
              <a:rPr lang="en" sz="1400">
                <a:solidFill>
                  <a:schemeClr val="dk1"/>
                </a:solidFill>
                <a:latin typeface="Arial"/>
                <a:ea typeface="Arial"/>
                <a:cs typeface="Arial"/>
                <a:sym typeface="Arial"/>
              </a:rPr>
              <a:t>The Design Doc 5247 goes into more detail about the design specifics. </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205 fixed a security flaw where attackers could execute a SQL injection attack.</a:t>
            </a:r>
            <a:endParaRPr sz="1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6"/>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Release Night, cont.</a:t>
            </a:r>
            <a:endParaRPr b="1" sz="3600"/>
          </a:p>
        </p:txBody>
      </p:sp>
      <p:sp>
        <p:nvSpPr>
          <p:cNvPr id="211" name="Google Shape;211;p56"/>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Release Process</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established release process is a manual affair generally done by one of the operations team members. The OPs team generally will download the latest code, shut down the app, run the database migrations, change or add any needed configurations and then start the app back up. In the past this has caused issues as steps have been forgotten, not all the scripts were executed, the app was not restarted properly, among other issues. During the release window, the OPs engineer would also add new resources as needed. This has led to downtime in the past as the app became overloaded and could not serve requests anymore.</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Release Planning</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During load testing for this release, it was determined that</a:t>
            </a:r>
            <a:endParaRPr sz="1300">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Main Application</a:t>
            </a:r>
            <a:endParaRPr sz="1300">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new catalog feature increases RAM usage by 25% for the same number of users while not increasing CPU significantly. Currently, the main application containers utilize almost 85% of the RAM allocated.</a:t>
            </a:r>
            <a:endParaRPr sz="1300">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At the current resource allocation, each replication can handle 500 concurrent users. Currently, there are 3 application containers to support 1500 total users. This release is expected to add about 2.5 times the total number of users.</a:t>
            </a:r>
            <a:endParaRPr sz="1300">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Order Processor</a:t>
            </a:r>
            <a:endParaRPr sz="1300">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This component has a high CPU utilization with moderate RAM requirements. In testing, a fully loaded queue used a bit less than 1 Gb of RAM.</a:t>
            </a:r>
            <a:endParaRPr sz="1300">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component runs with 4 concurrent processes, pulling orders from the database and processing them for fulfillment. QA recommends twice the CPU as the main application.</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Database</a:t>
            </a:r>
            <a:endParaRPr sz="1300">
              <a:solidFill>
                <a:schemeClr val="dk1"/>
              </a:solidFill>
              <a:latin typeface="Arial"/>
              <a:ea typeface="Arial"/>
              <a:cs typeface="Arial"/>
              <a:sym typeface="Arial"/>
            </a:endParaRPr>
          </a:p>
          <a:p>
            <a:pPr indent="-311150" lvl="1" marL="9144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database was provisioned to handle a much larger application than what the company has now and passed the load tests with flying colors.</a:t>
            </a:r>
            <a:endParaRPr sz="13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7"/>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As-Built Doc Template</a:t>
            </a:r>
            <a:endParaRPr/>
          </a:p>
          <a:p>
            <a:pPr indent="0" lvl="0" marL="0" rtl="0" algn="ctr">
              <a:spcBef>
                <a:spcPts val="0"/>
              </a:spcBef>
              <a:spcAft>
                <a:spcPts val="0"/>
              </a:spcAft>
              <a:buNone/>
            </a:pPr>
            <a:r>
              <a:rPr lang="en" sz="3600"/>
              <a:t>Release Version</a:t>
            </a:r>
            <a:endParaRPr sz="3600"/>
          </a:p>
        </p:txBody>
      </p:sp>
      <p:sp>
        <p:nvSpPr>
          <p:cNvPr id="217" name="Google Shape;217;p57"/>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Stakeholders</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These are the teams and members involved in this reason. This should include ops members, developers, SRE members, database admin, etc</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Code Changes</a:t>
            </a:r>
            <a:endParaRPr b="1" sz="1500">
              <a:solidFill>
                <a:schemeClr val="dk1"/>
              </a:solidFill>
              <a:latin typeface="Arial"/>
              <a:ea typeface="Arial"/>
              <a:cs typeface="Arial"/>
              <a:sym typeface="Arial"/>
            </a:endParaRPr>
          </a:p>
          <a:p>
            <a:pPr indent="0" lvl="0" marL="0" rtl="0" algn="l">
              <a:spcBef>
                <a:spcPts val="1200"/>
              </a:spcBef>
              <a:spcAft>
                <a:spcPts val="0"/>
              </a:spcAft>
              <a:buNone/>
            </a:pPr>
            <a:r>
              <a:rPr lang="en" sz="1300">
                <a:solidFill>
                  <a:schemeClr val="dk1"/>
                </a:solidFill>
                <a:latin typeface="Arial"/>
                <a:ea typeface="Arial"/>
                <a:cs typeface="Arial"/>
                <a:sym typeface="Arial"/>
              </a:rPr>
              <a:t>This section should include a list of code changes going into this release separated into groups (for example, by bug fix, feature addition, and security fixes). This should be a short summary of the change with a ticket included to follow up with for more detailed information.</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Data and System Changes</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This should be formatted similarly to the code changes section, except listing any changes to the data model (database or API changes) or system changes.</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Design decision highlights</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Document the high-level reasoning behind any design choices. This section should only include a summary of the design decision with links to supporting documentation to follow up with for more detailed information. </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Test Section</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 this section, list any notable highlights from testing. Things to include here would be any changes to the testing methodology, changes to the test performed, and any tests that are not currently pass (or pass with a warning). </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Deployment Notes</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Include any changes made to the deployment process or any changes that should be made to improve in feature releases.</a:t>
            </a:r>
            <a:endParaRPr sz="13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3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3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8"/>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As-Built Doc</a:t>
            </a:r>
            <a:br>
              <a:rPr lang="en" sz="3700"/>
            </a:br>
            <a:r>
              <a:rPr lang="en" sz="3700"/>
              <a:t>Release 	1</a:t>
            </a:r>
            <a:endParaRPr sz="3700"/>
          </a:p>
          <a:p>
            <a:pPr indent="0" lvl="0" marL="0" rtl="0" algn="l">
              <a:spcBef>
                <a:spcPts val="0"/>
              </a:spcBef>
              <a:spcAft>
                <a:spcPts val="0"/>
              </a:spcAft>
              <a:buNone/>
            </a:pPr>
            <a:r>
              <a:t/>
            </a:r>
            <a:endParaRPr b="1" sz="3600"/>
          </a:p>
        </p:txBody>
      </p:sp>
      <p:sp>
        <p:nvSpPr>
          <p:cNvPr id="223" name="Google Shape;223;p58"/>
          <p:cNvSpPr txBox="1"/>
          <p:nvPr>
            <p:ph idx="1" type="body"/>
          </p:nvPr>
        </p:nvSpPr>
        <p:spPr>
          <a:xfrm>
            <a:off x="264900" y="1906300"/>
            <a:ext cx="7242600" cy="801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Stakeholders</a:t>
            </a:r>
            <a:endParaRPr b="1" sz="1700">
              <a:solidFill>
                <a:schemeClr val="dk1"/>
              </a:solidFill>
              <a:latin typeface="Arial"/>
              <a:ea typeface="Arial"/>
              <a:cs typeface="Arial"/>
              <a:sym typeface="Arial"/>
            </a:endParaRPr>
          </a:p>
          <a:p>
            <a:pPr indent="-323850" lvl="0" marL="457200" rtl="0" algn="l">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Developers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John Doe</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Jane Peters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Sam Ross</a:t>
            </a:r>
            <a:endParaRPr sz="1500">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Ops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Jay Smith</a:t>
            </a:r>
            <a:endParaRPr sz="1500">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SRE</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John Robert</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Code Changes</a:t>
            </a:r>
            <a:endParaRPr b="1" sz="1700">
              <a:solidFill>
                <a:schemeClr val="dk1"/>
              </a:solidFill>
              <a:latin typeface="Arial"/>
              <a:ea typeface="Arial"/>
              <a:cs typeface="Arial"/>
              <a:sym typeface="Arial"/>
            </a:endParaRPr>
          </a:p>
          <a:p>
            <a:pPr indent="-323850" lvl="0" marL="457200" rtl="0" algn="l">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Security fixes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new password requirements (Tk-100)</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 Fixed how SQL queries were handled (Tk-103)</a:t>
            </a:r>
            <a:endParaRPr sz="1500">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Feature Additions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new menu options for users (Tk-102)</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Users can now have middle names (Tk-101)</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Data and System Changes</a:t>
            </a:r>
            <a:endParaRPr b="1" sz="1700">
              <a:solidFill>
                <a:schemeClr val="dk1"/>
              </a:solidFill>
              <a:latin typeface="Arial"/>
              <a:ea typeface="Arial"/>
              <a:cs typeface="Arial"/>
              <a:sym typeface="Arial"/>
            </a:endParaRPr>
          </a:p>
          <a:p>
            <a:pPr indent="-323850" lvl="0" marL="457200" rtl="0" algn="l">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 Data model changes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columns for middle names in user table (TK-101)</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additional New Menu table (Tk-102)</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Users table was split into 2 smaller tables (TK-101)</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9"/>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As-Built Doc</a:t>
            </a:r>
            <a:br>
              <a:rPr lang="en" sz="3700"/>
            </a:br>
            <a:r>
              <a:rPr lang="en" sz="3700"/>
              <a:t>Release 	1</a:t>
            </a:r>
            <a:endParaRPr sz="3700"/>
          </a:p>
          <a:p>
            <a:pPr indent="0" lvl="0" marL="0" rtl="0" algn="l">
              <a:spcBef>
                <a:spcPts val="0"/>
              </a:spcBef>
              <a:spcAft>
                <a:spcPts val="0"/>
              </a:spcAft>
              <a:buNone/>
            </a:pPr>
            <a:r>
              <a:t/>
            </a:r>
            <a:endParaRPr b="1" sz="3600"/>
          </a:p>
        </p:txBody>
      </p:sp>
      <p:sp>
        <p:nvSpPr>
          <p:cNvPr id="229" name="Google Shape;229;p59"/>
          <p:cNvSpPr txBox="1"/>
          <p:nvPr>
            <p:ph idx="1" type="body"/>
          </p:nvPr>
        </p:nvSpPr>
        <p:spPr>
          <a:xfrm>
            <a:off x="264900" y="1906300"/>
            <a:ext cx="7242600" cy="801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Design decision highlights</a:t>
            </a:r>
            <a:endParaRPr b="1" sz="17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Test Section</a:t>
            </a:r>
            <a:endParaRPr b="1" sz="17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All test suites are passing 100%.</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Deployment Notes</a:t>
            </a:r>
            <a:endParaRPr b="1" sz="17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The database admins asked for an additional set of scripts to be run for data corrections.</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