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3" r:id="rId4"/>
    <p:sldId id="264" r:id="rId5"/>
    <p:sldId id="265" r:id="rId6"/>
    <p:sldId id="266" r:id="rId7"/>
    <p:sldId id="256" r:id="rId8"/>
    <p:sldId id="267" r:id="rId9"/>
    <p:sldId id="258" r:id="rId10"/>
    <p:sldId id="268" r:id="rId11"/>
    <p:sldId id="270" r:id="rId12"/>
    <p:sldId id="282" r:id="rId13"/>
    <p:sldId id="271" r:id="rId14"/>
    <p:sldId id="272" r:id="rId15"/>
    <p:sldId id="273" r:id="rId16"/>
    <p:sldId id="274" r:id="rId17"/>
    <p:sldId id="275" r:id="rId18"/>
    <p:sldId id="283" r:id="rId19"/>
    <p:sldId id="284"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70B9-AAFD-B662-E722-7FC1405EDD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81339C-6238-FE6E-2BAA-1DC242B1B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20FC0C-9632-B0D7-BE75-3821FCB1FE7F}"/>
              </a:ext>
            </a:extLst>
          </p:cNvPr>
          <p:cNvSpPr>
            <a:spLocks noGrp="1"/>
          </p:cNvSpPr>
          <p:nvPr>
            <p:ph type="dt" sz="half" idx="10"/>
          </p:nvPr>
        </p:nvSpPr>
        <p:spPr/>
        <p:txBody>
          <a:bodyPr/>
          <a:lstStyle/>
          <a:p>
            <a:fld id="{485BFEF9-9905-4422-84C3-CE3317CF40F9}" type="datetimeFigureOut">
              <a:rPr lang="en-US" smtClean="0"/>
              <a:t>3/6/2023</a:t>
            </a:fld>
            <a:endParaRPr lang="en-US"/>
          </a:p>
        </p:txBody>
      </p:sp>
      <p:sp>
        <p:nvSpPr>
          <p:cNvPr id="5" name="Footer Placeholder 4">
            <a:extLst>
              <a:ext uri="{FF2B5EF4-FFF2-40B4-BE49-F238E27FC236}">
                <a16:creationId xmlns:a16="http://schemas.microsoft.com/office/drawing/2014/main" id="{ECD0E583-230C-89CE-2413-56BA61C5C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C53DC4-042C-1493-68C3-61490E707960}"/>
              </a:ext>
            </a:extLst>
          </p:cNvPr>
          <p:cNvSpPr>
            <a:spLocks noGrp="1"/>
          </p:cNvSpPr>
          <p:nvPr>
            <p:ph type="sldNum" sz="quarter" idx="12"/>
          </p:nvPr>
        </p:nvSpPr>
        <p:spPr/>
        <p:txBody>
          <a:bodyPr/>
          <a:lstStyle/>
          <a:p>
            <a:fld id="{E5FD83CF-989B-46E9-BF38-F17CC7107143}" type="slidenum">
              <a:rPr lang="en-US" smtClean="0"/>
              <a:t>‹#›</a:t>
            </a:fld>
            <a:endParaRPr lang="en-US"/>
          </a:p>
        </p:txBody>
      </p:sp>
    </p:spTree>
    <p:extLst>
      <p:ext uri="{BB962C8B-B14F-4D97-AF65-F5344CB8AC3E}">
        <p14:creationId xmlns:p14="http://schemas.microsoft.com/office/powerpoint/2010/main" val="1146958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E72F-4F97-B248-5C5E-0C74C1CEB1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6FBA57-CAD2-DD7A-3041-B407F8A3CC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E55AC-BD11-0EA1-98A5-7D39F40EC3BE}"/>
              </a:ext>
            </a:extLst>
          </p:cNvPr>
          <p:cNvSpPr>
            <a:spLocks noGrp="1"/>
          </p:cNvSpPr>
          <p:nvPr>
            <p:ph type="dt" sz="half" idx="10"/>
          </p:nvPr>
        </p:nvSpPr>
        <p:spPr/>
        <p:txBody>
          <a:bodyPr/>
          <a:lstStyle/>
          <a:p>
            <a:fld id="{485BFEF9-9905-4422-84C3-CE3317CF40F9}" type="datetimeFigureOut">
              <a:rPr lang="en-US" smtClean="0"/>
              <a:t>3/6/2023</a:t>
            </a:fld>
            <a:endParaRPr lang="en-US"/>
          </a:p>
        </p:txBody>
      </p:sp>
      <p:sp>
        <p:nvSpPr>
          <p:cNvPr id="5" name="Footer Placeholder 4">
            <a:extLst>
              <a:ext uri="{FF2B5EF4-FFF2-40B4-BE49-F238E27FC236}">
                <a16:creationId xmlns:a16="http://schemas.microsoft.com/office/drawing/2014/main" id="{F8BA1393-42AA-A3A6-5082-85ECB9A81A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FB5A5-DBD9-B6FC-02C1-95F00B912F88}"/>
              </a:ext>
            </a:extLst>
          </p:cNvPr>
          <p:cNvSpPr>
            <a:spLocks noGrp="1"/>
          </p:cNvSpPr>
          <p:nvPr>
            <p:ph type="sldNum" sz="quarter" idx="12"/>
          </p:nvPr>
        </p:nvSpPr>
        <p:spPr/>
        <p:txBody>
          <a:bodyPr/>
          <a:lstStyle/>
          <a:p>
            <a:fld id="{E5FD83CF-989B-46E9-BF38-F17CC7107143}" type="slidenum">
              <a:rPr lang="en-US" smtClean="0"/>
              <a:t>‹#›</a:t>
            </a:fld>
            <a:endParaRPr lang="en-US"/>
          </a:p>
        </p:txBody>
      </p:sp>
    </p:spTree>
    <p:extLst>
      <p:ext uri="{BB962C8B-B14F-4D97-AF65-F5344CB8AC3E}">
        <p14:creationId xmlns:p14="http://schemas.microsoft.com/office/powerpoint/2010/main" val="2634175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016D48-8E1A-6757-75B4-139C3A936D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464E4D-AE9E-765E-A8B1-C078AD327D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BED469-EDC7-465B-8832-E3D008477B36}"/>
              </a:ext>
            </a:extLst>
          </p:cNvPr>
          <p:cNvSpPr>
            <a:spLocks noGrp="1"/>
          </p:cNvSpPr>
          <p:nvPr>
            <p:ph type="dt" sz="half" idx="10"/>
          </p:nvPr>
        </p:nvSpPr>
        <p:spPr/>
        <p:txBody>
          <a:bodyPr/>
          <a:lstStyle/>
          <a:p>
            <a:fld id="{485BFEF9-9905-4422-84C3-CE3317CF40F9}" type="datetimeFigureOut">
              <a:rPr lang="en-US" smtClean="0"/>
              <a:t>3/6/2023</a:t>
            </a:fld>
            <a:endParaRPr lang="en-US"/>
          </a:p>
        </p:txBody>
      </p:sp>
      <p:sp>
        <p:nvSpPr>
          <p:cNvPr id="5" name="Footer Placeholder 4">
            <a:extLst>
              <a:ext uri="{FF2B5EF4-FFF2-40B4-BE49-F238E27FC236}">
                <a16:creationId xmlns:a16="http://schemas.microsoft.com/office/drawing/2014/main" id="{CEFF6471-A8BB-8FAD-06F2-B4BC7A4093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8EB4E-030F-0947-D989-081BC8A9C57F}"/>
              </a:ext>
            </a:extLst>
          </p:cNvPr>
          <p:cNvSpPr>
            <a:spLocks noGrp="1"/>
          </p:cNvSpPr>
          <p:nvPr>
            <p:ph type="sldNum" sz="quarter" idx="12"/>
          </p:nvPr>
        </p:nvSpPr>
        <p:spPr/>
        <p:txBody>
          <a:bodyPr/>
          <a:lstStyle/>
          <a:p>
            <a:fld id="{E5FD83CF-989B-46E9-BF38-F17CC7107143}" type="slidenum">
              <a:rPr lang="en-US" smtClean="0"/>
              <a:t>‹#›</a:t>
            </a:fld>
            <a:endParaRPr lang="en-US"/>
          </a:p>
        </p:txBody>
      </p:sp>
    </p:spTree>
    <p:extLst>
      <p:ext uri="{BB962C8B-B14F-4D97-AF65-F5344CB8AC3E}">
        <p14:creationId xmlns:p14="http://schemas.microsoft.com/office/powerpoint/2010/main" val="828070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338B-07E4-F418-0938-9C22C124A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BEDF3C-A476-2543-322B-0DC552A954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E3B261-00E0-9256-88EE-01102001151C}"/>
              </a:ext>
            </a:extLst>
          </p:cNvPr>
          <p:cNvSpPr>
            <a:spLocks noGrp="1"/>
          </p:cNvSpPr>
          <p:nvPr>
            <p:ph type="dt" sz="half" idx="10"/>
          </p:nvPr>
        </p:nvSpPr>
        <p:spPr/>
        <p:txBody>
          <a:bodyPr/>
          <a:lstStyle/>
          <a:p>
            <a:fld id="{485BFEF9-9905-4422-84C3-CE3317CF40F9}" type="datetimeFigureOut">
              <a:rPr lang="en-US" smtClean="0"/>
              <a:t>3/6/2023</a:t>
            </a:fld>
            <a:endParaRPr lang="en-US"/>
          </a:p>
        </p:txBody>
      </p:sp>
      <p:sp>
        <p:nvSpPr>
          <p:cNvPr id="5" name="Footer Placeholder 4">
            <a:extLst>
              <a:ext uri="{FF2B5EF4-FFF2-40B4-BE49-F238E27FC236}">
                <a16:creationId xmlns:a16="http://schemas.microsoft.com/office/drawing/2014/main" id="{5269BD8F-D987-1B22-776A-03DE7BDAC9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CF5DA-F642-4893-1D47-9AB231DA242C}"/>
              </a:ext>
            </a:extLst>
          </p:cNvPr>
          <p:cNvSpPr>
            <a:spLocks noGrp="1"/>
          </p:cNvSpPr>
          <p:nvPr>
            <p:ph type="sldNum" sz="quarter" idx="12"/>
          </p:nvPr>
        </p:nvSpPr>
        <p:spPr/>
        <p:txBody>
          <a:bodyPr/>
          <a:lstStyle/>
          <a:p>
            <a:fld id="{E5FD83CF-989B-46E9-BF38-F17CC7107143}" type="slidenum">
              <a:rPr lang="en-US" smtClean="0"/>
              <a:t>‹#›</a:t>
            </a:fld>
            <a:endParaRPr lang="en-US"/>
          </a:p>
        </p:txBody>
      </p:sp>
    </p:spTree>
    <p:extLst>
      <p:ext uri="{BB962C8B-B14F-4D97-AF65-F5344CB8AC3E}">
        <p14:creationId xmlns:p14="http://schemas.microsoft.com/office/powerpoint/2010/main" val="295942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1032E-F2C3-5D62-BD34-F912FE29A1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EFF92B-D1EC-B23C-1AB0-2DC27BAD11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274E4F-B05F-1519-7EC2-E9B31890B6F5}"/>
              </a:ext>
            </a:extLst>
          </p:cNvPr>
          <p:cNvSpPr>
            <a:spLocks noGrp="1"/>
          </p:cNvSpPr>
          <p:nvPr>
            <p:ph type="dt" sz="half" idx="10"/>
          </p:nvPr>
        </p:nvSpPr>
        <p:spPr/>
        <p:txBody>
          <a:bodyPr/>
          <a:lstStyle/>
          <a:p>
            <a:fld id="{485BFEF9-9905-4422-84C3-CE3317CF40F9}" type="datetimeFigureOut">
              <a:rPr lang="en-US" smtClean="0"/>
              <a:t>3/6/2023</a:t>
            </a:fld>
            <a:endParaRPr lang="en-US"/>
          </a:p>
        </p:txBody>
      </p:sp>
      <p:sp>
        <p:nvSpPr>
          <p:cNvPr id="5" name="Footer Placeholder 4">
            <a:extLst>
              <a:ext uri="{FF2B5EF4-FFF2-40B4-BE49-F238E27FC236}">
                <a16:creationId xmlns:a16="http://schemas.microsoft.com/office/drawing/2014/main" id="{D1CEFAAD-69EB-F895-6892-36136DFB3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32C18-E612-5062-BF3A-1E72EE8EB0A8}"/>
              </a:ext>
            </a:extLst>
          </p:cNvPr>
          <p:cNvSpPr>
            <a:spLocks noGrp="1"/>
          </p:cNvSpPr>
          <p:nvPr>
            <p:ph type="sldNum" sz="quarter" idx="12"/>
          </p:nvPr>
        </p:nvSpPr>
        <p:spPr/>
        <p:txBody>
          <a:bodyPr/>
          <a:lstStyle/>
          <a:p>
            <a:fld id="{E5FD83CF-989B-46E9-BF38-F17CC7107143}" type="slidenum">
              <a:rPr lang="en-US" smtClean="0"/>
              <a:t>‹#›</a:t>
            </a:fld>
            <a:endParaRPr lang="en-US"/>
          </a:p>
        </p:txBody>
      </p:sp>
    </p:spTree>
    <p:extLst>
      <p:ext uri="{BB962C8B-B14F-4D97-AF65-F5344CB8AC3E}">
        <p14:creationId xmlns:p14="http://schemas.microsoft.com/office/powerpoint/2010/main" val="718654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CAA7D-4AE1-336F-14FC-72284C1E5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0C81C4-E71A-56FA-E352-AE76EAD357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B98AA2-562A-AC72-7814-F9E0DA65A7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6C76D9-665A-3947-FDBC-42EC31F85CE6}"/>
              </a:ext>
            </a:extLst>
          </p:cNvPr>
          <p:cNvSpPr>
            <a:spLocks noGrp="1"/>
          </p:cNvSpPr>
          <p:nvPr>
            <p:ph type="dt" sz="half" idx="10"/>
          </p:nvPr>
        </p:nvSpPr>
        <p:spPr/>
        <p:txBody>
          <a:bodyPr/>
          <a:lstStyle/>
          <a:p>
            <a:fld id="{485BFEF9-9905-4422-84C3-CE3317CF40F9}" type="datetimeFigureOut">
              <a:rPr lang="en-US" smtClean="0"/>
              <a:t>3/6/2023</a:t>
            </a:fld>
            <a:endParaRPr lang="en-US"/>
          </a:p>
        </p:txBody>
      </p:sp>
      <p:sp>
        <p:nvSpPr>
          <p:cNvPr id="6" name="Footer Placeholder 5">
            <a:extLst>
              <a:ext uri="{FF2B5EF4-FFF2-40B4-BE49-F238E27FC236}">
                <a16:creationId xmlns:a16="http://schemas.microsoft.com/office/drawing/2014/main" id="{F3D0E111-0C6E-B009-B184-0779278932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2D223-4790-B6C5-1DF6-F4D6F4EF17DF}"/>
              </a:ext>
            </a:extLst>
          </p:cNvPr>
          <p:cNvSpPr>
            <a:spLocks noGrp="1"/>
          </p:cNvSpPr>
          <p:nvPr>
            <p:ph type="sldNum" sz="quarter" idx="12"/>
          </p:nvPr>
        </p:nvSpPr>
        <p:spPr/>
        <p:txBody>
          <a:bodyPr/>
          <a:lstStyle/>
          <a:p>
            <a:fld id="{E5FD83CF-989B-46E9-BF38-F17CC7107143}" type="slidenum">
              <a:rPr lang="en-US" smtClean="0"/>
              <a:t>‹#›</a:t>
            </a:fld>
            <a:endParaRPr lang="en-US"/>
          </a:p>
        </p:txBody>
      </p:sp>
    </p:spTree>
    <p:extLst>
      <p:ext uri="{BB962C8B-B14F-4D97-AF65-F5344CB8AC3E}">
        <p14:creationId xmlns:p14="http://schemas.microsoft.com/office/powerpoint/2010/main" val="3817690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13028-4BCF-FFD0-C269-EC6221C940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F82EBD-0ACE-F74C-2205-F82582299E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7846A-674E-1862-D813-62A2D5681B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CFB665-62A3-4834-A2BA-318F961C6F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671D44-43E0-CA95-5D9A-4CC3F05B48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9445BC-DBB3-099A-F28F-95C24C70FB7C}"/>
              </a:ext>
            </a:extLst>
          </p:cNvPr>
          <p:cNvSpPr>
            <a:spLocks noGrp="1"/>
          </p:cNvSpPr>
          <p:nvPr>
            <p:ph type="dt" sz="half" idx="10"/>
          </p:nvPr>
        </p:nvSpPr>
        <p:spPr/>
        <p:txBody>
          <a:bodyPr/>
          <a:lstStyle/>
          <a:p>
            <a:fld id="{485BFEF9-9905-4422-84C3-CE3317CF40F9}" type="datetimeFigureOut">
              <a:rPr lang="en-US" smtClean="0"/>
              <a:t>3/6/2023</a:t>
            </a:fld>
            <a:endParaRPr lang="en-US"/>
          </a:p>
        </p:txBody>
      </p:sp>
      <p:sp>
        <p:nvSpPr>
          <p:cNvPr id="8" name="Footer Placeholder 7">
            <a:extLst>
              <a:ext uri="{FF2B5EF4-FFF2-40B4-BE49-F238E27FC236}">
                <a16:creationId xmlns:a16="http://schemas.microsoft.com/office/drawing/2014/main" id="{F38E7C00-43E9-0AB1-389F-E617609B18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3CCBCE-A022-D6B9-AD95-7707B5D22C2C}"/>
              </a:ext>
            </a:extLst>
          </p:cNvPr>
          <p:cNvSpPr>
            <a:spLocks noGrp="1"/>
          </p:cNvSpPr>
          <p:nvPr>
            <p:ph type="sldNum" sz="quarter" idx="12"/>
          </p:nvPr>
        </p:nvSpPr>
        <p:spPr/>
        <p:txBody>
          <a:bodyPr/>
          <a:lstStyle/>
          <a:p>
            <a:fld id="{E5FD83CF-989B-46E9-BF38-F17CC7107143}" type="slidenum">
              <a:rPr lang="en-US" smtClean="0"/>
              <a:t>‹#›</a:t>
            </a:fld>
            <a:endParaRPr lang="en-US"/>
          </a:p>
        </p:txBody>
      </p:sp>
    </p:spTree>
    <p:extLst>
      <p:ext uri="{BB962C8B-B14F-4D97-AF65-F5344CB8AC3E}">
        <p14:creationId xmlns:p14="http://schemas.microsoft.com/office/powerpoint/2010/main" val="2566410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F58CF-7C74-D1A4-6737-FD327D4FDC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162528-5BE0-9C61-A8D8-C0167D2BB111}"/>
              </a:ext>
            </a:extLst>
          </p:cNvPr>
          <p:cNvSpPr>
            <a:spLocks noGrp="1"/>
          </p:cNvSpPr>
          <p:nvPr>
            <p:ph type="dt" sz="half" idx="10"/>
          </p:nvPr>
        </p:nvSpPr>
        <p:spPr/>
        <p:txBody>
          <a:bodyPr/>
          <a:lstStyle/>
          <a:p>
            <a:fld id="{485BFEF9-9905-4422-84C3-CE3317CF40F9}" type="datetimeFigureOut">
              <a:rPr lang="en-US" smtClean="0"/>
              <a:t>3/6/2023</a:t>
            </a:fld>
            <a:endParaRPr lang="en-US"/>
          </a:p>
        </p:txBody>
      </p:sp>
      <p:sp>
        <p:nvSpPr>
          <p:cNvPr id="4" name="Footer Placeholder 3">
            <a:extLst>
              <a:ext uri="{FF2B5EF4-FFF2-40B4-BE49-F238E27FC236}">
                <a16:creationId xmlns:a16="http://schemas.microsoft.com/office/drawing/2014/main" id="{7F49B440-B69E-83A6-6415-62527DFDE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7BF7DF-B45C-9FDF-7796-DF90D36FBA8B}"/>
              </a:ext>
            </a:extLst>
          </p:cNvPr>
          <p:cNvSpPr>
            <a:spLocks noGrp="1"/>
          </p:cNvSpPr>
          <p:nvPr>
            <p:ph type="sldNum" sz="quarter" idx="12"/>
          </p:nvPr>
        </p:nvSpPr>
        <p:spPr/>
        <p:txBody>
          <a:bodyPr/>
          <a:lstStyle/>
          <a:p>
            <a:fld id="{E5FD83CF-989B-46E9-BF38-F17CC7107143}" type="slidenum">
              <a:rPr lang="en-US" smtClean="0"/>
              <a:t>‹#›</a:t>
            </a:fld>
            <a:endParaRPr lang="en-US"/>
          </a:p>
        </p:txBody>
      </p:sp>
    </p:spTree>
    <p:extLst>
      <p:ext uri="{BB962C8B-B14F-4D97-AF65-F5344CB8AC3E}">
        <p14:creationId xmlns:p14="http://schemas.microsoft.com/office/powerpoint/2010/main" val="2355188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67B391-1008-3079-A69E-15403E7E2412}"/>
              </a:ext>
            </a:extLst>
          </p:cNvPr>
          <p:cNvSpPr>
            <a:spLocks noGrp="1"/>
          </p:cNvSpPr>
          <p:nvPr>
            <p:ph type="dt" sz="half" idx="10"/>
          </p:nvPr>
        </p:nvSpPr>
        <p:spPr/>
        <p:txBody>
          <a:bodyPr/>
          <a:lstStyle/>
          <a:p>
            <a:fld id="{485BFEF9-9905-4422-84C3-CE3317CF40F9}" type="datetimeFigureOut">
              <a:rPr lang="en-US" smtClean="0"/>
              <a:t>3/6/2023</a:t>
            </a:fld>
            <a:endParaRPr lang="en-US"/>
          </a:p>
        </p:txBody>
      </p:sp>
      <p:sp>
        <p:nvSpPr>
          <p:cNvPr id="3" name="Footer Placeholder 2">
            <a:extLst>
              <a:ext uri="{FF2B5EF4-FFF2-40B4-BE49-F238E27FC236}">
                <a16:creationId xmlns:a16="http://schemas.microsoft.com/office/drawing/2014/main" id="{434BB282-1023-469F-C27B-854F471B7A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FD81A9-A4F5-FF08-0022-8016FCF33CC2}"/>
              </a:ext>
            </a:extLst>
          </p:cNvPr>
          <p:cNvSpPr>
            <a:spLocks noGrp="1"/>
          </p:cNvSpPr>
          <p:nvPr>
            <p:ph type="sldNum" sz="quarter" idx="12"/>
          </p:nvPr>
        </p:nvSpPr>
        <p:spPr/>
        <p:txBody>
          <a:bodyPr/>
          <a:lstStyle/>
          <a:p>
            <a:fld id="{E5FD83CF-989B-46E9-BF38-F17CC7107143}" type="slidenum">
              <a:rPr lang="en-US" smtClean="0"/>
              <a:t>‹#›</a:t>
            </a:fld>
            <a:endParaRPr lang="en-US"/>
          </a:p>
        </p:txBody>
      </p:sp>
    </p:spTree>
    <p:extLst>
      <p:ext uri="{BB962C8B-B14F-4D97-AF65-F5344CB8AC3E}">
        <p14:creationId xmlns:p14="http://schemas.microsoft.com/office/powerpoint/2010/main" val="376339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71C85-ECB0-9CF8-5E49-AE363AC24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B25F78-ECE8-C4A7-01B9-3DD907B5FC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E0CF70-4C1F-AA8D-74A8-B03A7E0B30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ED99E-E0EF-D387-20C4-D351D3461F8F}"/>
              </a:ext>
            </a:extLst>
          </p:cNvPr>
          <p:cNvSpPr>
            <a:spLocks noGrp="1"/>
          </p:cNvSpPr>
          <p:nvPr>
            <p:ph type="dt" sz="half" idx="10"/>
          </p:nvPr>
        </p:nvSpPr>
        <p:spPr/>
        <p:txBody>
          <a:bodyPr/>
          <a:lstStyle/>
          <a:p>
            <a:fld id="{485BFEF9-9905-4422-84C3-CE3317CF40F9}" type="datetimeFigureOut">
              <a:rPr lang="en-US" smtClean="0"/>
              <a:t>3/6/2023</a:t>
            </a:fld>
            <a:endParaRPr lang="en-US"/>
          </a:p>
        </p:txBody>
      </p:sp>
      <p:sp>
        <p:nvSpPr>
          <p:cNvPr id="6" name="Footer Placeholder 5">
            <a:extLst>
              <a:ext uri="{FF2B5EF4-FFF2-40B4-BE49-F238E27FC236}">
                <a16:creationId xmlns:a16="http://schemas.microsoft.com/office/drawing/2014/main" id="{BDAE3CD0-A53A-2ADA-570C-0184B1C114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F51D23-B575-F1B9-16FE-47A031234625}"/>
              </a:ext>
            </a:extLst>
          </p:cNvPr>
          <p:cNvSpPr>
            <a:spLocks noGrp="1"/>
          </p:cNvSpPr>
          <p:nvPr>
            <p:ph type="sldNum" sz="quarter" idx="12"/>
          </p:nvPr>
        </p:nvSpPr>
        <p:spPr/>
        <p:txBody>
          <a:bodyPr/>
          <a:lstStyle/>
          <a:p>
            <a:fld id="{E5FD83CF-989B-46E9-BF38-F17CC7107143}" type="slidenum">
              <a:rPr lang="en-US" smtClean="0"/>
              <a:t>‹#›</a:t>
            </a:fld>
            <a:endParaRPr lang="en-US"/>
          </a:p>
        </p:txBody>
      </p:sp>
    </p:spTree>
    <p:extLst>
      <p:ext uri="{BB962C8B-B14F-4D97-AF65-F5344CB8AC3E}">
        <p14:creationId xmlns:p14="http://schemas.microsoft.com/office/powerpoint/2010/main" val="1754327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8D20-F21D-E70F-AF22-DDA3D97637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3877D5-9532-DE1B-1FF5-E89FB5BFF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3FBAC5-564C-CCF0-8E49-CE1CE6380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43DBF8-B3ED-0221-88C1-31D9DDA0694B}"/>
              </a:ext>
            </a:extLst>
          </p:cNvPr>
          <p:cNvSpPr>
            <a:spLocks noGrp="1"/>
          </p:cNvSpPr>
          <p:nvPr>
            <p:ph type="dt" sz="half" idx="10"/>
          </p:nvPr>
        </p:nvSpPr>
        <p:spPr/>
        <p:txBody>
          <a:bodyPr/>
          <a:lstStyle/>
          <a:p>
            <a:fld id="{485BFEF9-9905-4422-84C3-CE3317CF40F9}" type="datetimeFigureOut">
              <a:rPr lang="en-US" smtClean="0"/>
              <a:t>3/6/2023</a:t>
            </a:fld>
            <a:endParaRPr lang="en-US"/>
          </a:p>
        </p:txBody>
      </p:sp>
      <p:sp>
        <p:nvSpPr>
          <p:cNvPr id="6" name="Footer Placeholder 5">
            <a:extLst>
              <a:ext uri="{FF2B5EF4-FFF2-40B4-BE49-F238E27FC236}">
                <a16:creationId xmlns:a16="http://schemas.microsoft.com/office/drawing/2014/main" id="{D9DADBD8-2CF1-DA13-36DB-A6486FF2F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74CD1-D18F-9DCA-E876-52DAD8AB4960}"/>
              </a:ext>
            </a:extLst>
          </p:cNvPr>
          <p:cNvSpPr>
            <a:spLocks noGrp="1"/>
          </p:cNvSpPr>
          <p:nvPr>
            <p:ph type="sldNum" sz="quarter" idx="12"/>
          </p:nvPr>
        </p:nvSpPr>
        <p:spPr/>
        <p:txBody>
          <a:bodyPr/>
          <a:lstStyle/>
          <a:p>
            <a:fld id="{E5FD83CF-989B-46E9-BF38-F17CC7107143}" type="slidenum">
              <a:rPr lang="en-US" smtClean="0"/>
              <a:t>‹#›</a:t>
            </a:fld>
            <a:endParaRPr lang="en-US"/>
          </a:p>
        </p:txBody>
      </p:sp>
    </p:spTree>
    <p:extLst>
      <p:ext uri="{BB962C8B-B14F-4D97-AF65-F5344CB8AC3E}">
        <p14:creationId xmlns:p14="http://schemas.microsoft.com/office/powerpoint/2010/main" val="3337619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9F62AA-61FD-DD6A-9058-A2C52F5C2C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4E720D-C3CE-F952-D9E2-CA4AB96786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B68EC-DF76-5DFC-7E38-46E053AEC5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5BFEF9-9905-4422-84C3-CE3317CF40F9}" type="datetimeFigureOut">
              <a:rPr lang="en-US" smtClean="0"/>
              <a:t>3/6/2023</a:t>
            </a:fld>
            <a:endParaRPr lang="en-US"/>
          </a:p>
        </p:txBody>
      </p:sp>
      <p:sp>
        <p:nvSpPr>
          <p:cNvPr id="5" name="Footer Placeholder 4">
            <a:extLst>
              <a:ext uri="{FF2B5EF4-FFF2-40B4-BE49-F238E27FC236}">
                <a16:creationId xmlns:a16="http://schemas.microsoft.com/office/drawing/2014/main" id="{73831F44-C13A-2419-139A-142AE87672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74A8C9-EB71-7D2E-238A-5830D515BC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FD83CF-989B-46E9-BF38-F17CC7107143}" type="slidenum">
              <a:rPr lang="en-US" smtClean="0"/>
              <a:t>‹#›</a:t>
            </a:fld>
            <a:endParaRPr lang="en-US"/>
          </a:p>
        </p:txBody>
      </p:sp>
    </p:spTree>
    <p:extLst>
      <p:ext uri="{BB962C8B-B14F-4D97-AF65-F5344CB8AC3E}">
        <p14:creationId xmlns:p14="http://schemas.microsoft.com/office/powerpoint/2010/main" val="3291403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D7EF-AEF7-5A28-8A7B-AFAFF0AD45B3}"/>
              </a:ext>
            </a:extLst>
          </p:cNvPr>
          <p:cNvSpPr>
            <a:spLocks noGrp="1"/>
          </p:cNvSpPr>
          <p:nvPr>
            <p:ph type="ctrTitle"/>
          </p:nvPr>
        </p:nvSpPr>
        <p:spPr/>
        <p:txBody>
          <a:bodyPr/>
          <a:lstStyle/>
          <a:p>
            <a:r>
              <a:rPr lang="en-US" dirty="0"/>
              <a:t>Intro to Routing </a:t>
            </a:r>
            <a:br>
              <a:rPr lang="en-US" dirty="0"/>
            </a:br>
            <a:r>
              <a:rPr lang="en-US" dirty="0"/>
              <a:t>basic labs</a:t>
            </a:r>
          </a:p>
        </p:txBody>
      </p:sp>
    </p:spTree>
    <p:extLst>
      <p:ext uri="{BB962C8B-B14F-4D97-AF65-F5344CB8AC3E}">
        <p14:creationId xmlns:p14="http://schemas.microsoft.com/office/powerpoint/2010/main" val="3256241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0219-5C15-017D-6BA4-73C7DDD5FDF9}"/>
              </a:ext>
            </a:extLst>
          </p:cNvPr>
          <p:cNvSpPr>
            <a:spLocks noGrp="1"/>
          </p:cNvSpPr>
          <p:nvPr>
            <p:ph type="title"/>
          </p:nvPr>
        </p:nvSpPr>
        <p:spPr>
          <a:xfrm>
            <a:off x="838200" y="2766218"/>
            <a:ext cx="10515600" cy="1325563"/>
          </a:xfrm>
        </p:spPr>
        <p:txBody>
          <a:bodyPr/>
          <a:lstStyle/>
          <a:p>
            <a:pPr algn="ctr"/>
            <a:r>
              <a:rPr lang="en-US" dirty="0"/>
              <a:t>WRITE ERASE AND RELOAD</a:t>
            </a:r>
          </a:p>
        </p:txBody>
      </p:sp>
    </p:spTree>
    <p:extLst>
      <p:ext uri="{BB962C8B-B14F-4D97-AF65-F5344CB8AC3E}">
        <p14:creationId xmlns:p14="http://schemas.microsoft.com/office/powerpoint/2010/main" val="2362473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2C22-E316-ED1E-C384-7AD37549EB19}"/>
              </a:ext>
            </a:extLst>
          </p:cNvPr>
          <p:cNvSpPr>
            <a:spLocks noGrp="1"/>
          </p:cNvSpPr>
          <p:nvPr>
            <p:ph type="title"/>
          </p:nvPr>
        </p:nvSpPr>
        <p:spPr/>
        <p:txBody>
          <a:bodyPr/>
          <a:lstStyle/>
          <a:p>
            <a:r>
              <a:rPr lang="en-US" dirty="0"/>
              <a:t>Lab 7 Introduction to Router Rip</a:t>
            </a:r>
          </a:p>
        </p:txBody>
      </p:sp>
      <p:sp>
        <p:nvSpPr>
          <p:cNvPr id="3" name="Content Placeholder 2">
            <a:extLst>
              <a:ext uri="{FF2B5EF4-FFF2-40B4-BE49-F238E27FC236}">
                <a16:creationId xmlns:a16="http://schemas.microsoft.com/office/drawing/2014/main" id="{252DAD58-3997-97F1-2771-7F8AA3683FE8}"/>
              </a:ext>
            </a:extLst>
          </p:cNvPr>
          <p:cNvSpPr>
            <a:spLocks noGrp="1"/>
          </p:cNvSpPr>
          <p:nvPr>
            <p:ph idx="1"/>
          </p:nvPr>
        </p:nvSpPr>
        <p:spPr>
          <a:xfrm>
            <a:off x="838200" y="1690688"/>
            <a:ext cx="10515600" cy="4351338"/>
          </a:xfrm>
        </p:spPr>
        <p:txBody>
          <a:bodyPr>
            <a:noAutofit/>
          </a:bodyPr>
          <a:lstStyle/>
          <a:p>
            <a:r>
              <a:rPr lang="en-US" sz="2400" dirty="0"/>
              <a:t>You will continue to build upon previous labs. You will redo up to lab 5 but in this lab exercise, you will learn how to assign the Ips yourself, establish the PTP connections and configure router rip. You will then ping a router that you’re not directly connected to and then do a trace route</a:t>
            </a:r>
          </a:p>
          <a:p>
            <a:r>
              <a:rPr lang="en-US" sz="2400" dirty="0"/>
              <a:t>The </a:t>
            </a:r>
            <a:r>
              <a:rPr lang="en-US" sz="2400" b="1" u="sng" dirty="0"/>
              <a:t>router rip </a:t>
            </a:r>
            <a:r>
              <a:rPr lang="en-US" sz="2400" dirty="0"/>
              <a:t>command selects RIP as the routing protocol. The network command assigns a major network number that the router is directly connected to. The RIP routing process associates interface addresses with the advertised network number and begins RIP packet processing on the specified interfaces.</a:t>
            </a:r>
          </a:p>
          <a:p>
            <a:endParaRPr lang="en-US" sz="2400" dirty="0"/>
          </a:p>
          <a:p>
            <a:pPr lvl="1"/>
            <a:endParaRPr lang="en-US" dirty="0"/>
          </a:p>
          <a:p>
            <a:endParaRPr lang="en-US" sz="2400" dirty="0"/>
          </a:p>
        </p:txBody>
      </p:sp>
    </p:spTree>
    <p:extLst>
      <p:ext uri="{BB962C8B-B14F-4D97-AF65-F5344CB8AC3E}">
        <p14:creationId xmlns:p14="http://schemas.microsoft.com/office/powerpoint/2010/main" val="3453397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0EACADAA-14E3-16DA-1591-671DD69B25BA}"/>
              </a:ext>
            </a:extLst>
          </p:cNvPr>
          <p:cNvSpPr/>
          <p:nvPr/>
        </p:nvSpPr>
        <p:spPr>
          <a:xfrm>
            <a:off x="1019262" y="8117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Oval 6">
            <a:extLst>
              <a:ext uri="{FF2B5EF4-FFF2-40B4-BE49-F238E27FC236}">
                <a16:creationId xmlns:a16="http://schemas.microsoft.com/office/drawing/2014/main" id="{0820D3F8-E26D-9543-BBC8-05A8E1E680C6}"/>
              </a:ext>
            </a:extLst>
          </p:cNvPr>
          <p:cNvSpPr/>
          <p:nvPr/>
        </p:nvSpPr>
        <p:spPr>
          <a:xfrm>
            <a:off x="5181600" y="8117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Oval 7">
            <a:extLst>
              <a:ext uri="{FF2B5EF4-FFF2-40B4-BE49-F238E27FC236}">
                <a16:creationId xmlns:a16="http://schemas.microsoft.com/office/drawing/2014/main" id="{206D0C4D-BF8E-0E27-A969-E26415DEA736}"/>
              </a:ext>
            </a:extLst>
          </p:cNvPr>
          <p:cNvSpPr/>
          <p:nvPr/>
        </p:nvSpPr>
        <p:spPr>
          <a:xfrm>
            <a:off x="9796944" y="8117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9926CC15-D08A-861B-E65F-BFA59E1BDAA0}"/>
              </a:ext>
            </a:extLst>
          </p:cNvPr>
          <p:cNvSpPr/>
          <p:nvPr/>
        </p:nvSpPr>
        <p:spPr>
          <a:xfrm>
            <a:off x="9796944" y="3374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62E1CB38-CECF-C9A1-00A6-17E34D3246B1}"/>
              </a:ext>
            </a:extLst>
          </p:cNvPr>
          <p:cNvSpPr/>
          <p:nvPr/>
        </p:nvSpPr>
        <p:spPr>
          <a:xfrm>
            <a:off x="1023456" y="3374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374CA313-D7F3-47CE-D53F-6094A0D91529}"/>
              </a:ext>
            </a:extLst>
          </p:cNvPr>
          <p:cNvSpPr/>
          <p:nvPr/>
        </p:nvSpPr>
        <p:spPr>
          <a:xfrm>
            <a:off x="5181600" y="3374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9B1D3082-7B9F-E46E-1234-B5CF7CA30773}"/>
              </a:ext>
            </a:extLst>
          </p:cNvPr>
          <p:cNvSpPr txBox="1"/>
          <p:nvPr/>
        </p:nvSpPr>
        <p:spPr>
          <a:xfrm>
            <a:off x="5421246" y="1084264"/>
            <a:ext cx="4267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R2</a:t>
            </a:r>
          </a:p>
        </p:txBody>
      </p:sp>
      <p:sp>
        <p:nvSpPr>
          <p:cNvPr id="13" name="TextBox 12">
            <a:extLst>
              <a:ext uri="{FF2B5EF4-FFF2-40B4-BE49-F238E27FC236}">
                <a16:creationId xmlns:a16="http://schemas.microsoft.com/office/drawing/2014/main" id="{FE675976-40ED-2FAE-8691-BF303EA31112}"/>
              </a:ext>
            </a:extLst>
          </p:cNvPr>
          <p:cNvSpPr txBox="1"/>
          <p:nvPr/>
        </p:nvSpPr>
        <p:spPr>
          <a:xfrm>
            <a:off x="10040784" y="1094846"/>
            <a:ext cx="4267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R3</a:t>
            </a:r>
          </a:p>
        </p:txBody>
      </p:sp>
      <p:sp>
        <p:nvSpPr>
          <p:cNvPr id="14" name="TextBox 13">
            <a:extLst>
              <a:ext uri="{FF2B5EF4-FFF2-40B4-BE49-F238E27FC236}">
                <a16:creationId xmlns:a16="http://schemas.microsoft.com/office/drawing/2014/main" id="{16F0F153-4B04-E284-0B73-B6E81039EC13}"/>
              </a:ext>
            </a:extLst>
          </p:cNvPr>
          <p:cNvSpPr txBox="1"/>
          <p:nvPr/>
        </p:nvSpPr>
        <p:spPr>
          <a:xfrm>
            <a:off x="1263102" y="1099123"/>
            <a:ext cx="4267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R1</a:t>
            </a:r>
          </a:p>
        </p:txBody>
      </p:sp>
      <p:sp>
        <p:nvSpPr>
          <p:cNvPr id="16" name="TextBox 15">
            <a:extLst>
              <a:ext uri="{FF2B5EF4-FFF2-40B4-BE49-F238E27FC236}">
                <a16:creationId xmlns:a16="http://schemas.microsoft.com/office/drawing/2014/main" id="{FDBE86C7-79AF-1789-5F7F-2451AACFF7A0}"/>
              </a:ext>
            </a:extLst>
          </p:cNvPr>
          <p:cNvSpPr txBox="1"/>
          <p:nvPr/>
        </p:nvSpPr>
        <p:spPr>
          <a:xfrm>
            <a:off x="1267296" y="3647006"/>
            <a:ext cx="4267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R6</a:t>
            </a:r>
          </a:p>
        </p:txBody>
      </p:sp>
      <p:sp>
        <p:nvSpPr>
          <p:cNvPr id="17" name="TextBox 16">
            <a:extLst>
              <a:ext uri="{FF2B5EF4-FFF2-40B4-BE49-F238E27FC236}">
                <a16:creationId xmlns:a16="http://schemas.microsoft.com/office/drawing/2014/main" id="{3C44072D-5880-3DDE-2A16-7A26BAA36F84}"/>
              </a:ext>
            </a:extLst>
          </p:cNvPr>
          <p:cNvSpPr txBox="1"/>
          <p:nvPr/>
        </p:nvSpPr>
        <p:spPr>
          <a:xfrm>
            <a:off x="5421246" y="3644801"/>
            <a:ext cx="4267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R5</a:t>
            </a:r>
          </a:p>
        </p:txBody>
      </p:sp>
      <p:sp>
        <p:nvSpPr>
          <p:cNvPr id="18" name="TextBox 17">
            <a:extLst>
              <a:ext uri="{FF2B5EF4-FFF2-40B4-BE49-F238E27FC236}">
                <a16:creationId xmlns:a16="http://schemas.microsoft.com/office/drawing/2014/main" id="{BFEA4B8F-65A7-AF5A-E961-6DD496757A9E}"/>
              </a:ext>
            </a:extLst>
          </p:cNvPr>
          <p:cNvSpPr txBox="1"/>
          <p:nvPr/>
        </p:nvSpPr>
        <p:spPr>
          <a:xfrm>
            <a:off x="10040784" y="3644801"/>
            <a:ext cx="4267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R4</a:t>
            </a:r>
          </a:p>
        </p:txBody>
      </p:sp>
      <p:cxnSp>
        <p:nvCxnSpPr>
          <p:cNvPr id="21" name="Straight Connector 20">
            <a:extLst>
              <a:ext uri="{FF2B5EF4-FFF2-40B4-BE49-F238E27FC236}">
                <a16:creationId xmlns:a16="http://schemas.microsoft.com/office/drawing/2014/main" id="{0881D4D1-5DAE-F456-4ECF-8E0B8C3058B2}"/>
              </a:ext>
            </a:extLst>
          </p:cNvPr>
          <p:cNvCxnSpPr>
            <a:stCxn id="6" idx="6"/>
            <a:endCxn id="7" idx="2"/>
          </p:cNvCxnSpPr>
          <p:nvPr/>
        </p:nvCxnSpPr>
        <p:spPr>
          <a:xfrm>
            <a:off x="1933662" y="1268930"/>
            <a:ext cx="324793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F6E3AA-20B9-F052-BC5D-77CDEC592E2B}"/>
              </a:ext>
            </a:extLst>
          </p:cNvPr>
          <p:cNvCxnSpPr>
            <a:cxnSpLocks/>
            <a:stCxn id="11" idx="6"/>
            <a:endCxn id="9" idx="2"/>
          </p:cNvCxnSpPr>
          <p:nvPr/>
        </p:nvCxnSpPr>
        <p:spPr>
          <a:xfrm>
            <a:off x="6096000" y="3831672"/>
            <a:ext cx="37009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BB80C3-56D4-195E-C882-30D93CA65BDB}"/>
              </a:ext>
            </a:extLst>
          </p:cNvPr>
          <p:cNvCxnSpPr>
            <a:cxnSpLocks/>
            <a:stCxn id="7" idx="6"/>
            <a:endCxn id="8" idx="2"/>
          </p:cNvCxnSpPr>
          <p:nvPr/>
        </p:nvCxnSpPr>
        <p:spPr>
          <a:xfrm>
            <a:off x="6096000" y="1268930"/>
            <a:ext cx="37009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F0F9833-A751-1596-480A-E1FD8F802EFC}"/>
              </a:ext>
            </a:extLst>
          </p:cNvPr>
          <p:cNvCxnSpPr>
            <a:cxnSpLocks/>
            <a:stCxn id="10" idx="6"/>
            <a:endCxn id="11" idx="2"/>
          </p:cNvCxnSpPr>
          <p:nvPr/>
        </p:nvCxnSpPr>
        <p:spPr>
          <a:xfrm>
            <a:off x="1937856" y="3831672"/>
            <a:ext cx="32437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8EC4C30-840F-B31A-5421-AF57492EC859}"/>
              </a:ext>
            </a:extLst>
          </p:cNvPr>
          <p:cNvCxnSpPr>
            <a:cxnSpLocks/>
            <a:stCxn id="6" idx="4"/>
            <a:endCxn id="10" idx="0"/>
          </p:cNvCxnSpPr>
          <p:nvPr/>
        </p:nvCxnSpPr>
        <p:spPr>
          <a:xfrm>
            <a:off x="1476462" y="1726130"/>
            <a:ext cx="4194" cy="16483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1A7E433-C3F5-2CC9-1E16-CB07C938C521}"/>
              </a:ext>
            </a:extLst>
          </p:cNvPr>
          <p:cNvCxnSpPr>
            <a:cxnSpLocks/>
            <a:stCxn id="8" idx="4"/>
            <a:endCxn id="9" idx="0"/>
          </p:cNvCxnSpPr>
          <p:nvPr/>
        </p:nvCxnSpPr>
        <p:spPr>
          <a:xfrm>
            <a:off x="10254144" y="1726130"/>
            <a:ext cx="0" cy="164834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2BB3D04-7714-0B91-4D4F-8969F5F916EA}"/>
              </a:ext>
            </a:extLst>
          </p:cNvPr>
          <p:cNvSpPr txBox="1"/>
          <p:nvPr/>
        </p:nvSpPr>
        <p:spPr>
          <a:xfrm>
            <a:off x="315715" y="2384813"/>
            <a:ext cx="126141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10.10.6.0 /30</a:t>
            </a:r>
          </a:p>
        </p:txBody>
      </p:sp>
      <p:sp>
        <p:nvSpPr>
          <p:cNvPr id="63" name="TextBox 62">
            <a:extLst>
              <a:ext uri="{FF2B5EF4-FFF2-40B4-BE49-F238E27FC236}">
                <a16:creationId xmlns:a16="http://schemas.microsoft.com/office/drawing/2014/main" id="{67783A3D-A95F-885F-E3A1-B5662855D143}"/>
              </a:ext>
            </a:extLst>
          </p:cNvPr>
          <p:cNvSpPr txBox="1"/>
          <p:nvPr/>
        </p:nvSpPr>
        <p:spPr>
          <a:xfrm>
            <a:off x="2939362" y="4301376"/>
            <a:ext cx="5390486" cy="193899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HOW TO CONFIGURE RIP V2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R1#conf 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R1(config)#Router rip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R1(config-router)#version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R1(config-router)#network 10.10.X.0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	R1</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(config-router)#no auto-summary</a:t>
            </a:r>
          </a:p>
        </p:txBody>
      </p:sp>
      <p:sp>
        <p:nvSpPr>
          <p:cNvPr id="66" name="TextBox 65">
            <a:extLst>
              <a:ext uri="{FF2B5EF4-FFF2-40B4-BE49-F238E27FC236}">
                <a16:creationId xmlns:a16="http://schemas.microsoft.com/office/drawing/2014/main" id="{796DB79D-F44F-27E8-DAF5-B1C98816D43C}"/>
              </a:ext>
            </a:extLst>
          </p:cNvPr>
          <p:cNvSpPr txBox="1"/>
          <p:nvPr/>
        </p:nvSpPr>
        <p:spPr>
          <a:xfrm>
            <a:off x="5279380" y="85100"/>
            <a:ext cx="71045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LAB 7</a:t>
            </a:r>
          </a:p>
        </p:txBody>
      </p:sp>
      <p:sp>
        <p:nvSpPr>
          <p:cNvPr id="2" name="TextBox 1">
            <a:extLst>
              <a:ext uri="{FF2B5EF4-FFF2-40B4-BE49-F238E27FC236}">
                <a16:creationId xmlns:a16="http://schemas.microsoft.com/office/drawing/2014/main" id="{36D63382-2EF9-5170-8D64-736A88C52CDC}"/>
              </a:ext>
            </a:extLst>
          </p:cNvPr>
          <p:cNvSpPr txBox="1"/>
          <p:nvPr/>
        </p:nvSpPr>
        <p:spPr>
          <a:xfrm>
            <a:off x="7501157" y="901831"/>
            <a:ext cx="126141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10.10.2.0 /30</a:t>
            </a:r>
          </a:p>
        </p:txBody>
      </p:sp>
      <p:sp>
        <p:nvSpPr>
          <p:cNvPr id="3" name="TextBox 2">
            <a:extLst>
              <a:ext uri="{FF2B5EF4-FFF2-40B4-BE49-F238E27FC236}">
                <a16:creationId xmlns:a16="http://schemas.microsoft.com/office/drawing/2014/main" id="{64471AD3-F6A3-C2EE-322A-1974D3C18E60}"/>
              </a:ext>
            </a:extLst>
          </p:cNvPr>
          <p:cNvSpPr txBox="1"/>
          <p:nvPr/>
        </p:nvSpPr>
        <p:spPr>
          <a:xfrm>
            <a:off x="3296603" y="907638"/>
            <a:ext cx="126141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10.10.1.0 /30</a:t>
            </a:r>
          </a:p>
        </p:txBody>
      </p:sp>
      <p:sp>
        <p:nvSpPr>
          <p:cNvPr id="4" name="TextBox 3">
            <a:extLst>
              <a:ext uri="{FF2B5EF4-FFF2-40B4-BE49-F238E27FC236}">
                <a16:creationId xmlns:a16="http://schemas.microsoft.com/office/drawing/2014/main" id="{885615F3-F1E9-74A3-DB11-892E7A5F7838}"/>
              </a:ext>
            </a:extLst>
          </p:cNvPr>
          <p:cNvSpPr txBox="1"/>
          <p:nvPr/>
        </p:nvSpPr>
        <p:spPr>
          <a:xfrm>
            <a:off x="3157620" y="3506301"/>
            <a:ext cx="126141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10.10.5.0 /30</a:t>
            </a:r>
          </a:p>
        </p:txBody>
      </p:sp>
      <p:sp>
        <p:nvSpPr>
          <p:cNvPr id="5" name="TextBox 4">
            <a:extLst>
              <a:ext uri="{FF2B5EF4-FFF2-40B4-BE49-F238E27FC236}">
                <a16:creationId xmlns:a16="http://schemas.microsoft.com/office/drawing/2014/main" id="{A55B2651-7541-FE9D-1B22-7E598B195746}"/>
              </a:ext>
            </a:extLst>
          </p:cNvPr>
          <p:cNvSpPr txBox="1"/>
          <p:nvPr/>
        </p:nvSpPr>
        <p:spPr>
          <a:xfrm>
            <a:off x="7315764" y="3506301"/>
            <a:ext cx="126141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10.10.4.0 /30</a:t>
            </a:r>
          </a:p>
        </p:txBody>
      </p:sp>
      <p:sp>
        <p:nvSpPr>
          <p:cNvPr id="15" name="TextBox 14">
            <a:extLst>
              <a:ext uri="{FF2B5EF4-FFF2-40B4-BE49-F238E27FC236}">
                <a16:creationId xmlns:a16="http://schemas.microsoft.com/office/drawing/2014/main" id="{F003824D-BE25-815D-F4DF-8F4966E0CC0C}"/>
              </a:ext>
            </a:extLst>
          </p:cNvPr>
          <p:cNvSpPr txBox="1"/>
          <p:nvPr/>
        </p:nvSpPr>
        <p:spPr>
          <a:xfrm>
            <a:off x="10350619" y="2384812"/>
            <a:ext cx="1261416"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10.10.3.0 /30</a:t>
            </a:r>
          </a:p>
        </p:txBody>
      </p:sp>
    </p:spTree>
    <p:extLst>
      <p:ext uri="{BB962C8B-B14F-4D97-AF65-F5344CB8AC3E}">
        <p14:creationId xmlns:p14="http://schemas.microsoft.com/office/powerpoint/2010/main" val="3666403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ED7EF-AEF7-5A28-8A7B-AFAFF0AD45B3}"/>
              </a:ext>
            </a:extLst>
          </p:cNvPr>
          <p:cNvSpPr>
            <a:spLocks noGrp="1"/>
          </p:cNvSpPr>
          <p:nvPr>
            <p:ph type="ctrTitle"/>
          </p:nvPr>
        </p:nvSpPr>
        <p:spPr/>
        <p:txBody>
          <a:bodyPr/>
          <a:lstStyle/>
          <a:p>
            <a:r>
              <a:rPr lang="en-US" dirty="0"/>
              <a:t>Intro to </a:t>
            </a:r>
            <a:r>
              <a:rPr lang="en-US" dirty="0" err="1"/>
              <a:t>Swithing</a:t>
            </a:r>
            <a:r>
              <a:rPr lang="en-US" dirty="0"/>
              <a:t> </a:t>
            </a:r>
            <a:br>
              <a:rPr lang="en-US" dirty="0"/>
            </a:br>
            <a:r>
              <a:rPr lang="en-US" dirty="0"/>
              <a:t>basic labs</a:t>
            </a:r>
          </a:p>
        </p:txBody>
      </p:sp>
    </p:spTree>
    <p:extLst>
      <p:ext uri="{BB962C8B-B14F-4D97-AF65-F5344CB8AC3E}">
        <p14:creationId xmlns:p14="http://schemas.microsoft.com/office/powerpoint/2010/main" val="452861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CFEC-EE5B-AF51-1819-24C261B2357D}"/>
              </a:ext>
            </a:extLst>
          </p:cNvPr>
          <p:cNvSpPr>
            <a:spLocks noGrp="1"/>
          </p:cNvSpPr>
          <p:nvPr>
            <p:ph type="title"/>
          </p:nvPr>
        </p:nvSpPr>
        <p:spPr>
          <a:xfrm>
            <a:off x="838200" y="245484"/>
            <a:ext cx="10515600" cy="780011"/>
          </a:xfrm>
        </p:spPr>
        <p:txBody>
          <a:bodyPr/>
          <a:lstStyle/>
          <a:p>
            <a:r>
              <a:rPr lang="en-US" dirty="0"/>
              <a:t>Lab 1 Introduction to Basic User Interface</a:t>
            </a:r>
          </a:p>
        </p:txBody>
      </p:sp>
      <p:sp>
        <p:nvSpPr>
          <p:cNvPr id="3" name="Content Placeholder 2">
            <a:extLst>
              <a:ext uri="{FF2B5EF4-FFF2-40B4-BE49-F238E27FC236}">
                <a16:creationId xmlns:a16="http://schemas.microsoft.com/office/drawing/2014/main" id="{37DBF21B-9C53-7DB9-32EB-2D1F3E7B7812}"/>
              </a:ext>
            </a:extLst>
          </p:cNvPr>
          <p:cNvSpPr>
            <a:spLocks noGrp="1"/>
          </p:cNvSpPr>
          <p:nvPr>
            <p:ph idx="1"/>
          </p:nvPr>
        </p:nvSpPr>
        <p:spPr>
          <a:xfrm>
            <a:off x="267748" y="1253331"/>
            <a:ext cx="5948494" cy="4351338"/>
          </a:xfrm>
        </p:spPr>
        <p:txBody>
          <a:bodyPr>
            <a:normAutofit fontScale="92500" lnSpcReduction="20000"/>
          </a:bodyPr>
          <a:lstStyle/>
          <a:p>
            <a:pPr marL="514350" indent="-514350">
              <a:buFont typeface="+mj-lt"/>
              <a:buAutoNum type="arabicPeriod"/>
            </a:pPr>
            <a:r>
              <a:rPr lang="en-US" sz="2000" dirty="0"/>
              <a:t>Press enter to get the router prompt</a:t>
            </a:r>
          </a:p>
          <a:p>
            <a:pPr marL="514350" indent="-514350">
              <a:buFont typeface="+mj-lt"/>
              <a:buAutoNum type="arabicPeriod"/>
            </a:pPr>
            <a:r>
              <a:rPr lang="en-US" sz="2000" dirty="0"/>
              <a:t>In the user mode, type the command ? used to view all the commands in user mode</a:t>
            </a:r>
          </a:p>
          <a:p>
            <a:pPr marL="514350" indent="-514350">
              <a:buFont typeface="+mj-lt"/>
              <a:buAutoNum type="arabicPeriod"/>
            </a:pPr>
            <a:r>
              <a:rPr lang="en-US" sz="2000" dirty="0"/>
              <a:t>Enter into </a:t>
            </a:r>
            <a:r>
              <a:rPr lang="en-US" sz="2000" b="1" u="sng" dirty="0"/>
              <a:t>privileged mode </a:t>
            </a:r>
            <a:r>
              <a:rPr lang="en-US" sz="2000" dirty="0"/>
              <a:t>(Enable or </a:t>
            </a:r>
            <a:r>
              <a:rPr lang="en-US" sz="2000" dirty="0" err="1"/>
              <a:t>en</a:t>
            </a:r>
            <a:r>
              <a:rPr lang="en-US" sz="2000" dirty="0"/>
              <a:t>)</a:t>
            </a:r>
          </a:p>
          <a:p>
            <a:pPr marL="514350" indent="-514350">
              <a:buFont typeface="+mj-lt"/>
              <a:buAutoNum type="arabicPeriod"/>
            </a:pPr>
            <a:r>
              <a:rPr lang="en-US" sz="2000" dirty="0"/>
              <a:t>In the privileged mode, type the command ? to view all the commands in privileged mode</a:t>
            </a:r>
          </a:p>
          <a:p>
            <a:pPr marL="514350" indent="-514350">
              <a:buFont typeface="+mj-lt"/>
              <a:buAutoNum type="arabicPeriod"/>
            </a:pPr>
            <a:r>
              <a:rPr lang="en-US" sz="2000" dirty="0"/>
              <a:t>The command show ? displays all the show commands</a:t>
            </a:r>
          </a:p>
          <a:p>
            <a:pPr marL="514350" indent="-514350">
              <a:buFont typeface="+mj-lt"/>
              <a:buAutoNum type="arabicPeriod"/>
            </a:pPr>
            <a:r>
              <a:rPr lang="en-US" sz="2000" dirty="0"/>
              <a:t>The command show running-config(or show run) displays the running configuration</a:t>
            </a:r>
          </a:p>
          <a:p>
            <a:pPr marL="514350" indent="-514350">
              <a:buFont typeface="+mj-lt"/>
              <a:buAutoNum type="arabicPeriod"/>
            </a:pPr>
            <a:r>
              <a:rPr lang="en-US" sz="2000" dirty="0"/>
              <a:t>Press space bar to view more information.</a:t>
            </a:r>
          </a:p>
          <a:p>
            <a:pPr marL="514350" indent="-514350">
              <a:buFont typeface="+mj-lt"/>
              <a:buAutoNum type="arabicPeriod"/>
            </a:pPr>
            <a:r>
              <a:rPr lang="en-US" sz="2000" dirty="0"/>
              <a:t>Enter into </a:t>
            </a:r>
            <a:r>
              <a:rPr lang="en-US" sz="2000" b="1" u="sng" dirty="0"/>
              <a:t>global Configuration Mode </a:t>
            </a:r>
            <a:r>
              <a:rPr lang="en-US" sz="2000" dirty="0"/>
              <a:t>(Configure terminal or conf t)</a:t>
            </a:r>
          </a:p>
          <a:p>
            <a:pPr marL="514350" indent="-514350">
              <a:buFont typeface="+mj-lt"/>
              <a:buAutoNum type="arabicPeriod"/>
            </a:pPr>
            <a:r>
              <a:rPr lang="en-US" sz="2000" dirty="0"/>
              <a:t>The command “exit” logs out of the router</a:t>
            </a:r>
          </a:p>
        </p:txBody>
      </p:sp>
      <p:sp>
        <p:nvSpPr>
          <p:cNvPr id="4" name="Content Placeholder 2">
            <a:extLst>
              <a:ext uri="{FF2B5EF4-FFF2-40B4-BE49-F238E27FC236}">
                <a16:creationId xmlns:a16="http://schemas.microsoft.com/office/drawing/2014/main" id="{D87E2A0C-1672-5C3D-600E-7A37E26841D9}"/>
              </a:ext>
            </a:extLst>
          </p:cNvPr>
          <p:cNvSpPr txBox="1">
            <a:spLocks/>
          </p:cNvSpPr>
          <p:nvPr/>
        </p:nvSpPr>
        <p:spPr>
          <a:xfrm>
            <a:off x="6096000" y="1253331"/>
            <a:ext cx="594849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Switch&gt;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Switch&gt;?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Switch&gt;enable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Switch#show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Switch#show running-config</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configure terminal</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Switch(config)#exit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Switch#exit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Switch&gt;</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2891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45EA-B98F-AD25-9E56-0C0B651EEC5F}"/>
              </a:ext>
            </a:extLst>
          </p:cNvPr>
          <p:cNvSpPr>
            <a:spLocks noGrp="1"/>
          </p:cNvSpPr>
          <p:nvPr>
            <p:ph type="title"/>
          </p:nvPr>
        </p:nvSpPr>
        <p:spPr/>
        <p:txBody>
          <a:bodyPr>
            <a:normAutofit/>
          </a:bodyPr>
          <a:lstStyle/>
          <a:p>
            <a:r>
              <a:rPr lang="en-US" sz="3200" dirty="0"/>
              <a:t>Lab 2 Setting Host Name &amp; Creating a username and password</a:t>
            </a:r>
          </a:p>
        </p:txBody>
      </p:sp>
      <p:sp>
        <p:nvSpPr>
          <p:cNvPr id="3" name="Text Placeholder 2">
            <a:extLst>
              <a:ext uri="{FF2B5EF4-FFF2-40B4-BE49-F238E27FC236}">
                <a16:creationId xmlns:a16="http://schemas.microsoft.com/office/drawing/2014/main" id="{B2869380-4B2F-A3BC-918D-4586CE737543}"/>
              </a:ext>
            </a:extLst>
          </p:cNvPr>
          <p:cNvSpPr>
            <a:spLocks noGrp="1"/>
          </p:cNvSpPr>
          <p:nvPr>
            <p:ph type="body" idx="1"/>
          </p:nvPr>
        </p:nvSpPr>
        <p:spPr/>
        <p:txBody>
          <a:bodyPr/>
          <a:lstStyle/>
          <a:p>
            <a:r>
              <a:rPr lang="en-US" sz="2400" dirty="0"/>
              <a:t>Setting Host Name</a:t>
            </a:r>
            <a:endParaRPr lang="en-US" dirty="0"/>
          </a:p>
        </p:txBody>
      </p:sp>
      <p:sp>
        <p:nvSpPr>
          <p:cNvPr id="4" name="Content Placeholder 3">
            <a:extLst>
              <a:ext uri="{FF2B5EF4-FFF2-40B4-BE49-F238E27FC236}">
                <a16:creationId xmlns:a16="http://schemas.microsoft.com/office/drawing/2014/main" id="{9E154877-76FF-28D3-DABA-48F41F32AF1B}"/>
              </a:ext>
            </a:extLst>
          </p:cNvPr>
          <p:cNvSpPr>
            <a:spLocks noGrp="1"/>
          </p:cNvSpPr>
          <p:nvPr>
            <p:ph sz="half" idx="2"/>
          </p:nvPr>
        </p:nvSpPr>
        <p:spPr/>
        <p:txBody>
          <a:bodyPr>
            <a:normAutofit fontScale="92500" lnSpcReduction="20000"/>
          </a:bodyPr>
          <a:lstStyle/>
          <a:p>
            <a:pPr marL="514350" indent="-514350">
              <a:buFont typeface="+mj-lt"/>
              <a:buAutoNum type="arabicPeriod"/>
            </a:pPr>
            <a:r>
              <a:rPr lang="en-US" sz="2000" dirty="0"/>
              <a:t>Enter into privileged mode</a:t>
            </a:r>
          </a:p>
          <a:p>
            <a:pPr marL="514350" indent="-514350">
              <a:buFont typeface="+mj-lt"/>
              <a:buAutoNum type="arabicPeriod"/>
            </a:pPr>
            <a:r>
              <a:rPr lang="en-US" sz="2000" dirty="0"/>
              <a:t>Enter into global Configuration Mode </a:t>
            </a:r>
          </a:p>
          <a:p>
            <a:pPr marL="514350" indent="-514350">
              <a:buFont typeface="+mj-lt"/>
              <a:buAutoNum type="arabicPeriod"/>
            </a:pPr>
            <a:r>
              <a:rPr lang="en-US" sz="2000" dirty="0"/>
              <a:t>Set hostname as RX.</a:t>
            </a:r>
          </a:p>
          <a:p>
            <a:endParaRPr lang="en-US" sz="2000" dirty="0"/>
          </a:p>
          <a:p>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a:t>
            </a:r>
            <a:r>
              <a:rPr lang="en-US" sz="2000" dirty="0"/>
              <a:t>&gt;enable</a:t>
            </a:r>
          </a:p>
          <a:p>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a:t>
            </a:r>
            <a:r>
              <a:rPr lang="en-US" sz="2000" dirty="0"/>
              <a:t>#configure terminal</a:t>
            </a:r>
          </a:p>
          <a:p>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a:t>
            </a:r>
            <a:r>
              <a:rPr lang="en-US" sz="2000" dirty="0"/>
              <a:t>(config)#hostname SW1</a:t>
            </a:r>
          </a:p>
          <a:p>
            <a:r>
              <a:rPr lang="en-US" sz="2000" dirty="0"/>
              <a:t>SW1(config)#</a:t>
            </a:r>
          </a:p>
        </p:txBody>
      </p:sp>
      <p:sp>
        <p:nvSpPr>
          <p:cNvPr id="5" name="Text Placeholder 4">
            <a:extLst>
              <a:ext uri="{FF2B5EF4-FFF2-40B4-BE49-F238E27FC236}">
                <a16:creationId xmlns:a16="http://schemas.microsoft.com/office/drawing/2014/main" id="{DCAA674B-84C4-CAF4-6C06-ADBFB75CAC71}"/>
              </a:ext>
            </a:extLst>
          </p:cNvPr>
          <p:cNvSpPr>
            <a:spLocks noGrp="1"/>
          </p:cNvSpPr>
          <p:nvPr>
            <p:ph type="body" sz="quarter" idx="3"/>
          </p:nvPr>
        </p:nvSpPr>
        <p:spPr/>
        <p:txBody>
          <a:bodyPr/>
          <a:lstStyle/>
          <a:p>
            <a:r>
              <a:rPr lang="en-US" sz="2400" dirty="0"/>
              <a:t>Creating a username and password</a:t>
            </a:r>
            <a:endParaRPr lang="en-US" dirty="0"/>
          </a:p>
        </p:txBody>
      </p:sp>
      <p:sp>
        <p:nvSpPr>
          <p:cNvPr id="6" name="Content Placeholder 5">
            <a:extLst>
              <a:ext uri="{FF2B5EF4-FFF2-40B4-BE49-F238E27FC236}">
                <a16:creationId xmlns:a16="http://schemas.microsoft.com/office/drawing/2014/main" id="{6AA03F22-D9A0-BEC8-D3EC-D4616DD7FBF0}"/>
              </a:ext>
            </a:extLst>
          </p:cNvPr>
          <p:cNvSpPr>
            <a:spLocks noGrp="1"/>
          </p:cNvSpPr>
          <p:nvPr>
            <p:ph sz="quarter" idx="4"/>
          </p:nvPr>
        </p:nvSpPr>
        <p:spPr>
          <a:xfrm>
            <a:off x="6172200" y="2505075"/>
            <a:ext cx="6019800" cy="3684588"/>
          </a:xfrm>
        </p:spPr>
        <p:txBody>
          <a:bodyPr>
            <a:normAutofit fontScale="92500" lnSpcReduction="20000"/>
          </a:bodyPr>
          <a:lstStyle/>
          <a:p>
            <a:pPr marL="514350" indent="-514350">
              <a:buFont typeface="+mj-lt"/>
              <a:buAutoNum type="arabicPeriod"/>
            </a:pPr>
            <a:r>
              <a:rPr lang="en-US" sz="2000" dirty="0"/>
              <a:t>Enter into privileged mode</a:t>
            </a:r>
          </a:p>
          <a:p>
            <a:pPr marL="514350" indent="-514350">
              <a:buFont typeface="+mj-lt"/>
              <a:buAutoNum type="arabicPeriod"/>
            </a:pPr>
            <a:r>
              <a:rPr lang="en-US" sz="2000" dirty="0"/>
              <a:t>Enter into global Configuration Mode </a:t>
            </a:r>
          </a:p>
          <a:p>
            <a:pPr marL="514350" indent="-514350">
              <a:buFont typeface="+mj-lt"/>
              <a:buAutoNum type="arabicPeriod"/>
            </a:pPr>
            <a:r>
              <a:rPr lang="en-US" sz="2000" dirty="0"/>
              <a:t>Create username and password.</a:t>
            </a:r>
          </a:p>
          <a:p>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a:t>
            </a:r>
            <a:r>
              <a:rPr lang="en-US" sz="2000" dirty="0"/>
              <a:t>&gt;enable</a:t>
            </a:r>
          </a:p>
          <a:p>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a:t>
            </a:r>
            <a:r>
              <a:rPr lang="en-US" sz="2000" dirty="0"/>
              <a:t>#configure terminal</a:t>
            </a:r>
          </a:p>
          <a:p>
            <a:r>
              <a:rPr kumimoji="0" lang="pt-BR" sz="2000" b="0" i="0" u="none" strike="noStrike" kern="1200" cap="none" spc="0" normalizeH="0" baseline="0" noProof="0" dirty="0">
                <a:ln>
                  <a:noFill/>
                </a:ln>
                <a:solidFill>
                  <a:prstClr val="black"/>
                </a:solidFill>
                <a:effectLst/>
                <a:uLnTx/>
                <a:uFillTx/>
                <a:latin typeface="Calibri" panose="020F0502020204030204"/>
                <a:ea typeface="+mn-ea"/>
                <a:cs typeface="+mn-cs"/>
              </a:rPr>
              <a:t>Switch</a:t>
            </a:r>
            <a:r>
              <a:rPr lang="en-US" sz="2000" dirty="0"/>
              <a:t>(config)# username </a:t>
            </a:r>
            <a:r>
              <a:rPr lang="en-US" sz="2000" b="1" dirty="0"/>
              <a:t>ADMIN </a:t>
            </a:r>
            <a:r>
              <a:rPr lang="en-US" sz="2000" dirty="0"/>
              <a:t>privilege 15 secret </a:t>
            </a:r>
            <a:r>
              <a:rPr lang="en-US" sz="2000" b="1" dirty="0"/>
              <a:t>ADMIN</a:t>
            </a:r>
          </a:p>
          <a:p>
            <a:r>
              <a:rPr lang="en-US" sz="2000" dirty="0"/>
              <a:t>Switch(config)#line console 0</a:t>
            </a:r>
          </a:p>
          <a:p>
            <a:r>
              <a:rPr lang="en-US" sz="2000" dirty="0"/>
              <a:t>Switch(config-line)#login local</a:t>
            </a:r>
          </a:p>
          <a:p>
            <a:pPr marL="0" indent="0">
              <a:buNone/>
            </a:pPr>
            <a:r>
              <a:rPr lang="en-US" sz="2000" dirty="0"/>
              <a:t>*different privileges expand or limit what the user can do*</a:t>
            </a:r>
          </a:p>
          <a:p>
            <a:pPr marL="0" indent="0">
              <a:buNone/>
            </a:pPr>
            <a:r>
              <a:rPr lang="en-US" sz="2000" dirty="0"/>
              <a:t>*line commands implement the username and password*</a:t>
            </a:r>
          </a:p>
        </p:txBody>
      </p:sp>
    </p:spTree>
    <p:extLst>
      <p:ext uri="{BB962C8B-B14F-4D97-AF65-F5344CB8AC3E}">
        <p14:creationId xmlns:p14="http://schemas.microsoft.com/office/powerpoint/2010/main" val="1155926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66A1-924A-25E7-1C5D-EE1FB3C2D8F6}"/>
              </a:ext>
            </a:extLst>
          </p:cNvPr>
          <p:cNvSpPr>
            <a:spLocks noGrp="1"/>
          </p:cNvSpPr>
          <p:nvPr>
            <p:ph type="title"/>
          </p:nvPr>
        </p:nvSpPr>
        <p:spPr/>
        <p:txBody>
          <a:bodyPr>
            <a:normAutofit/>
          </a:bodyPr>
          <a:lstStyle/>
          <a:p>
            <a:r>
              <a:rPr lang="en-US" sz="3200" dirty="0"/>
              <a:t>Lab 3 Configuring VLANS and verifying they’re created</a:t>
            </a:r>
          </a:p>
        </p:txBody>
      </p:sp>
      <p:sp>
        <p:nvSpPr>
          <p:cNvPr id="3" name="Text Placeholder 2">
            <a:extLst>
              <a:ext uri="{FF2B5EF4-FFF2-40B4-BE49-F238E27FC236}">
                <a16:creationId xmlns:a16="http://schemas.microsoft.com/office/drawing/2014/main" id="{EEC4AEA5-D7C5-F21A-B99B-C30C6A26C23F}"/>
              </a:ext>
            </a:extLst>
          </p:cNvPr>
          <p:cNvSpPr>
            <a:spLocks noGrp="1"/>
          </p:cNvSpPr>
          <p:nvPr>
            <p:ph type="body" idx="1"/>
          </p:nvPr>
        </p:nvSpPr>
        <p:spPr/>
        <p:txBody>
          <a:bodyPr/>
          <a:lstStyle/>
          <a:p>
            <a:r>
              <a:rPr lang="en-US" dirty="0"/>
              <a:t>Default VLAN information </a:t>
            </a:r>
          </a:p>
        </p:txBody>
      </p:sp>
      <p:sp>
        <p:nvSpPr>
          <p:cNvPr id="4" name="Content Placeholder 3">
            <a:extLst>
              <a:ext uri="{FF2B5EF4-FFF2-40B4-BE49-F238E27FC236}">
                <a16:creationId xmlns:a16="http://schemas.microsoft.com/office/drawing/2014/main" id="{6486BB86-9909-98B7-567F-A4244DCAB6AA}"/>
              </a:ext>
            </a:extLst>
          </p:cNvPr>
          <p:cNvSpPr>
            <a:spLocks noGrp="1"/>
          </p:cNvSpPr>
          <p:nvPr>
            <p:ph sz="half" idx="2"/>
          </p:nvPr>
        </p:nvSpPr>
        <p:spPr/>
        <p:txBody>
          <a:bodyPr>
            <a:normAutofit lnSpcReduction="10000"/>
          </a:bodyPr>
          <a:lstStyle/>
          <a:p>
            <a:r>
              <a:rPr lang="en-US" sz="2000" dirty="0"/>
              <a:t>By default, the default VLAN ID is "VLAN 1". The default VLAN is not configurable. If you want to use the VLAN ID "VLAN 1" as a configurable VLAN, you can assign a different VLAN ID to the default VLAN</a:t>
            </a:r>
          </a:p>
          <a:p>
            <a:r>
              <a:rPr lang="en-US" sz="2000" dirty="0"/>
              <a:t>VLANs are identified by a number from 1 to 4094. VLAN IDs 1002 through 1005 are reserved for Token Ring and FDDI VLANs.</a:t>
            </a:r>
          </a:p>
          <a:p>
            <a:r>
              <a:rPr lang="en-US" sz="2000" dirty="0"/>
              <a:t>SW&gt;enable</a:t>
            </a:r>
          </a:p>
          <a:p>
            <a:r>
              <a:rPr lang="en-US" sz="2000" dirty="0" err="1"/>
              <a:t>SW#configure</a:t>
            </a:r>
            <a:r>
              <a:rPr lang="en-US" sz="2000" dirty="0"/>
              <a:t> terminal</a:t>
            </a:r>
          </a:p>
          <a:p>
            <a:r>
              <a:rPr lang="en-US" sz="2000" dirty="0"/>
              <a:t>SW(config)#VLAN 10</a:t>
            </a:r>
          </a:p>
          <a:p>
            <a:r>
              <a:rPr lang="en-US" sz="2000" dirty="0"/>
              <a:t>SW(</a:t>
            </a:r>
            <a:r>
              <a:rPr lang="en-US" sz="2000" dirty="0" err="1"/>
              <a:t>configvlan</a:t>
            </a:r>
            <a:r>
              <a:rPr lang="en-US" sz="2000" dirty="0"/>
              <a:t>)#Name (name it)</a:t>
            </a:r>
          </a:p>
        </p:txBody>
      </p:sp>
      <p:sp>
        <p:nvSpPr>
          <p:cNvPr id="5" name="Text Placeholder 4">
            <a:extLst>
              <a:ext uri="{FF2B5EF4-FFF2-40B4-BE49-F238E27FC236}">
                <a16:creationId xmlns:a16="http://schemas.microsoft.com/office/drawing/2014/main" id="{FDF41D23-2490-EDB5-DF9D-B6BD752C019A}"/>
              </a:ext>
            </a:extLst>
          </p:cNvPr>
          <p:cNvSpPr>
            <a:spLocks noGrp="1"/>
          </p:cNvSpPr>
          <p:nvPr>
            <p:ph type="body" sz="quarter" idx="3"/>
          </p:nvPr>
        </p:nvSpPr>
        <p:spPr/>
        <p:txBody>
          <a:bodyPr/>
          <a:lstStyle/>
          <a:p>
            <a:r>
              <a:rPr lang="en-US" dirty="0"/>
              <a:t>Verify VLAN are created</a:t>
            </a:r>
          </a:p>
        </p:txBody>
      </p:sp>
      <p:sp>
        <p:nvSpPr>
          <p:cNvPr id="6" name="Content Placeholder 5">
            <a:extLst>
              <a:ext uri="{FF2B5EF4-FFF2-40B4-BE49-F238E27FC236}">
                <a16:creationId xmlns:a16="http://schemas.microsoft.com/office/drawing/2014/main" id="{CAF553CF-68A5-5EAA-2B43-6D21F210C486}"/>
              </a:ext>
            </a:extLst>
          </p:cNvPr>
          <p:cNvSpPr>
            <a:spLocks noGrp="1"/>
          </p:cNvSpPr>
          <p:nvPr>
            <p:ph sz="quarter" idx="4"/>
          </p:nvPr>
        </p:nvSpPr>
        <p:spPr/>
        <p:txBody>
          <a:bodyPr>
            <a:normAutofit lnSpcReduction="10000"/>
          </a:bodyPr>
          <a:lstStyle/>
          <a:p>
            <a:r>
              <a:rPr lang="en-US" sz="2000" dirty="0"/>
              <a:t>SW&gt;enable</a:t>
            </a:r>
          </a:p>
          <a:p>
            <a:r>
              <a:rPr lang="en-US" sz="2000" dirty="0" err="1"/>
              <a:t>SW#configure</a:t>
            </a:r>
            <a:r>
              <a:rPr lang="en-US" sz="2000" dirty="0"/>
              <a:t> terminal</a:t>
            </a:r>
          </a:p>
          <a:p>
            <a:r>
              <a:rPr lang="en-US" sz="2000" dirty="0"/>
              <a:t>SW(config)#VLAN 10</a:t>
            </a:r>
          </a:p>
          <a:p>
            <a:r>
              <a:rPr lang="en-US" sz="2000" dirty="0"/>
              <a:t>SW(config-</a:t>
            </a:r>
            <a:r>
              <a:rPr lang="en-US" sz="2000" dirty="0" err="1"/>
              <a:t>vlan</a:t>
            </a:r>
            <a:r>
              <a:rPr lang="en-US" sz="2000" dirty="0"/>
              <a:t>)#Name (name it)</a:t>
            </a:r>
          </a:p>
          <a:p>
            <a:r>
              <a:rPr lang="en-US" sz="2000" dirty="0"/>
              <a:t>SW(config-</a:t>
            </a:r>
            <a:r>
              <a:rPr lang="en-US" sz="2000" dirty="0" err="1"/>
              <a:t>vlan</a:t>
            </a:r>
            <a:r>
              <a:rPr lang="en-US" sz="2000" dirty="0"/>
              <a:t>)#exit</a:t>
            </a:r>
          </a:p>
          <a:p>
            <a:r>
              <a:rPr lang="en-US" sz="2000" dirty="0"/>
              <a:t>SW(config)#do show </a:t>
            </a:r>
            <a:r>
              <a:rPr lang="en-US" sz="2000" dirty="0" err="1"/>
              <a:t>vlan</a:t>
            </a:r>
            <a:r>
              <a:rPr lang="en-US" sz="2000" dirty="0"/>
              <a:t> brief</a:t>
            </a:r>
          </a:p>
          <a:p>
            <a:endParaRPr lang="en-US" sz="2000" dirty="0"/>
          </a:p>
        </p:txBody>
      </p:sp>
    </p:spTree>
    <p:extLst>
      <p:ext uri="{BB962C8B-B14F-4D97-AF65-F5344CB8AC3E}">
        <p14:creationId xmlns:p14="http://schemas.microsoft.com/office/powerpoint/2010/main" val="1451975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FAD2-31D9-B873-C479-29754AEE8FB6}"/>
              </a:ext>
            </a:extLst>
          </p:cNvPr>
          <p:cNvSpPr>
            <a:spLocks noGrp="1"/>
          </p:cNvSpPr>
          <p:nvPr>
            <p:ph type="title"/>
          </p:nvPr>
        </p:nvSpPr>
        <p:spPr/>
        <p:txBody>
          <a:bodyPr>
            <a:normAutofit/>
          </a:bodyPr>
          <a:lstStyle/>
          <a:p>
            <a:r>
              <a:rPr lang="en-US" sz="3600" dirty="0"/>
              <a:t>Lab 4 Show Running configuration &amp; saving/deleting configurations</a:t>
            </a:r>
          </a:p>
        </p:txBody>
      </p:sp>
      <p:sp>
        <p:nvSpPr>
          <p:cNvPr id="3" name="Text Placeholder 2">
            <a:extLst>
              <a:ext uri="{FF2B5EF4-FFF2-40B4-BE49-F238E27FC236}">
                <a16:creationId xmlns:a16="http://schemas.microsoft.com/office/drawing/2014/main" id="{60926BBF-E692-B32A-51B2-EE261F9F0877}"/>
              </a:ext>
            </a:extLst>
          </p:cNvPr>
          <p:cNvSpPr>
            <a:spLocks noGrp="1"/>
          </p:cNvSpPr>
          <p:nvPr>
            <p:ph type="body" idx="1"/>
          </p:nvPr>
        </p:nvSpPr>
        <p:spPr/>
        <p:txBody>
          <a:bodyPr/>
          <a:lstStyle/>
          <a:p>
            <a:r>
              <a:rPr lang="en-US" sz="2400" dirty="0"/>
              <a:t>Show Running configuration</a:t>
            </a:r>
            <a:endParaRPr lang="en-US" dirty="0"/>
          </a:p>
        </p:txBody>
      </p:sp>
      <p:sp>
        <p:nvSpPr>
          <p:cNvPr id="4" name="Content Placeholder 3">
            <a:extLst>
              <a:ext uri="{FF2B5EF4-FFF2-40B4-BE49-F238E27FC236}">
                <a16:creationId xmlns:a16="http://schemas.microsoft.com/office/drawing/2014/main" id="{EEFAD5C4-DFD2-D323-6F66-17C6857D79C3}"/>
              </a:ext>
            </a:extLst>
          </p:cNvPr>
          <p:cNvSpPr>
            <a:spLocks noGrp="1"/>
          </p:cNvSpPr>
          <p:nvPr>
            <p:ph sz="half" idx="2"/>
          </p:nvPr>
        </p:nvSpPr>
        <p:spPr/>
        <p:txBody>
          <a:bodyPr/>
          <a:lstStyle/>
          <a:p>
            <a:r>
              <a:rPr lang="en-US" b="1" u="sng" dirty="0"/>
              <a:t>Show running-config</a:t>
            </a:r>
            <a:r>
              <a:rPr lang="en-US" dirty="0"/>
              <a:t> displays the active configuration in memory. The current active configurations</a:t>
            </a:r>
          </a:p>
          <a:p>
            <a:r>
              <a:rPr lang="en-US" dirty="0" err="1"/>
              <a:t>SW#show</a:t>
            </a:r>
            <a:r>
              <a:rPr lang="en-US" dirty="0"/>
              <a:t> running-config (or </a:t>
            </a:r>
            <a:r>
              <a:rPr lang="en-US" dirty="0" err="1"/>
              <a:t>sho</a:t>
            </a:r>
            <a:r>
              <a:rPr lang="en-US" dirty="0"/>
              <a:t> run)</a:t>
            </a:r>
          </a:p>
          <a:p>
            <a:endParaRPr lang="en-US" dirty="0"/>
          </a:p>
        </p:txBody>
      </p:sp>
      <p:sp>
        <p:nvSpPr>
          <p:cNvPr id="7" name="Text Placeholder 4">
            <a:extLst>
              <a:ext uri="{FF2B5EF4-FFF2-40B4-BE49-F238E27FC236}">
                <a16:creationId xmlns:a16="http://schemas.microsoft.com/office/drawing/2014/main" id="{9E2B4244-8F76-3447-8F88-61BD9B762D04}"/>
              </a:ext>
            </a:extLst>
          </p:cNvPr>
          <p:cNvSpPr txBox="1">
            <a:spLocks/>
          </p:cNvSpPr>
          <p:nvPr/>
        </p:nvSpPr>
        <p:spPr>
          <a:xfrm>
            <a:off x="6156820" y="1682561"/>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Saving/deleting commands</a:t>
            </a:r>
          </a:p>
        </p:txBody>
      </p:sp>
      <p:sp>
        <p:nvSpPr>
          <p:cNvPr id="8" name="Content Placeholder 5">
            <a:extLst>
              <a:ext uri="{FF2B5EF4-FFF2-40B4-BE49-F238E27FC236}">
                <a16:creationId xmlns:a16="http://schemas.microsoft.com/office/drawing/2014/main" id="{D6202302-ABC7-4DA8-54D1-4E50A5759E1C}"/>
              </a:ext>
            </a:extLst>
          </p:cNvPr>
          <p:cNvSpPr txBox="1">
            <a:spLocks/>
          </p:cNvSpPr>
          <p:nvPr/>
        </p:nvSpPr>
        <p:spPr>
          <a:xfrm>
            <a:off x="6156820" y="2506473"/>
            <a:ext cx="5183188"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SW#write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memory (or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wri</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mem)</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SW#copy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running-config startup-config (or copy run start)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SW#write</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erase (or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wri</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era)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SW#reload</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(or </a:t>
            </a:r>
            <a:r>
              <a:rPr kumimoji="0" lang="en-US" sz="2800" b="0" i="0" u="none" strike="noStrike" kern="1200" cap="none" spc="0" normalizeH="0" baseline="0" noProof="0" dirty="0" err="1">
                <a:ln>
                  <a:noFill/>
                </a:ln>
                <a:solidFill>
                  <a:prstClr val="black"/>
                </a:solidFill>
                <a:effectLst/>
                <a:uLnTx/>
                <a:uFillTx/>
                <a:latin typeface="Calibri" panose="020F0502020204030204"/>
                <a:ea typeface="+mn-ea"/>
                <a:cs typeface="+mn-cs"/>
              </a:rPr>
              <a:t>rel</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4848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4D71-D538-35A6-8303-F9FD7D75D8D6}"/>
              </a:ext>
            </a:extLst>
          </p:cNvPr>
          <p:cNvSpPr>
            <a:spLocks noGrp="1"/>
          </p:cNvSpPr>
          <p:nvPr>
            <p:ph type="title"/>
          </p:nvPr>
        </p:nvSpPr>
        <p:spPr/>
        <p:txBody>
          <a:bodyPr/>
          <a:lstStyle/>
          <a:p>
            <a:r>
              <a:rPr lang="en-US" dirty="0"/>
              <a:t>Lab 5 Introduction to interface VLANs &amp; access ports</a:t>
            </a:r>
          </a:p>
        </p:txBody>
      </p:sp>
      <p:sp>
        <p:nvSpPr>
          <p:cNvPr id="3" name="Text Placeholder 2">
            <a:extLst>
              <a:ext uri="{FF2B5EF4-FFF2-40B4-BE49-F238E27FC236}">
                <a16:creationId xmlns:a16="http://schemas.microsoft.com/office/drawing/2014/main" id="{72A5C25D-76B0-14FF-FF41-994E1D38D4A8}"/>
              </a:ext>
            </a:extLst>
          </p:cNvPr>
          <p:cNvSpPr>
            <a:spLocks noGrp="1"/>
          </p:cNvSpPr>
          <p:nvPr>
            <p:ph type="body" idx="1"/>
          </p:nvPr>
        </p:nvSpPr>
        <p:spPr/>
        <p:txBody>
          <a:bodyPr/>
          <a:lstStyle/>
          <a:p>
            <a:r>
              <a:rPr lang="en-US" dirty="0"/>
              <a:t>Interface VLANs</a:t>
            </a:r>
          </a:p>
        </p:txBody>
      </p:sp>
      <p:sp>
        <p:nvSpPr>
          <p:cNvPr id="4" name="Content Placeholder 3">
            <a:extLst>
              <a:ext uri="{FF2B5EF4-FFF2-40B4-BE49-F238E27FC236}">
                <a16:creationId xmlns:a16="http://schemas.microsoft.com/office/drawing/2014/main" id="{73438508-7A78-4481-77F9-9BF007816DA6}"/>
              </a:ext>
            </a:extLst>
          </p:cNvPr>
          <p:cNvSpPr>
            <a:spLocks noGrp="1"/>
          </p:cNvSpPr>
          <p:nvPr>
            <p:ph sz="half" idx="2"/>
          </p:nvPr>
        </p:nvSpPr>
        <p:spPr/>
        <p:txBody>
          <a:bodyPr/>
          <a:lstStyle/>
          <a:p>
            <a:r>
              <a:rPr lang="en-US" sz="2800" dirty="0" err="1"/>
              <a:t>SW#configure</a:t>
            </a:r>
            <a:r>
              <a:rPr lang="en-US" sz="2800" dirty="0"/>
              <a:t> terminal</a:t>
            </a:r>
          </a:p>
          <a:p>
            <a:r>
              <a:rPr lang="en-US" sz="2800" dirty="0"/>
              <a:t>SW(config)#VLAN 10</a:t>
            </a:r>
          </a:p>
          <a:p>
            <a:r>
              <a:rPr lang="en-US" sz="2800" dirty="0"/>
              <a:t>SW(config-</a:t>
            </a:r>
            <a:r>
              <a:rPr lang="en-US" sz="2800" dirty="0" err="1"/>
              <a:t>vlan</a:t>
            </a:r>
            <a:r>
              <a:rPr lang="en-US" sz="2800" dirty="0"/>
              <a:t>)#Name (name it)</a:t>
            </a:r>
          </a:p>
          <a:p>
            <a:r>
              <a:rPr lang="en-US" sz="2800" dirty="0"/>
              <a:t>SW(config-</a:t>
            </a:r>
            <a:r>
              <a:rPr lang="en-US" sz="2800" dirty="0" err="1"/>
              <a:t>vlan</a:t>
            </a:r>
            <a:r>
              <a:rPr lang="en-US" sz="2800" dirty="0"/>
              <a:t>)#exit</a:t>
            </a:r>
          </a:p>
          <a:p>
            <a:r>
              <a:rPr lang="en-US" sz="2800" dirty="0"/>
              <a:t>SW(config)#interface </a:t>
            </a:r>
            <a:r>
              <a:rPr lang="en-US" sz="2800" dirty="0" err="1"/>
              <a:t>vlan</a:t>
            </a:r>
            <a:r>
              <a:rPr lang="en-US" sz="2800" dirty="0"/>
              <a:t> 10</a:t>
            </a:r>
          </a:p>
          <a:p>
            <a:r>
              <a:rPr lang="en-US" dirty="0"/>
              <a:t>SW</a:t>
            </a:r>
            <a:r>
              <a:rPr lang="en-US" sz="2800" dirty="0"/>
              <a:t>(config-if)#ip address 10.10.10.1 255.255.255.0</a:t>
            </a:r>
          </a:p>
          <a:p>
            <a:endParaRPr lang="en-US" sz="2800" dirty="0"/>
          </a:p>
          <a:p>
            <a:endParaRPr lang="en-US" dirty="0"/>
          </a:p>
        </p:txBody>
      </p:sp>
      <p:sp>
        <p:nvSpPr>
          <p:cNvPr id="5" name="Text Placeholder 4">
            <a:extLst>
              <a:ext uri="{FF2B5EF4-FFF2-40B4-BE49-F238E27FC236}">
                <a16:creationId xmlns:a16="http://schemas.microsoft.com/office/drawing/2014/main" id="{4B4E6AA4-EFA3-1709-6B03-601341426D17}"/>
              </a:ext>
            </a:extLst>
          </p:cNvPr>
          <p:cNvSpPr>
            <a:spLocks noGrp="1"/>
          </p:cNvSpPr>
          <p:nvPr>
            <p:ph type="body" sz="quarter" idx="3"/>
          </p:nvPr>
        </p:nvSpPr>
        <p:spPr/>
        <p:txBody>
          <a:bodyPr/>
          <a:lstStyle/>
          <a:p>
            <a:r>
              <a:rPr lang="en-US" dirty="0"/>
              <a:t>Access Ports</a:t>
            </a:r>
          </a:p>
        </p:txBody>
      </p:sp>
      <p:sp>
        <p:nvSpPr>
          <p:cNvPr id="6" name="Content Placeholder 5">
            <a:extLst>
              <a:ext uri="{FF2B5EF4-FFF2-40B4-BE49-F238E27FC236}">
                <a16:creationId xmlns:a16="http://schemas.microsoft.com/office/drawing/2014/main" id="{BEE8D288-DFAD-AAB0-724C-F9571F428415}"/>
              </a:ext>
            </a:extLst>
          </p:cNvPr>
          <p:cNvSpPr>
            <a:spLocks noGrp="1"/>
          </p:cNvSpPr>
          <p:nvPr>
            <p:ph sz="quarter" idx="4"/>
          </p:nvPr>
        </p:nvSpPr>
        <p:spPr/>
        <p:txBody>
          <a:bodyPr/>
          <a:lstStyle/>
          <a:p>
            <a:r>
              <a:rPr lang="en-US" sz="2800" dirty="0"/>
              <a:t>SW(config)#interface g0/1/0</a:t>
            </a:r>
          </a:p>
          <a:p>
            <a:r>
              <a:rPr lang="en-US" dirty="0"/>
              <a:t>SW</a:t>
            </a:r>
            <a:r>
              <a:rPr lang="en-US" sz="2800" dirty="0"/>
              <a:t>(config-if)#switchport mode access</a:t>
            </a:r>
          </a:p>
          <a:p>
            <a:r>
              <a:rPr lang="en-US" dirty="0"/>
              <a:t>SW</a:t>
            </a:r>
            <a:r>
              <a:rPr lang="en-US" sz="2800" dirty="0"/>
              <a:t>(config-if)#swit</a:t>
            </a:r>
            <a:r>
              <a:rPr lang="en-US" dirty="0"/>
              <a:t>chport access </a:t>
            </a:r>
            <a:r>
              <a:rPr lang="en-US" dirty="0" err="1"/>
              <a:t>vlan</a:t>
            </a:r>
            <a:r>
              <a:rPr lang="en-US" dirty="0"/>
              <a:t> 10</a:t>
            </a:r>
          </a:p>
        </p:txBody>
      </p:sp>
    </p:spTree>
    <p:extLst>
      <p:ext uri="{BB962C8B-B14F-4D97-AF65-F5344CB8AC3E}">
        <p14:creationId xmlns:p14="http://schemas.microsoft.com/office/powerpoint/2010/main" val="864000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2C22-E316-ED1E-C384-7AD37549EB19}"/>
              </a:ext>
            </a:extLst>
          </p:cNvPr>
          <p:cNvSpPr>
            <a:spLocks noGrp="1"/>
          </p:cNvSpPr>
          <p:nvPr>
            <p:ph type="title"/>
          </p:nvPr>
        </p:nvSpPr>
        <p:spPr/>
        <p:txBody>
          <a:bodyPr/>
          <a:lstStyle/>
          <a:p>
            <a:r>
              <a:rPr lang="en-US" dirty="0"/>
              <a:t>Lab 6 Introduction to Static Routes</a:t>
            </a:r>
          </a:p>
        </p:txBody>
      </p:sp>
      <p:sp>
        <p:nvSpPr>
          <p:cNvPr id="3" name="Content Placeholder 2">
            <a:extLst>
              <a:ext uri="{FF2B5EF4-FFF2-40B4-BE49-F238E27FC236}">
                <a16:creationId xmlns:a16="http://schemas.microsoft.com/office/drawing/2014/main" id="{252DAD58-3997-97F1-2771-7F8AA3683FE8}"/>
              </a:ext>
            </a:extLst>
          </p:cNvPr>
          <p:cNvSpPr>
            <a:spLocks noGrp="1"/>
          </p:cNvSpPr>
          <p:nvPr>
            <p:ph idx="1"/>
          </p:nvPr>
        </p:nvSpPr>
        <p:spPr>
          <a:xfrm>
            <a:off x="838200" y="1690688"/>
            <a:ext cx="10515600" cy="4351338"/>
          </a:xfrm>
        </p:spPr>
        <p:txBody>
          <a:bodyPr>
            <a:noAutofit/>
          </a:bodyPr>
          <a:lstStyle/>
          <a:p>
            <a:r>
              <a:rPr lang="en-US" sz="2400" dirty="0"/>
              <a:t>You will continue to build upon previous labs. You will redo routing lab 7, but in this lab exercise, you will create VLANS, INT VLANS, configure your end devices with an IP address and access that IP from a port on the switch accessing the VLAN you created .</a:t>
            </a:r>
          </a:p>
          <a:p>
            <a:r>
              <a:rPr lang="en-US" sz="2400" dirty="0"/>
              <a:t>Remember to configure router rip for both networks. You will then ping another sites laptop.</a:t>
            </a:r>
          </a:p>
          <a:p>
            <a:pPr lvl="1"/>
            <a:endParaRPr lang="en-US" dirty="0"/>
          </a:p>
          <a:p>
            <a:endParaRPr lang="en-US" sz="2400" dirty="0"/>
          </a:p>
        </p:txBody>
      </p:sp>
    </p:spTree>
    <p:extLst>
      <p:ext uri="{BB962C8B-B14F-4D97-AF65-F5344CB8AC3E}">
        <p14:creationId xmlns:p14="http://schemas.microsoft.com/office/powerpoint/2010/main" val="37463413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CFEC-EE5B-AF51-1819-24C261B2357D}"/>
              </a:ext>
            </a:extLst>
          </p:cNvPr>
          <p:cNvSpPr>
            <a:spLocks noGrp="1"/>
          </p:cNvSpPr>
          <p:nvPr>
            <p:ph type="title"/>
          </p:nvPr>
        </p:nvSpPr>
        <p:spPr>
          <a:xfrm>
            <a:off x="838200" y="245484"/>
            <a:ext cx="10515600" cy="780011"/>
          </a:xfrm>
        </p:spPr>
        <p:txBody>
          <a:bodyPr/>
          <a:lstStyle/>
          <a:p>
            <a:r>
              <a:rPr lang="en-US" dirty="0"/>
              <a:t>Lab 1 Introduction to Basic User Interface</a:t>
            </a:r>
          </a:p>
        </p:txBody>
      </p:sp>
      <p:sp>
        <p:nvSpPr>
          <p:cNvPr id="3" name="Content Placeholder 2">
            <a:extLst>
              <a:ext uri="{FF2B5EF4-FFF2-40B4-BE49-F238E27FC236}">
                <a16:creationId xmlns:a16="http://schemas.microsoft.com/office/drawing/2014/main" id="{37DBF21B-9C53-7DB9-32EB-2D1F3E7B7812}"/>
              </a:ext>
            </a:extLst>
          </p:cNvPr>
          <p:cNvSpPr>
            <a:spLocks noGrp="1"/>
          </p:cNvSpPr>
          <p:nvPr>
            <p:ph idx="1"/>
          </p:nvPr>
        </p:nvSpPr>
        <p:spPr>
          <a:xfrm>
            <a:off x="267748" y="1253331"/>
            <a:ext cx="5948494" cy="4351338"/>
          </a:xfrm>
        </p:spPr>
        <p:txBody>
          <a:bodyPr>
            <a:normAutofit fontScale="92500" lnSpcReduction="20000"/>
          </a:bodyPr>
          <a:lstStyle/>
          <a:p>
            <a:pPr marL="514350" indent="-514350">
              <a:buFont typeface="+mj-lt"/>
              <a:buAutoNum type="arabicPeriod"/>
            </a:pPr>
            <a:r>
              <a:rPr lang="en-US" sz="2000" dirty="0"/>
              <a:t>Press enter to get the router prompt</a:t>
            </a:r>
          </a:p>
          <a:p>
            <a:pPr marL="514350" indent="-514350">
              <a:buFont typeface="+mj-lt"/>
              <a:buAutoNum type="arabicPeriod"/>
            </a:pPr>
            <a:r>
              <a:rPr lang="en-US" sz="2000" dirty="0"/>
              <a:t>In the user mode, type the command ? used to view all the commands in user mode</a:t>
            </a:r>
          </a:p>
          <a:p>
            <a:pPr marL="514350" indent="-514350">
              <a:buFont typeface="+mj-lt"/>
              <a:buAutoNum type="arabicPeriod"/>
            </a:pPr>
            <a:r>
              <a:rPr lang="en-US" sz="2000" dirty="0"/>
              <a:t>Enter into </a:t>
            </a:r>
            <a:r>
              <a:rPr lang="en-US" sz="2000" b="1" u="sng" dirty="0"/>
              <a:t>privileged mode </a:t>
            </a:r>
            <a:r>
              <a:rPr lang="en-US" sz="2000" dirty="0"/>
              <a:t>(Enable or </a:t>
            </a:r>
            <a:r>
              <a:rPr lang="en-US" sz="2000" dirty="0" err="1"/>
              <a:t>en</a:t>
            </a:r>
            <a:r>
              <a:rPr lang="en-US" sz="2000" dirty="0"/>
              <a:t>)</a:t>
            </a:r>
          </a:p>
          <a:p>
            <a:pPr marL="514350" indent="-514350">
              <a:buFont typeface="+mj-lt"/>
              <a:buAutoNum type="arabicPeriod"/>
            </a:pPr>
            <a:r>
              <a:rPr lang="en-US" sz="2000" dirty="0"/>
              <a:t>In the privileged mode, type the command ? to view all the commands in privileged mode</a:t>
            </a:r>
          </a:p>
          <a:p>
            <a:pPr marL="514350" indent="-514350">
              <a:buFont typeface="+mj-lt"/>
              <a:buAutoNum type="arabicPeriod"/>
            </a:pPr>
            <a:r>
              <a:rPr lang="en-US" sz="2000" dirty="0"/>
              <a:t>The command show ? displays all the show commands</a:t>
            </a:r>
          </a:p>
          <a:p>
            <a:pPr marL="514350" indent="-514350">
              <a:buFont typeface="+mj-lt"/>
              <a:buAutoNum type="arabicPeriod"/>
            </a:pPr>
            <a:r>
              <a:rPr lang="en-US" sz="2000" dirty="0"/>
              <a:t>The command show running-config(or show run) displays the running configuration</a:t>
            </a:r>
          </a:p>
          <a:p>
            <a:pPr marL="514350" indent="-514350">
              <a:buFont typeface="+mj-lt"/>
              <a:buAutoNum type="arabicPeriod"/>
            </a:pPr>
            <a:r>
              <a:rPr lang="en-US" sz="2000" dirty="0"/>
              <a:t>Press space bar to view more information.</a:t>
            </a:r>
          </a:p>
          <a:p>
            <a:pPr marL="514350" indent="-514350">
              <a:buFont typeface="+mj-lt"/>
              <a:buAutoNum type="arabicPeriod"/>
            </a:pPr>
            <a:r>
              <a:rPr lang="en-US" sz="2000" dirty="0"/>
              <a:t>Enter into </a:t>
            </a:r>
            <a:r>
              <a:rPr lang="en-US" sz="2000" b="1" u="sng" dirty="0"/>
              <a:t>global Configuration Mode </a:t>
            </a:r>
            <a:r>
              <a:rPr lang="en-US" sz="2000" dirty="0"/>
              <a:t>(Configure terminal or conf t)</a:t>
            </a:r>
          </a:p>
          <a:p>
            <a:pPr marL="514350" indent="-514350">
              <a:buFont typeface="+mj-lt"/>
              <a:buAutoNum type="arabicPeriod"/>
            </a:pPr>
            <a:r>
              <a:rPr lang="en-US" sz="2000" dirty="0"/>
              <a:t>The command “exit” logs out of the router</a:t>
            </a:r>
          </a:p>
        </p:txBody>
      </p:sp>
      <p:sp>
        <p:nvSpPr>
          <p:cNvPr id="4" name="Content Placeholder 2">
            <a:extLst>
              <a:ext uri="{FF2B5EF4-FFF2-40B4-BE49-F238E27FC236}">
                <a16:creationId xmlns:a16="http://schemas.microsoft.com/office/drawing/2014/main" id="{D87E2A0C-1672-5C3D-600E-7A37E26841D9}"/>
              </a:ext>
            </a:extLst>
          </p:cNvPr>
          <p:cNvSpPr txBox="1">
            <a:spLocks/>
          </p:cNvSpPr>
          <p:nvPr/>
        </p:nvSpPr>
        <p:spPr>
          <a:xfrm>
            <a:off x="6096000" y="1253331"/>
            <a:ext cx="594849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000" dirty="0"/>
              <a:t>Router&gt;</a:t>
            </a:r>
          </a:p>
          <a:p>
            <a:r>
              <a:rPr lang="pt-BR" sz="2000" dirty="0"/>
              <a:t>Router&gt;?</a:t>
            </a:r>
          </a:p>
          <a:p>
            <a:r>
              <a:rPr lang="pt-BR" sz="2000" dirty="0"/>
              <a:t>Router&gt;enable</a:t>
            </a:r>
          </a:p>
          <a:p>
            <a:r>
              <a:rPr lang="pt-BR" sz="2000" dirty="0"/>
              <a:t>Router#</a:t>
            </a:r>
          </a:p>
          <a:p>
            <a:r>
              <a:rPr lang="pt-BR" sz="2000" dirty="0"/>
              <a:t>Router#?</a:t>
            </a:r>
          </a:p>
          <a:p>
            <a:r>
              <a:rPr lang="pt-BR" sz="2000" dirty="0"/>
              <a:t>Router#show ?</a:t>
            </a:r>
          </a:p>
          <a:p>
            <a:r>
              <a:rPr lang="pt-BR" sz="2000" dirty="0"/>
              <a:t>Router#show running-config</a:t>
            </a:r>
          </a:p>
          <a:p>
            <a:r>
              <a:rPr lang="pt-BR" sz="2000" dirty="0"/>
              <a:t>Router#</a:t>
            </a:r>
            <a:r>
              <a:rPr lang="en-US" sz="2000" dirty="0"/>
              <a:t>configure terminal</a:t>
            </a:r>
          </a:p>
          <a:p>
            <a:r>
              <a:rPr lang="pt-BR" sz="2000" dirty="0"/>
              <a:t>Router(config)#exit</a:t>
            </a:r>
            <a:endParaRPr lang="en-US" sz="2000" dirty="0"/>
          </a:p>
          <a:p>
            <a:r>
              <a:rPr lang="pt-BR" sz="2000" dirty="0"/>
              <a:t>Router#exit</a:t>
            </a:r>
          </a:p>
          <a:p>
            <a:r>
              <a:rPr lang="pt-BR" sz="2000" dirty="0"/>
              <a:t>Router&gt;</a:t>
            </a:r>
            <a:endParaRPr lang="en-US" sz="2000" dirty="0"/>
          </a:p>
          <a:p>
            <a:endParaRPr lang="pt-BR" sz="2000" dirty="0"/>
          </a:p>
        </p:txBody>
      </p:sp>
    </p:spTree>
    <p:extLst>
      <p:ext uri="{BB962C8B-B14F-4D97-AF65-F5344CB8AC3E}">
        <p14:creationId xmlns:p14="http://schemas.microsoft.com/office/powerpoint/2010/main" val="955036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0EACADAA-14E3-16DA-1591-671DD69B25BA}"/>
              </a:ext>
            </a:extLst>
          </p:cNvPr>
          <p:cNvSpPr/>
          <p:nvPr/>
        </p:nvSpPr>
        <p:spPr>
          <a:xfrm>
            <a:off x="1957994" y="154996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820D3F8-E26D-9543-BBC8-05A8E1E680C6}"/>
              </a:ext>
            </a:extLst>
          </p:cNvPr>
          <p:cNvSpPr/>
          <p:nvPr/>
        </p:nvSpPr>
        <p:spPr>
          <a:xfrm>
            <a:off x="5601049" y="153937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06D0C4D-BF8E-0E27-A969-E26415DEA736}"/>
              </a:ext>
            </a:extLst>
          </p:cNvPr>
          <p:cNvSpPr/>
          <p:nvPr/>
        </p:nvSpPr>
        <p:spPr>
          <a:xfrm>
            <a:off x="9270537" y="1539379"/>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926CC15-D08A-861B-E65F-BFA59E1BDAA0}"/>
              </a:ext>
            </a:extLst>
          </p:cNvPr>
          <p:cNvSpPr/>
          <p:nvPr/>
        </p:nvSpPr>
        <p:spPr>
          <a:xfrm>
            <a:off x="9270537" y="410212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2E1CB38-CECF-C9A1-00A6-17E34D3246B1}"/>
              </a:ext>
            </a:extLst>
          </p:cNvPr>
          <p:cNvSpPr/>
          <p:nvPr/>
        </p:nvSpPr>
        <p:spPr>
          <a:xfrm>
            <a:off x="1962188" y="4125207"/>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74CA313-D7F3-47CE-D53F-6094A0D91529}"/>
              </a:ext>
            </a:extLst>
          </p:cNvPr>
          <p:cNvSpPr/>
          <p:nvPr/>
        </p:nvSpPr>
        <p:spPr>
          <a:xfrm>
            <a:off x="5601049" y="4102121"/>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1D3082-7B9F-E46E-1234-B5CF7CA30773}"/>
              </a:ext>
            </a:extLst>
          </p:cNvPr>
          <p:cNvSpPr txBox="1"/>
          <p:nvPr/>
        </p:nvSpPr>
        <p:spPr>
          <a:xfrm>
            <a:off x="5840695" y="1811913"/>
            <a:ext cx="426720" cy="369332"/>
          </a:xfrm>
          <a:prstGeom prst="rect">
            <a:avLst/>
          </a:prstGeom>
          <a:noFill/>
        </p:spPr>
        <p:txBody>
          <a:bodyPr wrap="none" rtlCol="0">
            <a:spAutoFit/>
          </a:bodyPr>
          <a:lstStyle/>
          <a:p>
            <a:r>
              <a:rPr lang="en-US" dirty="0"/>
              <a:t>R2</a:t>
            </a:r>
          </a:p>
        </p:txBody>
      </p:sp>
      <p:sp>
        <p:nvSpPr>
          <p:cNvPr id="13" name="TextBox 12">
            <a:extLst>
              <a:ext uri="{FF2B5EF4-FFF2-40B4-BE49-F238E27FC236}">
                <a16:creationId xmlns:a16="http://schemas.microsoft.com/office/drawing/2014/main" id="{FE675976-40ED-2FAE-8691-BF303EA31112}"/>
              </a:ext>
            </a:extLst>
          </p:cNvPr>
          <p:cNvSpPr txBox="1"/>
          <p:nvPr/>
        </p:nvSpPr>
        <p:spPr>
          <a:xfrm>
            <a:off x="9514377" y="1822495"/>
            <a:ext cx="426720" cy="369332"/>
          </a:xfrm>
          <a:prstGeom prst="rect">
            <a:avLst/>
          </a:prstGeom>
          <a:noFill/>
        </p:spPr>
        <p:txBody>
          <a:bodyPr wrap="none" rtlCol="0">
            <a:spAutoFit/>
          </a:bodyPr>
          <a:lstStyle/>
          <a:p>
            <a:r>
              <a:rPr lang="en-US" dirty="0"/>
              <a:t>R3</a:t>
            </a:r>
          </a:p>
        </p:txBody>
      </p:sp>
      <p:sp>
        <p:nvSpPr>
          <p:cNvPr id="14" name="TextBox 13">
            <a:extLst>
              <a:ext uri="{FF2B5EF4-FFF2-40B4-BE49-F238E27FC236}">
                <a16:creationId xmlns:a16="http://schemas.microsoft.com/office/drawing/2014/main" id="{16F0F153-4B04-E284-0B73-B6E81039EC13}"/>
              </a:ext>
            </a:extLst>
          </p:cNvPr>
          <p:cNvSpPr txBox="1"/>
          <p:nvPr/>
        </p:nvSpPr>
        <p:spPr>
          <a:xfrm>
            <a:off x="2201834" y="1837354"/>
            <a:ext cx="426720" cy="369332"/>
          </a:xfrm>
          <a:prstGeom prst="rect">
            <a:avLst/>
          </a:prstGeom>
          <a:noFill/>
        </p:spPr>
        <p:txBody>
          <a:bodyPr wrap="none" rtlCol="0">
            <a:spAutoFit/>
          </a:bodyPr>
          <a:lstStyle/>
          <a:p>
            <a:r>
              <a:rPr lang="en-US" dirty="0"/>
              <a:t>R1</a:t>
            </a:r>
          </a:p>
        </p:txBody>
      </p:sp>
      <p:sp>
        <p:nvSpPr>
          <p:cNvPr id="16" name="TextBox 15">
            <a:extLst>
              <a:ext uri="{FF2B5EF4-FFF2-40B4-BE49-F238E27FC236}">
                <a16:creationId xmlns:a16="http://schemas.microsoft.com/office/drawing/2014/main" id="{FDBE86C7-79AF-1789-5F7F-2451AACFF7A0}"/>
              </a:ext>
            </a:extLst>
          </p:cNvPr>
          <p:cNvSpPr txBox="1"/>
          <p:nvPr/>
        </p:nvSpPr>
        <p:spPr>
          <a:xfrm>
            <a:off x="2206028" y="4385237"/>
            <a:ext cx="426720" cy="369332"/>
          </a:xfrm>
          <a:prstGeom prst="rect">
            <a:avLst/>
          </a:prstGeom>
          <a:noFill/>
        </p:spPr>
        <p:txBody>
          <a:bodyPr wrap="none" rtlCol="0">
            <a:spAutoFit/>
          </a:bodyPr>
          <a:lstStyle/>
          <a:p>
            <a:r>
              <a:rPr lang="en-US" dirty="0"/>
              <a:t>R6</a:t>
            </a:r>
          </a:p>
        </p:txBody>
      </p:sp>
      <p:sp>
        <p:nvSpPr>
          <p:cNvPr id="17" name="TextBox 16">
            <a:extLst>
              <a:ext uri="{FF2B5EF4-FFF2-40B4-BE49-F238E27FC236}">
                <a16:creationId xmlns:a16="http://schemas.microsoft.com/office/drawing/2014/main" id="{3C44072D-5880-3DDE-2A16-7A26BAA36F84}"/>
              </a:ext>
            </a:extLst>
          </p:cNvPr>
          <p:cNvSpPr txBox="1"/>
          <p:nvPr/>
        </p:nvSpPr>
        <p:spPr>
          <a:xfrm>
            <a:off x="5840695" y="4372450"/>
            <a:ext cx="426720" cy="369332"/>
          </a:xfrm>
          <a:prstGeom prst="rect">
            <a:avLst/>
          </a:prstGeom>
          <a:noFill/>
        </p:spPr>
        <p:txBody>
          <a:bodyPr wrap="none" rtlCol="0">
            <a:spAutoFit/>
          </a:bodyPr>
          <a:lstStyle/>
          <a:p>
            <a:r>
              <a:rPr lang="en-US" dirty="0"/>
              <a:t>R5</a:t>
            </a:r>
          </a:p>
        </p:txBody>
      </p:sp>
      <p:sp>
        <p:nvSpPr>
          <p:cNvPr id="18" name="TextBox 17">
            <a:extLst>
              <a:ext uri="{FF2B5EF4-FFF2-40B4-BE49-F238E27FC236}">
                <a16:creationId xmlns:a16="http://schemas.microsoft.com/office/drawing/2014/main" id="{BFEA4B8F-65A7-AF5A-E961-6DD496757A9E}"/>
              </a:ext>
            </a:extLst>
          </p:cNvPr>
          <p:cNvSpPr txBox="1"/>
          <p:nvPr/>
        </p:nvSpPr>
        <p:spPr>
          <a:xfrm>
            <a:off x="9514377" y="4372450"/>
            <a:ext cx="426720" cy="369332"/>
          </a:xfrm>
          <a:prstGeom prst="rect">
            <a:avLst/>
          </a:prstGeom>
          <a:noFill/>
        </p:spPr>
        <p:txBody>
          <a:bodyPr wrap="none" rtlCol="0">
            <a:spAutoFit/>
          </a:bodyPr>
          <a:lstStyle/>
          <a:p>
            <a:r>
              <a:rPr lang="en-US" dirty="0"/>
              <a:t>R4</a:t>
            </a:r>
          </a:p>
        </p:txBody>
      </p:sp>
      <p:cxnSp>
        <p:nvCxnSpPr>
          <p:cNvPr id="21" name="Straight Connector 20">
            <a:extLst>
              <a:ext uri="{FF2B5EF4-FFF2-40B4-BE49-F238E27FC236}">
                <a16:creationId xmlns:a16="http://schemas.microsoft.com/office/drawing/2014/main" id="{0881D4D1-5DAE-F456-4ECF-8E0B8C3058B2}"/>
              </a:ext>
            </a:extLst>
          </p:cNvPr>
          <p:cNvCxnSpPr>
            <a:stCxn id="6" idx="6"/>
            <a:endCxn id="7" idx="2"/>
          </p:cNvCxnSpPr>
          <p:nvPr/>
        </p:nvCxnSpPr>
        <p:spPr>
          <a:xfrm flipV="1">
            <a:off x="2872394" y="1996579"/>
            <a:ext cx="2728655" cy="1058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F6E3AA-20B9-F052-BC5D-77CDEC592E2B}"/>
              </a:ext>
            </a:extLst>
          </p:cNvPr>
          <p:cNvCxnSpPr>
            <a:cxnSpLocks/>
            <a:stCxn id="11" idx="6"/>
            <a:endCxn id="9" idx="2"/>
          </p:cNvCxnSpPr>
          <p:nvPr/>
        </p:nvCxnSpPr>
        <p:spPr>
          <a:xfrm>
            <a:off x="6515449" y="4559321"/>
            <a:ext cx="275508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BB80C3-56D4-195E-C882-30D93CA65BDB}"/>
              </a:ext>
            </a:extLst>
          </p:cNvPr>
          <p:cNvCxnSpPr>
            <a:cxnSpLocks/>
            <a:stCxn id="7" idx="6"/>
            <a:endCxn id="8" idx="2"/>
          </p:cNvCxnSpPr>
          <p:nvPr/>
        </p:nvCxnSpPr>
        <p:spPr>
          <a:xfrm>
            <a:off x="6515449" y="1996579"/>
            <a:ext cx="275508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F0F9833-A751-1596-480A-E1FD8F802EFC}"/>
              </a:ext>
            </a:extLst>
          </p:cNvPr>
          <p:cNvCxnSpPr>
            <a:cxnSpLocks/>
            <a:stCxn id="10" idx="6"/>
            <a:endCxn id="11" idx="2"/>
          </p:cNvCxnSpPr>
          <p:nvPr/>
        </p:nvCxnSpPr>
        <p:spPr>
          <a:xfrm flipV="1">
            <a:off x="2876588" y="4559321"/>
            <a:ext cx="2724461" cy="2308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8EC4C30-840F-B31A-5421-AF57492EC859}"/>
              </a:ext>
            </a:extLst>
          </p:cNvPr>
          <p:cNvCxnSpPr>
            <a:cxnSpLocks/>
            <a:stCxn id="6" idx="4"/>
            <a:endCxn id="10" idx="0"/>
          </p:cNvCxnSpPr>
          <p:nvPr/>
        </p:nvCxnSpPr>
        <p:spPr>
          <a:xfrm>
            <a:off x="2415194" y="2464361"/>
            <a:ext cx="4194" cy="1660846"/>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1A7E433-C3F5-2CC9-1E16-CB07C938C521}"/>
              </a:ext>
            </a:extLst>
          </p:cNvPr>
          <p:cNvCxnSpPr>
            <a:cxnSpLocks/>
            <a:stCxn id="8" idx="4"/>
            <a:endCxn id="9" idx="0"/>
          </p:cNvCxnSpPr>
          <p:nvPr/>
        </p:nvCxnSpPr>
        <p:spPr>
          <a:xfrm>
            <a:off x="9727737" y="2453779"/>
            <a:ext cx="0" cy="164834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2BB3D04-7714-0B91-4D4F-8969F5F916EA}"/>
              </a:ext>
            </a:extLst>
          </p:cNvPr>
          <p:cNvSpPr txBox="1"/>
          <p:nvPr/>
        </p:nvSpPr>
        <p:spPr>
          <a:xfrm>
            <a:off x="1327286" y="3131578"/>
            <a:ext cx="1261416" cy="276999"/>
          </a:xfrm>
          <a:prstGeom prst="rect">
            <a:avLst/>
          </a:prstGeom>
          <a:noFill/>
        </p:spPr>
        <p:txBody>
          <a:bodyPr wrap="square" rtlCol="0">
            <a:spAutoFit/>
          </a:bodyPr>
          <a:lstStyle/>
          <a:p>
            <a:r>
              <a:rPr lang="en-US" sz="1200" dirty="0"/>
              <a:t>10.10.6.0 /30</a:t>
            </a:r>
          </a:p>
        </p:txBody>
      </p:sp>
      <p:sp>
        <p:nvSpPr>
          <p:cNvPr id="66" name="TextBox 65">
            <a:extLst>
              <a:ext uri="{FF2B5EF4-FFF2-40B4-BE49-F238E27FC236}">
                <a16:creationId xmlns:a16="http://schemas.microsoft.com/office/drawing/2014/main" id="{796DB79D-F44F-27E8-DAF5-B1C98816D43C}"/>
              </a:ext>
            </a:extLst>
          </p:cNvPr>
          <p:cNvSpPr txBox="1"/>
          <p:nvPr/>
        </p:nvSpPr>
        <p:spPr>
          <a:xfrm>
            <a:off x="5618666" y="0"/>
            <a:ext cx="710451" cy="369332"/>
          </a:xfrm>
          <a:prstGeom prst="rect">
            <a:avLst/>
          </a:prstGeom>
          <a:noFill/>
        </p:spPr>
        <p:txBody>
          <a:bodyPr wrap="none" rtlCol="0">
            <a:spAutoFit/>
          </a:bodyPr>
          <a:lstStyle/>
          <a:p>
            <a:r>
              <a:rPr lang="en-US" dirty="0"/>
              <a:t>LAB 7</a:t>
            </a:r>
          </a:p>
        </p:txBody>
      </p:sp>
      <p:sp>
        <p:nvSpPr>
          <p:cNvPr id="2" name="TextBox 1">
            <a:extLst>
              <a:ext uri="{FF2B5EF4-FFF2-40B4-BE49-F238E27FC236}">
                <a16:creationId xmlns:a16="http://schemas.microsoft.com/office/drawing/2014/main" id="{36D63382-2EF9-5170-8D64-736A88C52CDC}"/>
              </a:ext>
            </a:extLst>
          </p:cNvPr>
          <p:cNvSpPr txBox="1"/>
          <p:nvPr/>
        </p:nvSpPr>
        <p:spPr>
          <a:xfrm>
            <a:off x="7920606" y="1629480"/>
            <a:ext cx="1261416" cy="276999"/>
          </a:xfrm>
          <a:prstGeom prst="rect">
            <a:avLst/>
          </a:prstGeom>
          <a:noFill/>
        </p:spPr>
        <p:txBody>
          <a:bodyPr wrap="square" rtlCol="0">
            <a:spAutoFit/>
          </a:bodyPr>
          <a:lstStyle/>
          <a:p>
            <a:r>
              <a:rPr lang="en-US" sz="1200" dirty="0"/>
              <a:t>10.10.2.0 /30</a:t>
            </a:r>
          </a:p>
        </p:txBody>
      </p:sp>
      <p:sp>
        <p:nvSpPr>
          <p:cNvPr id="3" name="TextBox 2">
            <a:extLst>
              <a:ext uri="{FF2B5EF4-FFF2-40B4-BE49-F238E27FC236}">
                <a16:creationId xmlns:a16="http://schemas.microsoft.com/office/drawing/2014/main" id="{64471AD3-F6A3-C2EE-322A-1974D3C18E60}"/>
              </a:ext>
            </a:extLst>
          </p:cNvPr>
          <p:cNvSpPr txBox="1"/>
          <p:nvPr/>
        </p:nvSpPr>
        <p:spPr>
          <a:xfrm>
            <a:off x="3716052" y="1635287"/>
            <a:ext cx="1261416" cy="276999"/>
          </a:xfrm>
          <a:prstGeom prst="rect">
            <a:avLst/>
          </a:prstGeom>
          <a:noFill/>
        </p:spPr>
        <p:txBody>
          <a:bodyPr wrap="square" rtlCol="0">
            <a:spAutoFit/>
          </a:bodyPr>
          <a:lstStyle/>
          <a:p>
            <a:r>
              <a:rPr lang="en-US" sz="1200" dirty="0"/>
              <a:t>10.10.1.0 /30</a:t>
            </a:r>
          </a:p>
        </p:txBody>
      </p:sp>
      <p:sp>
        <p:nvSpPr>
          <p:cNvPr id="4" name="TextBox 3">
            <a:extLst>
              <a:ext uri="{FF2B5EF4-FFF2-40B4-BE49-F238E27FC236}">
                <a16:creationId xmlns:a16="http://schemas.microsoft.com/office/drawing/2014/main" id="{885615F3-F1E9-74A3-DB11-892E7A5F7838}"/>
              </a:ext>
            </a:extLst>
          </p:cNvPr>
          <p:cNvSpPr txBox="1"/>
          <p:nvPr/>
        </p:nvSpPr>
        <p:spPr>
          <a:xfrm>
            <a:off x="3577069" y="4233950"/>
            <a:ext cx="1261416" cy="276999"/>
          </a:xfrm>
          <a:prstGeom prst="rect">
            <a:avLst/>
          </a:prstGeom>
          <a:noFill/>
        </p:spPr>
        <p:txBody>
          <a:bodyPr wrap="square" rtlCol="0">
            <a:spAutoFit/>
          </a:bodyPr>
          <a:lstStyle/>
          <a:p>
            <a:r>
              <a:rPr lang="en-US" sz="1200" dirty="0"/>
              <a:t>10.10.5.0 /30</a:t>
            </a:r>
          </a:p>
        </p:txBody>
      </p:sp>
      <p:sp>
        <p:nvSpPr>
          <p:cNvPr id="5" name="TextBox 4">
            <a:extLst>
              <a:ext uri="{FF2B5EF4-FFF2-40B4-BE49-F238E27FC236}">
                <a16:creationId xmlns:a16="http://schemas.microsoft.com/office/drawing/2014/main" id="{A55B2651-7541-FE9D-1B22-7E598B195746}"/>
              </a:ext>
            </a:extLst>
          </p:cNvPr>
          <p:cNvSpPr txBox="1"/>
          <p:nvPr/>
        </p:nvSpPr>
        <p:spPr>
          <a:xfrm>
            <a:off x="7735213" y="4233950"/>
            <a:ext cx="1261416" cy="276999"/>
          </a:xfrm>
          <a:prstGeom prst="rect">
            <a:avLst/>
          </a:prstGeom>
          <a:noFill/>
        </p:spPr>
        <p:txBody>
          <a:bodyPr wrap="square" rtlCol="0">
            <a:spAutoFit/>
          </a:bodyPr>
          <a:lstStyle/>
          <a:p>
            <a:r>
              <a:rPr lang="en-US" sz="1200" dirty="0"/>
              <a:t>10.10.4.0 /30</a:t>
            </a:r>
          </a:p>
        </p:txBody>
      </p:sp>
      <p:sp>
        <p:nvSpPr>
          <p:cNvPr id="15" name="TextBox 14">
            <a:extLst>
              <a:ext uri="{FF2B5EF4-FFF2-40B4-BE49-F238E27FC236}">
                <a16:creationId xmlns:a16="http://schemas.microsoft.com/office/drawing/2014/main" id="{F003824D-BE25-815D-F4DF-8F4966E0CC0C}"/>
              </a:ext>
            </a:extLst>
          </p:cNvPr>
          <p:cNvSpPr txBox="1"/>
          <p:nvPr/>
        </p:nvSpPr>
        <p:spPr>
          <a:xfrm>
            <a:off x="9897051" y="3131577"/>
            <a:ext cx="1261416" cy="276999"/>
          </a:xfrm>
          <a:prstGeom prst="rect">
            <a:avLst/>
          </a:prstGeom>
          <a:noFill/>
        </p:spPr>
        <p:txBody>
          <a:bodyPr wrap="square" rtlCol="0">
            <a:spAutoFit/>
          </a:bodyPr>
          <a:lstStyle/>
          <a:p>
            <a:r>
              <a:rPr lang="en-US" sz="1200" dirty="0"/>
              <a:t>10.10.3.0 /30</a:t>
            </a:r>
          </a:p>
        </p:txBody>
      </p:sp>
      <p:sp>
        <p:nvSpPr>
          <p:cNvPr id="34" name="Rectangle 33">
            <a:extLst>
              <a:ext uri="{FF2B5EF4-FFF2-40B4-BE49-F238E27FC236}">
                <a16:creationId xmlns:a16="http://schemas.microsoft.com/office/drawing/2014/main" id="{AD12B9EF-DBAF-0FCA-3631-FC2E50900264}"/>
              </a:ext>
            </a:extLst>
          </p:cNvPr>
          <p:cNvSpPr/>
          <p:nvPr/>
        </p:nvSpPr>
        <p:spPr>
          <a:xfrm>
            <a:off x="1109307" y="477586"/>
            <a:ext cx="587230" cy="535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3804748-7F35-AF30-0E52-406D59442722}"/>
              </a:ext>
            </a:extLst>
          </p:cNvPr>
          <p:cNvSpPr/>
          <p:nvPr/>
        </p:nvSpPr>
        <p:spPr>
          <a:xfrm>
            <a:off x="10407375" y="477586"/>
            <a:ext cx="587230" cy="535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60160BCB-A99E-AEE3-5A79-6A2B7866DA85}"/>
              </a:ext>
            </a:extLst>
          </p:cNvPr>
          <p:cNvSpPr/>
          <p:nvPr/>
        </p:nvSpPr>
        <p:spPr>
          <a:xfrm>
            <a:off x="5758341" y="483745"/>
            <a:ext cx="587230" cy="535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A779F07-7DC0-57AD-19EB-D703C2CAE28A}"/>
              </a:ext>
            </a:extLst>
          </p:cNvPr>
          <p:cNvSpPr/>
          <p:nvPr/>
        </p:nvSpPr>
        <p:spPr>
          <a:xfrm>
            <a:off x="10407375" y="5521382"/>
            <a:ext cx="587230" cy="535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905BD30-A795-EE6F-5A1A-E9547AC1A0C2}"/>
              </a:ext>
            </a:extLst>
          </p:cNvPr>
          <p:cNvSpPr/>
          <p:nvPr/>
        </p:nvSpPr>
        <p:spPr>
          <a:xfrm>
            <a:off x="5758341" y="5521382"/>
            <a:ext cx="587230" cy="535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BEE207E-A866-DDC1-5AD4-10C2ED956736}"/>
              </a:ext>
            </a:extLst>
          </p:cNvPr>
          <p:cNvSpPr/>
          <p:nvPr/>
        </p:nvSpPr>
        <p:spPr>
          <a:xfrm>
            <a:off x="1109307" y="5521382"/>
            <a:ext cx="587230" cy="535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a:extLst>
              <a:ext uri="{FF2B5EF4-FFF2-40B4-BE49-F238E27FC236}">
                <a16:creationId xmlns:a16="http://schemas.microsoft.com/office/drawing/2014/main" id="{06BEBDCC-7F78-289A-0E62-507F98B1A215}"/>
              </a:ext>
            </a:extLst>
          </p:cNvPr>
          <p:cNvCxnSpPr>
            <a:cxnSpLocks/>
            <a:stCxn id="34" idx="2"/>
            <a:endCxn id="6" idx="1"/>
          </p:cNvCxnSpPr>
          <p:nvPr/>
        </p:nvCxnSpPr>
        <p:spPr>
          <a:xfrm>
            <a:off x="1402922" y="1013055"/>
            <a:ext cx="688983" cy="6708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84D5A77-56A6-7028-208B-3FF74FECF10E}"/>
              </a:ext>
            </a:extLst>
          </p:cNvPr>
          <p:cNvCxnSpPr>
            <a:cxnSpLocks/>
            <a:stCxn id="11" idx="4"/>
            <a:endCxn id="40" idx="0"/>
          </p:cNvCxnSpPr>
          <p:nvPr/>
        </p:nvCxnSpPr>
        <p:spPr>
          <a:xfrm flipH="1">
            <a:off x="6051956" y="5016521"/>
            <a:ext cx="6293" cy="50486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275034B-8A65-4785-D11F-82A42C3AF50C}"/>
              </a:ext>
            </a:extLst>
          </p:cNvPr>
          <p:cNvCxnSpPr>
            <a:cxnSpLocks/>
            <a:stCxn id="8" idx="7"/>
            <a:endCxn id="36" idx="2"/>
          </p:cNvCxnSpPr>
          <p:nvPr/>
        </p:nvCxnSpPr>
        <p:spPr>
          <a:xfrm flipV="1">
            <a:off x="10051026" y="1013055"/>
            <a:ext cx="649964" cy="6602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C3877D-A929-21F5-3C68-7567732217CC}"/>
              </a:ext>
            </a:extLst>
          </p:cNvPr>
          <p:cNvCxnSpPr>
            <a:cxnSpLocks/>
            <a:stCxn id="9" idx="5"/>
            <a:endCxn id="39" idx="0"/>
          </p:cNvCxnSpPr>
          <p:nvPr/>
        </p:nvCxnSpPr>
        <p:spPr>
          <a:xfrm>
            <a:off x="10051026" y="4882610"/>
            <a:ext cx="649964" cy="63877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93D1DD7-B6F9-7453-A3AF-442FFC96EFDB}"/>
              </a:ext>
            </a:extLst>
          </p:cNvPr>
          <p:cNvCxnSpPr>
            <a:cxnSpLocks/>
            <a:stCxn id="37" idx="2"/>
            <a:endCxn id="7" idx="0"/>
          </p:cNvCxnSpPr>
          <p:nvPr/>
        </p:nvCxnSpPr>
        <p:spPr>
          <a:xfrm>
            <a:off x="6051956" y="1019214"/>
            <a:ext cx="6293" cy="5201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8A274E-A79B-124C-ED2C-C458C3108C9A}"/>
              </a:ext>
            </a:extLst>
          </p:cNvPr>
          <p:cNvCxnSpPr>
            <a:cxnSpLocks/>
            <a:stCxn id="10" idx="3"/>
            <a:endCxn id="41" idx="0"/>
          </p:cNvCxnSpPr>
          <p:nvPr/>
        </p:nvCxnSpPr>
        <p:spPr>
          <a:xfrm flipH="1">
            <a:off x="1402922" y="4905696"/>
            <a:ext cx="693177" cy="615686"/>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B8613B19-DC03-33F5-FA11-DDB408590397}"/>
              </a:ext>
            </a:extLst>
          </p:cNvPr>
          <p:cNvSpPr txBox="1"/>
          <p:nvPr/>
        </p:nvSpPr>
        <p:spPr>
          <a:xfrm>
            <a:off x="1131052" y="560655"/>
            <a:ext cx="543739" cy="369332"/>
          </a:xfrm>
          <a:prstGeom prst="rect">
            <a:avLst/>
          </a:prstGeom>
          <a:noFill/>
        </p:spPr>
        <p:txBody>
          <a:bodyPr wrap="none" rtlCol="0">
            <a:spAutoFit/>
          </a:bodyPr>
          <a:lstStyle/>
          <a:p>
            <a:r>
              <a:rPr lang="en-US" dirty="0"/>
              <a:t>PC1</a:t>
            </a:r>
          </a:p>
        </p:txBody>
      </p:sp>
      <p:sp>
        <p:nvSpPr>
          <p:cNvPr id="65" name="TextBox 64">
            <a:extLst>
              <a:ext uri="{FF2B5EF4-FFF2-40B4-BE49-F238E27FC236}">
                <a16:creationId xmlns:a16="http://schemas.microsoft.com/office/drawing/2014/main" id="{E0E938FE-177B-B8CA-E853-F2F8DDABA059}"/>
              </a:ext>
            </a:extLst>
          </p:cNvPr>
          <p:cNvSpPr txBox="1"/>
          <p:nvPr/>
        </p:nvSpPr>
        <p:spPr>
          <a:xfrm>
            <a:off x="10429119" y="5604450"/>
            <a:ext cx="543739" cy="369332"/>
          </a:xfrm>
          <a:prstGeom prst="rect">
            <a:avLst/>
          </a:prstGeom>
          <a:noFill/>
        </p:spPr>
        <p:txBody>
          <a:bodyPr wrap="none" rtlCol="0">
            <a:spAutoFit/>
          </a:bodyPr>
          <a:lstStyle/>
          <a:p>
            <a:r>
              <a:rPr lang="en-US" dirty="0"/>
              <a:t>PC4</a:t>
            </a:r>
          </a:p>
        </p:txBody>
      </p:sp>
      <p:sp>
        <p:nvSpPr>
          <p:cNvPr id="67" name="TextBox 66">
            <a:extLst>
              <a:ext uri="{FF2B5EF4-FFF2-40B4-BE49-F238E27FC236}">
                <a16:creationId xmlns:a16="http://schemas.microsoft.com/office/drawing/2014/main" id="{B2D2EB42-0F88-0095-1975-FB69039692AA}"/>
              </a:ext>
            </a:extLst>
          </p:cNvPr>
          <p:cNvSpPr txBox="1"/>
          <p:nvPr/>
        </p:nvSpPr>
        <p:spPr>
          <a:xfrm>
            <a:off x="5790950" y="5604450"/>
            <a:ext cx="543739" cy="369332"/>
          </a:xfrm>
          <a:prstGeom prst="rect">
            <a:avLst/>
          </a:prstGeom>
          <a:noFill/>
        </p:spPr>
        <p:txBody>
          <a:bodyPr wrap="none" rtlCol="0">
            <a:spAutoFit/>
          </a:bodyPr>
          <a:lstStyle/>
          <a:p>
            <a:r>
              <a:rPr lang="en-US" dirty="0"/>
              <a:t>PC5</a:t>
            </a:r>
          </a:p>
        </p:txBody>
      </p:sp>
      <p:sp>
        <p:nvSpPr>
          <p:cNvPr id="68" name="TextBox 67">
            <a:extLst>
              <a:ext uri="{FF2B5EF4-FFF2-40B4-BE49-F238E27FC236}">
                <a16:creationId xmlns:a16="http://schemas.microsoft.com/office/drawing/2014/main" id="{0ECDD196-3F1A-19C8-1622-97A8329BA7A4}"/>
              </a:ext>
            </a:extLst>
          </p:cNvPr>
          <p:cNvSpPr txBox="1"/>
          <p:nvPr/>
        </p:nvSpPr>
        <p:spPr>
          <a:xfrm>
            <a:off x="1131051" y="5609439"/>
            <a:ext cx="543739" cy="369332"/>
          </a:xfrm>
          <a:prstGeom prst="rect">
            <a:avLst/>
          </a:prstGeom>
          <a:noFill/>
        </p:spPr>
        <p:txBody>
          <a:bodyPr wrap="none" rtlCol="0">
            <a:spAutoFit/>
          </a:bodyPr>
          <a:lstStyle/>
          <a:p>
            <a:r>
              <a:rPr lang="en-US" dirty="0"/>
              <a:t>PC6</a:t>
            </a:r>
          </a:p>
        </p:txBody>
      </p:sp>
      <p:sp>
        <p:nvSpPr>
          <p:cNvPr id="69" name="TextBox 68">
            <a:extLst>
              <a:ext uri="{FF2B5EF4-FFF2-40B4-BE49-F238E27FC236}">
                <a16:creationId xmlns:a16="http://schemas.microsoft.com/office/drawing/2014/main" id="{093B5BBB-27C5-8C63-C3EE-864B7F5E7813}"/>
              </a:ext>
            </a:extLst>
          </p:cNvPr>
          <p:cNvSpPr txBox="1"/>
          <p:nvPr/>
        </p:nvSpPr>
        <p:spPr>
          <a:xfrm>
            <a:off x="10429120" y="557872"/>
            <a:ext cx="543739" cy="369332"/>
          </a:xfrm>
          <a:prstGeom prst="rect">
            <a:avLst/>
          </a:prstGeom>
          <a:noFill/>
        </p:spPr>
        <p:txBody>
          <a:bodyPr wrap="none" rtlCol="0">
            <a:spAutoFit/>
          </a:bodyPr>
          <a:lstStyle/>
          <a:p>
            <a:r>
              <a:rPr lang="en-US" dirty="0"/>
              <a:t>PC3</a:t>
            </a:r>
          </a:p>
        </p:txBody>
      </p:sp>
      <p:sp>
        <p:nvSpPr>
          <p:cNvPr id="70" name="TextBox 69">
            <a:extLst>
              <a:ext uri="{FF2B5EF4-FFF2-40B4-BE49-F238E27FC236}">
                <a16:creationId xmlns:a16="http://schemas.microsoft.com/office/drawing/2014/main" id="{727CF03A-ECE1-C2E9-88EB-FBDB974B8F57}"/>
              </a:ext>
            </a:extLst>
          </p:cNvPr>
          <p:cNvSpPr txBox="1"/>
          <p:nvPr/>
        </p:nvSpPr>
        <p:spPr>
          <a:xfrm>
            <a:off x="5785378" y="557872"/>
            <a:ext cx="543739" cy="369332"/>
          </a:xfrm>
          <a:prstGeom prst="rect">
            <a:avLst/>
          </a:prstGeom>
          <a:noFill/>
        </p:spPr>
        <p:txBody>
          <a:bodyPr wrap="none" rtlCol="0">
            <a:spAutoFit/>
          </a:bodyPr>
          <a:lstStyle/>
          <a:p>
            <a:r>
              <a:rPr lang="en-US" dirty="0"/>
              <a:t>PC2</a:t>
            </a:r>
          </a:p>
        </p:txBody>
      </p:sp>
      <p:sp>
        <p:nvSpPr>
          <p:cNvPr id="71" name="TextBox 70">
            <a:extLst>
              <a:ext uri="{FF2B5EF4-FFF2-40B4-BE49-F238E27FC236}">
                <a16:creationId xmlns:a16="http://schemas.microsoft.com/office/drawing/2014/main" id="{5DF670E3-9BB4-5F91-72A3-F99078F203A4}"/>
              </a:ext>
            </a:extLst>
          </p:cNvPr>
          <p:cNvSpPr txBox="1"/>
          <p:nvPr/>
        </p:nvSpPr>
        <p:spPr>
          <a:xfrm>
            <a:off x="1800801" y="977347"/>
            <a:ext cx="1261416" cy="461665"/>
          </a:xfrm>
          <a:prstGeom prst="rect">
            <a:avLst/>
          </a:prstGeom>
          <a:noFill/>
        </p:spPr>
        <p:txBody>
          <a:bodyPr wrap="square" rtlCol="0">
            <a:spAutoFit/>
          </a:bodyPr>
          <a:lstStyle/>
          <a:p>
            <a:r>
              <a:rPr lang="en-US" sz="1200" dirty="0"/>
              <a:t>192.168.10.0 /30</a:t>
            </a:r>
          </a:p>
          <a:p>
            <a:r>
              <a:rPr lang="en-US" sz="1200" dirty="0"/>
              <a:t>VLAN 10</a:t>
            </a:r>
          </a:p>
        </p:txBody>
      </p:sp>
      <p:sp>
        <p:nvSpPr>
          <p:cNvPr id="72" name="TextBox 71">
            <a:extLst>
              <a:ext uri="{FF2B5EF4-FFF2-40B4-BE49-F238E27FC236}">
                <a16:creationId xmlns:a16="http://schemas.microsoft.com/office/drawing/2014/main" id="{AE5FC63E-6E5A-88BE-6EE2-574D4207556D}"/>
              </a:ext>
            </a:extLst>
          </p:cNvPr>
          <p:cNvSpPr txBox="1"/>
          <p:nvPr/>
        </p:nvSpPr>
        <p:spPr>
          <a:xfrm>
            <a:off x="6108196" y="5053980"/>
            <a:ext cx="1261416" cy="461665"/>
          </a:xfrm>
          <a:prstGeom prst="rect">
            <a:avLst/>
          </a:prstGeom>
          <a:noFill/>
        </p:spPr>
        <p:txBody>
          <a:bodyPr wrap="square" rtlCol="0">
            <a:spAutoFit/>
          </a:bodyPr>
          <a:lstStyle/>
          <a:p>
            <a:r>
              <a:rPr lang="en-US" sz="1200" dirty="0"/>
              <a:t>192.168.50.0 /30</a:t>
            </a:r>
          </a:p>
          <a:p>
            <a:r>
              <a:rPr lang="en-US" sz="1200" dirty="0"/>
              <a:t>VLAN 50</a:t>
            </a:r>
          </a:p>
        </p:txBody>
      </p:sp>
      <p:sp>
        <p:nvSpPr>
          <p:cNvPr id="73" name="TextBox 72">
            <a:extLst>
              <a:ext uri="{FF2B5EF4-FFF2-40B4-BE49-F238E27FC236}">
                <a16:creationId xmlns:a16="http://schemas.microsoft.com/office/drawing/2014/main" id="{F5D1470F-1D04-A911-C9E0-F2C77262FB71}"/>
              </a:ext>
            </a:extLst>
          </p:cNvPr>
          <p:cNvSpPr txBox="1"/>
          <p:nvPr/>
        </p:nvSpPr>
        <p:spPr>
          <a:xfrm>
            <a:off x="10432098" y="4935432"/>
            <a:ext cx="1261416" cy="461665"/>
          </a:xfrm>
          <a:prstGeom prst="rect">
            <a:avLst/>
          </a:prstGeom>
          <a:noFill/>
        </p:spPr>
        <p:txBody>
          <a:bodyPr wrap="square" rtlCol="0">
            <a:spAutoFit/>
          </a:bodyPr>
          <a:lstStyle/>
          <a:p>
            <a:r>
              <a:rPr lang="en-US" sz="1200" dirty="0"/>
              <a:t>192.168.40.0 /30</a:t>
            </a:r>
          </a:p>
          <a:p>
            <a:r>
              <a:rPr lang="en-US" sz="1200" dirty="0"/>
              <a:t>VLAN 40 </a:t>
            </a:r>
          </a:p>
        </p:txBody>
      </p:sp>
      <p:sp>
        <p:nvSpPr>
          <p:cNvPr id="74" name="TextBox 73">
            <a:extLst>
              <a:ext uri="{FF2B5EF4-FFF2-40B4-BE49-F238E27FC236}">
                <a16:creationId xmlns:a16="http://schemas.microsoft.com/office/drawing/2014/main" id="{336E2115-D563-C3BD-1817-CBD7178BB191}"/>
              </a:ext>
            </a:extLst>
          </p:cNvPr>
          <p:cNvSpPr txBox="1"/>
          <p:nvPr/>
        </p:nvSpPr>
        <p:spPr>
          <a:xfrm>
            <a:off x="10342150" y="1246028"/>
            <a:ext cx="1261416" cy="461665"/>
          </a:xfrm>
          <a:prstGeom prst="rect">
            <a:avLst/>
          </a:prstGeom>
          <a:noFill/>
        </p:spPr>
        <p:txBody>
          <a:bodyPr wrap="square" rtlCol="0">
            <a:spAutoFit/>
          </a:bodyPr>
          <a:lstStyle/>
          <a:p>
            <a:r>
              <a:rPr lang="en-US" sz="1200" dirty="0"/>
              <a:t>192.168.30.0 /30</a:t>
            </a:r>
          </a:p>
          <a:p>
            <a:r>
              <a:rPr lang="en-US" sz="1200" dirty="0"/>
              <a:t>VLAN 30</a:t>
            </a:r>
          </a:p>
        </p:txBody>
      </p:sp>
      <p:sp>
        <p:nvSpPr>
          <p:cNvPr id="75" name="TextBox 74">
            <a:extLst>
              <a:ext uri="{FF2B5EF4-FFF2-40B4-BE49-F238E27FC236}">
                <a16:creationId xmlns:a16="http://schemas.microsoft.com/office/drawing/2014/main" id="{4ECEC27A-4DFD-292B-35EC-8CD8235985B5}"/>
              </a:ext>
            </a:extLst>
          </p:cNvPr>
          <p:cNvSpPr txBox="1"/>
          <p:nvPr/>
        </p:nvSpPr>
        <p:spPr>
          <a:xfrm>
            <a:off x="6057924" y="1134679"/>
            <a:ext cx="1261416" cy="461665"/>
          </a:xfrm>
          <a:prstGeom prst="rect">
            <a:avLst/>
          </a:prstGeom>
          <a:noFill/>
        </p:spPr>
        <p:txBody>
          <a:bodyPr wrap="square" rtlCol="0">
            <a:spAutoFit/>
          </a:bodyPr>
          <a:lstStyle/>
          <a:p>
            <a:r>
              <a:rPr lang="en-US" sz="1200" dirty="0"/>
              <a:t>192.168.20.0 /30</a:t>
            </a:r>
          </a:p>
          <a:p>
            <a:r>
              <a:rPr lang="en-US" sz="1200" dirty="0"/>
              <a:t>VLAN 20</a:t>
            </a:r>
          </a:p>
        </p:txBody>
      </p:sp>
      <p:sp>
        <p:nvSpPr>
          <p:cNvPr id="76" name="TextBox 75">
            <a:extLst>
              <a:ext uri="{FF2B5EF4-FFF2-40B4-BE49-F238E27FC236}">
                <a16:creationId xmlns:a16="http://schemas.microsoft.com/office/drawing/2014/main" id="{BCFDB87B-A14C-B700-FF31-7C433C3B78C1}"/>
              </a:ext>
            </a:extLst>
          </p:cNvPr>
          <p:cNvSpPr txBox="1"/>
          <p:nvPr/>
        </p:nvSpPr>
        <p:spPr>
          <a:xfrm>
            <a:off x="1760594" y="5188683"/>
            <a:ext cx="1261416" cy="461665"/>
          </a:xfrm>
          <a:prstGeom prst="rect">
            <a:avLst/>
          </a:prstGeom>
          <a:noFill/>
        </p:spPr>
        <p:txBody>
          <a:bodyPr wrap="square" rtlCol="0">
            <a:spAutoFit/>
          </a:bodyPr>
          <a:lstStyle/>
          <a:p>
            <a:r>
              <a:rPr lang="en-US" sz="1200" dirty="0"/>
              <a:t>192.168.60.0 /30</a:t>
            </a:r>
          </a:p>
          <a:p>
            <a:r>
              <a:rPr lang="en-US" sz="1200" dirty="0"/>
              <a:t>VLAN 60</a:t>
            </a:r>
          </a:p>
        </p:txBody>
      </p:sp>
    </p:spTree>
    <p:extLst>
      <p:ext uri="{BB962C8B-B14F-4D97-AF65-F5344CB8AC3E}">
        <p14:creationId xmlns:p14="http://schemas.microsoft.com/office/powerpoint/2010/main" val="173101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A45EA-B98F-AD25-9E56-0C0B651EEC5F}"/>
              </a:ext>
            </a:extLst>
          </p:cNvPr>
          <p:cNvSpPr>
            <a:spLocks noGrp="1"/>
          </p:cNvSpPr>
          <p:nvPr>
            <p:ph type="title"/>
          </p:nvPr>
        </p:nvSpPr>
        <p:spPr/>
        <p:txBody>
          <a:bodyPr>
            <a:normAutofit/>
          </a:bodyPr>
          <a:lstStyle/>
          <a:p>
            <a:r>
              <a:rPr lang="en-US" sz="3200" dirty="0"/>
              <a:t>Lab 2 Setting Host Name &amp; Creating a username and password</a:t>
            </a:r>
          </a:p>
        </p:txBody>
      </p:sp>
      <p:sp>
        <p:nvSpPr>
          <p:cNvPr id="3" name="Text Placeholder 2">
            <a:extLst>
              <a:ext uri="{FF2B5EF4-FFF2-40B4-BE49-F238E27FC236}">
                <a16:creationId xmlns:a16="http://schemas.microsoft.com/office/drawing/2014/main" id="{B2869380-4B2F-A3BC-918D-4586CE737543}"/>
              </a:ext>
            </a:extLst>
          </p:cNvPr>
          <p:cNvSpPr>
            <a:spLocks noGrp="1"/>
          </p:cNvSpPr>
          <p:nvPr>
            <p:ph type="body" idx="1"/>
          </p:nvPr>
        </p:nvSpPr>
        <p:spPr/>
        <p:txBody>
          <a:bodyPr/>
          <a:lstStyle/>
          <a:p>
            <a:r>
              <a:rPr lang="en-US" sz="2400" dirty="0"/>
              <a:t>Setting Host Name</a:t>
            </a:r>
            <a:endParaRPr lang="en-US" dirty="0"/>
          </a:p>
        </p:txBody>
      </p:sp>
      <p:sp>
        <p:nvSpPr>
          <p:cNvPr id="4" name="Content Placeholder 3">
            <a:extLst>
              <a:ext uri="{FF2B5EF4-FFF2-40B4-BE49-F238E27FC236}">
                <a16:creationId xmlns:a16="http://schemas.microsoft.com/office/drawing/2014/main" id="{9E154877-76FF-28D3-DABA-48F41F32AF1B}"/>
              </a:ext>
            </a:extLst>
          </p:cNvPr>
          <p:cNvSpPr>
            <a:spLocks noGrp="1"/>
          </p:cNvSpPr>
          <p:nvPr>
            <p:ph sz="half" idx="2"/>
          </p:nvPr>
        </p:nvSpPr>
        <p:spPr/>
        <p:txBody>
          <a:bodyPr>
            <a:normAutofit fontScale="92500" lnSpcReduction="20000"/>
          </a:bodyPr>
          <a:lstStyle/>
          <a:p>
            <a:pPr marL="514350" indent="-514350">
              <a:buFont typeface="+mj-lt"/>
              <a:buAutoNum type="arabicPeriod"/>
            </a:pPr>
            <a:r>
              <a:rPr lang="en-US" sz="2000" dirty="0"/>
              <a:t>Enter into privileged mode</a:t>
            </a:r>
          </a:p>
          <a:p>
            <a:pPr marL="514350" indent="-514350">
              <a:buFont typeface="+mj-lt"/>
              <a:buAutoNum type="arabicPeriod"/>
            </a:pPr>
            <a:r>
              <a:rPr lang="en-US" sz="2000" dirty="0"/>
              <a:t>Enter into global Configuration Mode </a:t>
            </a:r>
          </a:p>
          <a:p>
            <a:pPr marL="514350" indent="-514350">
              <a:buFont typeface="+mj-lt"/>
              <a:buAutoNum type="arabicPeriod"/>
            </a:pPr>
            <a:r>
              <a:rPr lang="en-US" sz="2000" dirty="0"/>
              <a:t>Set hostname as RX.</a:t>
            </a:r>
          </a:p>
          <a:p>
            <a:endParaRPr lang="en-US" sz="2000" dirty="0"/>
          </a:p>
          <a:p>
            <a:r>
              <a:rPr lang="en-US" sz="2000" dirty="0"/>
              <a:t>router&gt;enable</a:t>
            </a:r>
          </a:p>
          <a:p>
            <a:r>
              <a:rPr lang="en-US" sz="2000" dirty="0" err="1"/>
              <a:t>router#configure</a:t>
            </a:r>
            <a:r>
              <a:rPr lang="en-US" sz="2000" dirty="0"/>
              <a:t> terminal</a:t>
            </a:r>
          </a:p>
          <a:p>
            <a:r>
              <a:rPr lang="en-US" sz="2000" dirty="0"/>
              <a:t>router(config)#hostname R1</a:t>
            </a:r>
          </a:p>
          <a:p>
            <a:r>
              <a:rPr lang="en-US" sz="2000" dirty="0"/>
              <a:t>R1(config)#</a:t>
            </a:r>
          </a:p>
        </p:txBody>
      </p:sp>
      <p:sp>
        <p:nvSpPr>
          <p:cNvPr id="5" name="Text Placeholder 4">
            <a:extLst>
              <a:ext uri="{FF2B5EF4-FFF2-40B4-BE49-F238E27FC236}">
                <a16:creationId xmlns:a16="http://schemas.microsoft.com/office/drawing/2014/main" id="{DCAA674B-84C4-CAF4-6C06-ADBFB75CAC71}"/>
              </a:ext>
            </a:extLst>
          </p:cNvPr>
          <p:cNvSpPr>
            <a:spLocks noGrp="1"/>
          </p:cNvSpPr>
          <p:nvPr>
            <p:ph type="body" sz="quarter" idx="3"/>
          </p:nvPr>
        </p:nvSpPr>
        <p:spPr/>
        <p:txBody>
          <a:bodyPr/>
          <a:lstStyle/>
          <a:p>
            <a:r>
              <a:rPr lang="en-US" sz="2400" dirty="0"/>
              <a:t>Creating a username and password</a:t>
            </a:r>
            <a:endParaRPr lang="en-US" dirty="0"/>
          </a:p>
        </p:txBody>
      </p:sp>
      <p:sp>
        <p:nvSpPr>
          <p:cNvPr id="6" name="Content Placeholder 5">
            <a:extLst>
              <a:ext uri="{FF2B5EF4-FFF2-40B4-BE49-F238E27FC236}">
                <a16:creationId xmlns:a16="http://schemas.microsoft.com/office/drawing/2014/main" id="{6AA03F22-D9A0-BEC8-D3EC-D4616DD7FBF0}"/>
              </a:ext>
            </a:extLst>
          </p:cNvPr>
          <p:cNvSpPr>
            <a:spLocks noGrp="1"/>
          </p:cNvSpPr>
          <p:nvPr>
            <p:ph sz="quarter" idx="4"/>
          </p:nvPr>
        </p:nvSpPr>
        <p:spPr>
          <a:xfrm>
            <a:off x="6172200" y="2505075"/>
            <a:ext cx="6019800" cy="3684588"/>
          </a:xfrm>
        </p:spPr>
        <p:txBody>
          <a:bodyPr>
            <a:normAutofit fontScale="92500" lnSpcReduction="20000"/>
          </a:bodyPr>
          <a:lstStyle/>
          <a:p>
            <a:pPr marL="514350" indent="-514350">
              <a:buFont typeface="+mj-lt"/>
              <a:buAutoNum type="arabicPeriod"/>
            </a:pPr>
            <a:r>
              <a:rPr lang="en-US" sz="2000" dirty="0"/>
              <a:t>Enter into privileged mode</a:t>
            </a:r>
          </a:p>
          <a:p>
            <a:pPr marL="514350" indent="-514350">
              <a:buFont typeface="+mj-lt"/>
              <a:buAutoNum type="arabicPeriod"/>
            </a:pPr>
            <a:r>
              <a:rPr lang="en-US" sz="2000" dirty="0"/>
              <a:t>Enter into global Configuration Mode </a:t>
            </a:r>
          </a:p>
          <a:p>
            <a:pPr marL="514350" indent="-514350">
              <a:buFont typeface="+mj-lt"/>
              <a:buAutoNum type="arabicPeriod"/>
            </a:pPr>
            <a:r>
              <a:rPr lang="en-US" sz="2000" dirty="0"/>
              <a:t>Create username and password.</a:t>
            </a:r>
          </a:p>
          <a:p>
            <a:r>
              <a:rPr lang="en-US" sz="2000" dirty="0"/>
              <a:t>router&gt;enable</a:t>
            </a:r>
          </a:p>
          <a:p>
            <a:r>
              <a:rPr lang="en-US" sz="2000" dirty="0" err="1"/>
              <a:t>router#configure</a:t>
            </a:r>
            <a:r>
              <a:rPr lang="en-US" sz="2000" dirty="0"/>
              <a:t> terminal</a:t>
            </a:r>
          </a:p>
          <a:p>
            <a:r>
              <a:rPr lang="en-US" sz="2000" dirty="0"/>
              <a:t>router(config)# username </a:t>
            </a:r>
            <a:r>
              <a:rPr lang="en-US" sz="2000" b="1" dirty="0"/>
              <a:t>ADMIN </a:t>
            </a:r>
            <a:r>
              <a:rPr lang="en-US" sz="2000" dirty="0"/>
              <a:t>privilege 15 secret </a:t>
            </a:r>
            <a:r>
              <a:rPr lang="en-US" sz="2000" b="1" dirty="0"/>
              <a:t>ADMIN</a:t>
            </a:r>
          </a:p>
          <a:p>
            <a:r>
              <a:rPr lang="en-US" sz="2000" dirty="0"/>
              <a:t>router(config)#line console 0</a:t>
            </a:r>
          </a:p>
          <a:p>
            <a:r>
              <a:rPr lang="en-US" sz="2000" dirty="0"/>
              <a:t>router(config-line)#login local</a:t>
            </a:r>
          </a:p>
          <a:p>
            <a:pPr marL="0" indent="0">
              <a:buNone/>
            </a:pPr>
            <a:r>
              <a:rPr lang="en-US" sz="2000" dirty="0"/>
              <a:t>*different privileges expand or limit what the user can do*</a:t>
            </a:r>
          </a:p>
          <a:p>
            <a:pPr marL="0" indent="0">
              <a:buNone/>
            </a:pPr>
            <a:r>
              <a:rPr lang="en-US" sz="2000" dirty="0"/>
              <a:t>*line commands implement the username and password*</a:t>
            </a:r>
          </a:p>
        </p:txBody>
      </p:sp>
    </p:spTree>
    <p:extLst>
      <p:ext uri="{BB962C8B-B14F-4D97-AF65-F5344CB8AC3E}">
        <p14:creationId xmlns:p14="http://schemas.microsoft.com/office/powerpoint/2010/main" val="1615308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666A1-924A-25E7-1C5D-EE1FB3C2D8F6}"/>
              </a:ext>
            </a:extLst>
          </p:cNvPr>
          <p:cNvSpPr>
            <a:spLocks noGrp="1"/>
          </p:cNvSpPr>
          <p:nvPr>
            <p:ph type="title"/>
          </p:nvPr>
        </p:nvSpPr>
        <p:spPr/>
        <p:txBody>
          <a:bodyPr>
            <a:normAutofit/>
          </a:bodyPr>
          <a:lstStyle/>
          <a:p>
            <a:r>
              <a:rPr lang="en-US" sz="3200" dirty="0"/>
              <a:t>Lab 3 Bringing-up a Router Interface &amp; Router Interface Configuration</a:t>
            </a:r>
          </a:p>
        </p:txBody>
      </p:sp>
      <p:sp>
        <p:nvSpPr>
          <p:cNvPr id="3" name="Text Placeholder 2">
            <a:extLst>
              <a:ext uri="{FF2B5EF4-FFF2-40B4-BE49-F238E27FC236}">
                <a16:creationId xmlns:a16="http://schemas.microsoft.com/office/drawing/2014/main" id="{EEC4AEA5-D7C5-F21A-B99B-C30C6A26C23F}"/>
              </a:ext>
            </a:extLst>
          </p:cNvPr>
          <p:cNvSpPr>
            <a:spLocks noGrp="1"/>
          </p:cNvSpPr>
          <p:nvPr>
            <p:ph type="body" idx="1"/>
          </p:nvPr>
        </p:nvSpPr>
        <p:spPr/>
        <p:txBody>
          <a:bodyPr/>
          <a:lstStyle/>
          <a:p>
            <a:r>
              <a:rPr lang="en-US" dirty="0"/>
              <a:t>Bring up a Router interface</a:t>
            </a:r>
          </a:p>
        </p:txBody>
      </p:sp>
      <p:sp>
        <p:nvSpPr>
          <p:cNvPr id="4" name="Content Placeholder 3">
            <a:extLst>
              <a:ext uri="{FF2B5EF4-FFF2-40B4-BE49-F238E27FC236}">
                <a16:creationId xmlns:a16="http://schemas.microsoft.com/office/drawing/2014/main" id="{6486BB86-9909-98B7-567F-A4244DCAB6AA}"/>
              </a:ext>
            </a:extLst>
          </p:cNvPr>
          <p:cNvSpPr>
            <a:spLocks noGrp="1"/>
          </p:cNvSpPr>
          <p:nvPr>
            <p:ph sz="half" idx="2"/>
          </p:nvPr>
        </p:nvSpPr>
        <p:spPr/>
        <p:txBody>
          <a:bodyPr>
            <a:normAutofit fontScale="92500" lnSpcReduction="10000"/>
          </a:bodyPr>
          <a:lstStyle/>
          <a:p>
            <a:r>
              <a:rPr lang="en-US" sz="2000" dirty="0"/>
              <a:t>By default, an interface will be in shut-down state. We need to issue </a:t>
            </a:r>
            <a:r>
              <a:rPr lang="en-US" sz="2000" b="1" dirty="0"/>
              <a:t>no shutdown </a:t>
            </a:r>
            <a:r>
              <a:rPr lang="en-US" sz="2000" dirty="0"/>
              <a:t>command to bring-up the interface</a:t>
            </a:r>
          </a:p>
          <a:p>
            <a:r>
              <a:rPr lang="en-US" sz="2000" dirty="0"/>
              <a:t>R1#configure terminal</a:t>
            </a:r>
          </a:p>
          <a:p>
            <a:r>
              <a:rPr lang="en-US" sz="2000" dirty="0"/>
              <a:t>R1(config)#do show interface </a:t>
            </a:r>
            <a:r>
              <a:rPr lang="en-US" sz="2000" dirty="0" err="1"/>
              <a:t>Gigabitethernet</a:t>
            </a:r>
            <a:r>
              <a:rPr lang="en-US" sz="2000" dirty="0"/>
              <a:t> 0/0/0</a:t>
            </a:r>
          </a:p>
          <a:p>
            <a:r>
              <a:rPr lang="en-US" sz="2000" dirty="0"/>
              <a:t>R1(config)#interface </a:t>
            </a:r>
            <a:r>
              <a:rPr lang="en-US" sz="2000" dirty="0" err="1"/>
              <a:t>Gigabitethernet</a:t>
            </a:r>
            <a:r>
              <a:rPr lang="en-US" sz="2000" dirty="0"/>
              <a:t> 0/0/0</a:t>
            </a:r>
          </a:p>
          <a:p>
            <a:r>
              <a:rPr lang="en-US" sz="2000" dirty="0"/>
              <a:t>R1(config-if)#no shutdown (or no shut)</a:t>
            </a:r>
          </a:p>
          <a:p>
            <a:r>
              <a:rPr lang="en-US" sz="2000" dirty="0"/>
              <a:t>R1(config-if)#exit</a:t>
            </a:r>
          </a:p>
          <a:p>
            <a:r>
              <a:rPr lang="en-US" sz="2000" dirty="0"/>
              <a:t>R1(config)#do show interface </a:t>
            </a:r>
            <a:r>
              <a:rPr lang="en-US" sz="2000" dirty="0" err="1"/>
              <a:t>Gigabitethernet</a:t>
            </a:r>
            <a:r>
              <a:rPr lang="en-US" sz="2000" dirty="0"/>
              <a:t> 0/0/0</a:t>
            </a:r>
          </a:p>
        </p:txBody>
      </p:sp>
      <p:sp>
        <p:nvSpPr>
          <p:cNvPr id="5" name="Text Placeholder 4">
            <a:extLst>
              <a:ext uri="{FF2B5EF4-FFF2-40B4-BE49-F238E27FC236}">
                <a16:creationId xmlns:a16="http://schemas.microsoft.com/office/drawing/2014/main" id="{FDF41D23-2490-EDB5-DF9D-B6BD752C019A}"/>
              </a:ext>
            </a:extLst>
          </p:cNvPr>
          <p:cNvSpPr>
            <a:spLocks noGrp="1"/>
          </p:cNvSpPr>
          <p:nvPr>
            <p:ph type="body" sz="quarter" idx="3"/>
          </p:nvPr>
        </p:nvSpPr>
        <p:spPr/>
        <p:txBody>
          <a:bodyPr/>
          <a:lstStyle/>
          <a:p>
            <a:r>
              <a:rPr lang="en-US" dirty="0"/>
              <a:t>Router Interface Configuration</a:t>
            </a:r>
          </a:p>
        </p:txBody>
      </p:sp>
      <p:sp>
        <p:nvSpPr>
          <p:cNvPr id="6" name="Content Placeholder 5">
            <a:extLst>
              <a:ext uri="{FF2B5EF4-FFF2-40B4-BE49-F238E27FC236}">
                <a16:creationId xmlns:a16="http://schemas.microsoft.com/office/drawing/2014/main" id="{CAF553CF-68A5-5EAA-2B43-6D21F210C486}"/>
              </a:ext>
            </a:extLst>
          </p:cNvPr>
          <p:cNvSpPr>
            <a:spLocks noGrp="1"/>
          </p:cNvSpPr>
          <p:nvPr>
            <p:ph sz="quarter" idx="4"/>
          </p:nvPr>
        </p:nvSpPr>
        <p:spPr/>
        <p:txBody>
          <a:bodyPr>
            <a:normAutofit fontScale="92500" lnSpcReduction="10000"/>
          </a:bodyPr>
          <a:lstStyle/>
          <a:p>
            <a:r>
              <a:rPr lang="en-US" sz="2000" dirty="0"/>
              <a:t>R1&gt;enable</a:t>
            </a:r>
          </a:p>
          <a:p>
            <a:r>
              <a:rPr lang="en-US" sz="2000" dirty="0"/>
              <a:t>R1#configure terminal</a:t>
            </a:r>
          </a:p>
          <a:p>
            <a:r>
              <a:rPr lang="en-US" sz="2000" dirty="0"/>
              <a:t>R1(config)#interface </a:t>
            </a:r>
            <a:r>
              <a:rPr lang="en-US" sz="2000" dirty="0" err="1"/>
              <a:t>Gigabitethernet</a:t>
            </a:r>
            <a:r>
              <a:rPr lang="en-US" sz="2000" dirty="0"/>
              <a:t> 0/0/0</a:t>
            </a:r>
          </a:p>
          <a:p>
            <a:r>
              <a:rPr lang="en-US" sz="2000" dirty="0"/>
              <a:t>R1(config)#description (name it)</a:t>
            </a:r>
          </a:p>
          <a:p>
            <a:r>
              <a:rPr lang="en-US" sz="2000" dirty="0"/>
              <a:t>R1(config-if)#ip address 10.10.10.1 255.255.255.0</a:t>
            </a:r>
          </a:p>
          <a:p>
            <a:r>
              <a:rPr lang="en-US" sz="2000" dirty="0"/>
              <a:t>R1(config-if)#exit</a:t>
            </a:r>
          </a:p>
        </p:txBody>
      </p:sp>
    </p:spTree>
    <p:extLst>
      <p:ext uri="{BB962C8B-B14F-4D97-AF65-F5344CB8AC3E}">
        <p14:creationId xmlns:p14="http://schemas.microsoft.com/office/powerpoint/2010/main" val="4122674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6FAD2-31D9-B873-C479-29754AEE8FB6}"/>
              </a:ext>
            </a:extLst>
          </p:cNvPr>
          <p:cNvSpPr>
            <a:spLocks noGrp="1"/>
          </p:cNvSpPr>
          <p:nvPr>
            <p:ph type="title"/>
          </p:nvPr>
        </p:nvSpPr>
        <p:spPr/>
        <p:txBody>
          <a:bodyPr>
            <a:normAutofit/>
          </a:bodyPr>
          <a:lstStyle/>
          <a:p>
            <a:r>
              <a:rPr lang="en-US" sz="3600" dirty="0"/>
              <a:t>Lab 4 Show Running configuration &amp; saving/deleting configurations</a:t>
            </a:r>
          </a:p>
        </p:txBody>
      </p:sp>
      <p:sp>
        <p:nvSpPr>
          <p:cNvPr id="3" name="Text Placeholder 2">
            <a:extLst>
              <a:ext uri="{FF2B5EF4-FFF2-40B4-BE49-F238E27FC236}">
                <a16:creationId xmlns:a16="http://schemas.microsoft.com/office/drawing/2014/main" id="{60926BBF-E692-B32A-51B2-EE261F9F0877}"/>
              </a:ext>
            </a:extLst>
          </p:cNvPr>
          <p:cNvSpPr>
            <a:spLocks noGrp="1"/>
          </p:cNvSpPr>
          <p:nvPr>
            <p:ph type="body" idx="1"/>
          </p:nvPr>
        </p:nvSpPr>
        <p:spPr/>
        <p:txBody>
          <a:bodyPr/>
          <a:lstStyle/>
          <a:p>
            <a:r>
              <a:rPr lang="en-US" sz="2400" dirty="0"/>
              <a:t>Show Running configuration</a:t>
            </a:r>
            <a:endParaRPr lang="en-US" dirty="0"/>
          </a:p>
        </p:txBody>
      </p:sp>
      <p:sp>
        <p:nvSpPr>
          <p:cNvPr id="4" name="Content Placeholder 3">
            <a:extLst>
              <a:ext uri="{FF2B5EF4-FFF2-40B4-BE49-F238E27FC236}">
                <a16:creationId xmlns:a16="http://schemas.microsoft.com/office/drawing/2014/main" id="{EEFAD5C4-DFD2-D323-6F66-17C6857D79C3}"/>
              </a:ext>
            </a:extLst>
          </p:cNvPr>
          <p:cNvSpPr>
            <a:spLocks noGrp="1"/>
          </p:cNvSpPr>
          <p:nvPr>
            <p:ph sz="half" idx="2"/>
          </p:nvPr>
        </p:nvSpPr>
        <p:spPr/>
        <p:txBody>
          <a:bodyPr/>
          <a:lstStyle/>
          <a:p>
            <a:r>
              <a:rPr lang="en-US" b="1" u="sng" dirty="0"/>
              <a:t>Show running-config</a:t>
            </a:r>
            <a:r>
              <a:rPr lang="en-US" dirty="0"/>
              <a:t> displays the active configuration in memory. The current active configurations</a:t>
            </a:r>
          </a:p>
          <a:p>
            <a:r>
              <a:rPr lang="en-US" dirty="0"/>
              <a:t>R1#show running-config (or </a:t>
            </a:r>
            <a:r>
              <a:rPr lang="en-US" dirty="0" err="1"/>
              <a:t>sho</a:t>
            </a:r>
            <a:r>
              <a:rPr lang="en-US" dirty="0"/>
              <a:t> run)</a:t>
            </a:r>
          </a:p>
          <a:p>
            <a:endParaRPr lang="en-US" dirty="0"/>
          </a:p>
        </p:txBody>
      </p:sp>
      <p:sp>
        <p:nvSpPr>
          <p:cNvPr id="7" name="Text Placeholder 4">
            <a:extLst>
              <a:ext uri="{FF2B5EF4-FFF2-40B4-BE49-F238E27FC236}">
                <a16:creationId xmlns:a16="http://schemas.microsoft.com/office/drawing/2014/main" id="{9E2B4244-8F76-3447-8F88-61BD9B762D04}"/>
              </a:ext>
            </a:extLst>
          </p:cNvPr>
          <p:cNvSpPr txBox="1">
            <a:spLocks/>
          </p:cNvSpPr>
          <p:nvPr/>
        </p:nvSpPr>
        <p:spPr>
          <a:xfrm>
            <a:off x="6156820" y="1682561"/>
            <a:ext cx="5183188"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Saving/deleting commands</a:t>
            </a:r>
          </a:p>
        </p:txBody>
      </p:sp>
      <p:sp>
        <p:nvSpPr>
          <p:cNvPr id="8" name="Content Placeholder 5">
            <a:extLst>
              <a:ext uri="{FF2B5EF4-FFF2-40B4-BE49-F238E27FC236}">
                <a16:creationId xmlns:a16="http://schemas.microsoft.com/office/drawing/2014/main" id="{D6202302-ABC7-4DA8-54D1-4E50A5759E1C}"/>
              </a:ext>
            </a:extLst>
          </p:cNvPr>
          <p:cNvSpPr txBox="1">
            <a:spLocks/>
          </p:cNvSpPr>
          <p:nvPr/>
        </p:nvSpPr>
        <p:spPr>
          <a:xfrm>
            <a:off x="6156820" y="2506473"/>
            <a:ext cx="5183188"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R1#write memory (or </a:t>
            </a:r>
            <a:r>
              <a:rPr lang="en-US" dirty="0" err="1"/>
              <a:t>wri</a:t>
            </a:r>
            <a:r>
              <a:rPr lang="en-US" dirty="0"/>
              <a:t> mem)</a:t>
            </a:r>
          </a:p>
          <a:p>
            <a:r>
              <a:rPr lang="en-US" dirty="0"/>
              <a:t>R1#copy running-config startup-config (or copy run start)</a:t>
            </a:r>
          </a:p>
          <a:p>
            <a:endParaRPr lang="en-US" dirty="0"/>
          </a:p>
          <a:p>
            <a:r>
              <a:rPr lang="en-US" dirty="0"/>
              <a:t>R1#write erase (or </a:t>
            </a:r>
            <a:r>
              <a:rPr lang="en-US" dirty="0" err="1"/>
              <a:t>wri</a:t>
            </a:r>
            <a:r>
              <a:rPr lang="en-US" dirty="0"/>
              <a:t> era)</a:t>
            </a:r>
          </a:p>
          <a:p>
            <a:r>
              <a:rPr lang="en-US" dirty="0"/>
              <a:t>R1#reload(or </a:t>
            </a:r>
            <a:r>
              <a:rPr lang="en-US" dirty="0" err="1"/>
              <a:t>rel</a:t>
            </a:r>
            <a:r>
              <a:rPr lang="en-US" dirty="0"/>
              <a:t>)</a:t>
            </a:r>
          </a:p>
          <a:p>
            <a:endParaRPr lang="en-US" dirty="0"/>
          </a:p>
        </p:txBody>
      </p:sp>
    </p:spTree>
    <p:extLst>
      <p:ext uri="{BB962C8B-B14F-4D97-AF65-F5344CB8AC3E}">
        <p14:creationId xmlns:p14="http://schemas.microsoft.com/office/powerpoint/2010/main" val="377745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2C22-E316-ED1E-C384-7AD37549EB19}"/>
              </a:ext>
            </a:extLst>
          </p:cNvPr>
          <p:cNvSpPr>
            <a:spLocks noGrp="1"/>
          </p:cNvSpPr>
          <p:nvPr>
            <p:ph type="title"/>
          </p:nvPr>
        </p:nvSpPr>
        <p:spPr/>
        <p:txBody>
          <a:bodyPr/>
          <a:lstStyle/>
          <a:p>
            <a:r>
              <a:rPr lang="en-US" dirty="0"/>
              <a:t>Lab 5 Introduction to IP and ping</a:t>
            </a:r>
          </a:p>
        </p:txBody>
      </p:sp>
      <p:sp>
        <p:nvSpPr>
          <p:cNvPr id="3" name="Content Placeholder 2">
            <a:extLst>
              <a:ext uri="{FF2B5EF4-FFF2-40B4-BE49-F238E27FC236}">
                <a16:creationId xmlns:a16="http://schemas.microsoft.com/office/drawing/2014/main" id="{252DAD58-3997-97F1-2771-7F8AA3683FE8}"/>
              </a:ext>
            </a:extLst>
          </p:cNvPr>
          <p:cNvSpPr>
            <a:spLocks noGrp="1"/>
          </p:cNvSpPr>
          <p:nvPr>
            <p:ph idx="1"/>
          </p:nvPr>
        </p:nvSpPr>
        <p:spPr/>
        <p:txBody>
          <a:bodyPr/>
          <a:lstStyle/>
          <a:p>
            <a:r>
              <a:rPr lang="en-US" dirty="0"/>
              <a:t>This lab exercise is to learn how to assigning an IP address to a routers interface, establish a point-to-point connection, and pinging between the routers you’re directly connected to, to test connectivity.</a:t>
            </a:r>
          </a:p>
          <a:p>
            <a:r>
              <a:rPr lang="en-US" dirty="0"/>
              <a:t>You will implement everything covered in the previous labs such as</a:t>
            </a:r>
          </a:p>
          <a:p>
            <a:pPr lvl="1"/>
            <a:r>
              <a:rPr lang="en-US" dirty="0"/>
              <a:t>Setting the hostname</a:t>
            </a:r>
          </a:p>
          <a:p>
            <a:pPr lvl="1"/>
            <a:r>
              <a:rPr lang="en-US" dirty="0"/>
              <a:t>Creating username and password</a:t>
            </a:r>
          </a:p>
          <a:p>
            <a:pPr lvl="1"/>
            <a:r>
              <a:rPr lang="en-US" dirty="0"/>
              <a:t>Bring up and configuring your router interface </a:t>
            </a:r>
          </a:p>
          <a:p>
            <a:pPr lvl="1"/>
            <a:r>
              <a:rPr lang="en-US" dirty="0"/>
              <a:t>Saving the commands </a:t>
            </a:r>
          </a:p>
          <a:p>
            <a:pPr lvl="1"/>
            <a:endParaRPr lang="en-US" dirty="0"/>
          </a:p>
          <a:p>
            <a:endParaRPr lang="en-US" dirty="0"/>
          </a:p>
        </p:txBody>
      </p:sp>
    </p:spTree>
    <p:extLst>
      <p:ext uri="{BB962C8B-B14F-4D97-AF65-F5344CB8AC3E}">
        <p14:creationId xmlns:p14="http://schemas.microsoft.com/office/powerpoint/2010/main" val="4198307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0EACADAA-14E3-16DA-1591-671DD69B25BA}"/>
              </a:ext>
            </a:extLst>
          </p:cNvPr>
          <p:cNvSpPr/>
          <p:nvPr/>
        </p:nvSpPr>
        <p:spPr>
          <a:xfrm>
            <a:off x="1019262" y="8117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820D3F8-E26D-9543-BBC8-05A8E1E680C6}"/>
              </a:ext>
            </a:extLst>
          </p:cNvPr>
          <p:cNvSpPr/>
          <p:nvPr/>
        </p:nvSpPr>
        <p:spPr>
          <a:xfrm>
            <a:off x="5181600" y="8117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06D0C4D-BF8E-0E27-A969-E26415DEA736}"/>
              </a:ext>
            </a:extLst>
          </p:cNvPr>
          <p:cNvSpPr/>
          <p:nvPr/>
        </p:nvSpPr>
        <p:spPr>
          <a:xfrm>
            <a:off x="9796944" y="8117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926CC15-D08A-861B-E65F-BFA59E1BDAA0}"/>
              </a:ext>
            </a:extLst>
          </p:cNvPr>
          <p:cNvSpPr/>
          <p:nvPr/>
        </p:nvSpPr>
        <p:spPr>
          <a:xfrm>
            <a:off x="9796944" y="3374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2E1CB38-CECF-C9A1-00A6-17E34D3246B1}"/>
              </a:ext>
            </a:extLst>
          </p:cNvPr>
          <p:cNvSpPr/>
          <p:nvPr/>
        </p:nvSpPr>
        <p:spPr>
          <a:xfrm>
            <a:off x="1023456" y="3374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74CA313-D7F3-47CE-D53F-6094A0D91529}"/>
              </a:ext>
            </a:extLst>
          </p:cNvPr>
          <p:cNvSpPr/>
          <p:nvPr/>
        </p:nvSpPr>
        <p:spPr>
          <a:xfrm>
            <a:off x="5181600" y="3374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1D3082-7B9F-E46E-1234-B5CF7CA30773}"/>
              </a:ext>
            </a:extLst>
          </p:cNvPr>
          <p:cNvSpPr txBox="1"/>
          <p:nvPr/>
        </p:nvSpPr>
        <p:spPr>
          <a:xfrm>
            <a:off x="5421246" y="1084264"/>
            <a:ext cx="426720" cy="369332"/>
          </a:xfrm>
          <a:prstGeom prst="rect">
            <a:avLst/>
          </a:prstGeom>
          <a:noFill/>
        </p:spPr>
        <p:txBody>
          <a:bodyPr wrap="none" rtlCol="0">
            <a:spAutoFit/>
          </a:bodyPr>
          <a:lstStyle/>
          <a:p>
            <a:r>
              <a:rPr lang="en-US" dirty="0"/>
              <a:t>R2</a:t>
            </a:r>
          </a:p>
        </p:txBody>
      </p:sp>
      <p:sp>
        <p:nvSpPr>
          <p:cNvPr id="13" name="TextBox 12">
            <a:extLst>
              <a:ext uri="{FF2B5EF4-FFF2-40B4-BE49-F238E27FC236}">
                <a16:creationId xmlns:a16="http://schemas.microsoft.com/office/drawing/2014/main" id="{FE675976-40ED-2FAE-8691-BF303EA31112}"/>
              </a:ext>
            </a:extLst>
          </p:cNvPr>
          <p:cNvSpPr txBox="1"/>
          <p:nvPr/>
        </p:nvSpPr>
        <p:spPr>
          <a:xfrm>
            <a:off x="10040784" y="1094846"/>
            <a:ext cx="426720" cy="369332"/>
          </a:xfrm>
          <a:prstGeom prst="rect">
            <a:avLst/>
          </a:prstGeom>
          <a:noFill/>
        </p:spPr>
        <p:txBody>
          <a:bodyPr wrap="none" rtlCol="0">
            <a:spAutoFit/>
          </a:bodyPr>
          <a:lstStyle/>
          <a:p>
            <a:r>
              <a:rPr lang="en-US" dirty="0"/>
              <a:t>R3</a:t>
            </a:r>
          </a:p>
        </p:txBody>
      </p:sp>
      <p:sp>
        <p:nvSpPr>
          <p:cNvPr id="14" name="TextBox 13">
            <a:extLst>
              <a:ext uri="{FF2B5EF4-FFF2-40B4-BE49-F238E27FC236}">
                <a16:creationId xmlns:a16="http://schemas.microsoft.com/office/drawing/2014/main" id="{16F0F153-4B04-E284-0B73-B6E81039EC13}"/>
              </a:ext>
            </a:extLst>
          </p:cNvPr>
          <p:cNvSpPr txBox="1"/>
          <p:nvPr/>
        </p:nvSpPr>
        <p:spPr>
          <a:xfrm>
            <a:off x="1263102" y="1099123"/>
            <a:ext cx="426720" cy="369332"/>
          </a:xfrm>
          <a:prstGeom prst="rect">
            <a:avLst/>
          </a:prstGeom>
          <a:noFill/>
        </p:spPr>
        <p:txBody>
          <a:bodyPr wrap="none" rtlCol="0">
            <a:spAutoFit/>
          </a:bodyPr>
          <a:lstStyle/>
          <a:p>
            <a:r>
              <a:rPr lang="en-US" dirty="0"/>
              <a:t>R1</a:t>
            </a:r>
          </a:p>
        </p:txBody>
      </p:sp>
      <p:sp>
        <p:nvSpPr>
          <p:cNvPr id="16" name="TextBox 15">
            <a:extLst>
              <a:ext uri="{FF2B5EF4-FFF2-40B4-BE49-F238E27FC236}">
                <a16:creationId xmlns:a16="http://schemas.microsoft.com/office/drawing/2014/main" id="{FDBE86C7-79AF-1789-5F7F-2451AACFF7A0}"/>
              </a:ext>
            </a:extLst>
          </p:cNvPr>
          <p:cNvSpPr txBox="1"/>
          <p:nvPr/>
        </p:nvSpPr>
        <p:spPr>
          <a:xfrm>
            <a:off x="1267296" y="3647006"/>
            <a:ext cx="426720" cy="369332"/>
          </a:xfrm>
          <a:prstGeom prst="rect">
            <a:avLst/>
          </a:prstGeom>
          <a:noFill/>
        </p:spPr>
        <p:txBody>
          <a:bodyPr wrap="none" rtlCol="0">
            <a:spAutoFit/>
          </a:bodyPr>
          <a:lstStyle/>
          <a:p>
            <a:r>
              <a:rPr lang="en-US" dirty="0"/>
              <a:t>R6</a:t>
            </a:r>
          </a:p>
        </p:txBody>
      </p:sp>
      <p:sp>
        <p:nvSpPr>
          <p:cNvPr id="17" name="TextBox 16">
            <a:extLst>
              <a:ext uri="{FF2B5EF4-FFF2-40B4-BE49-F238E27FC236}">
                <a16:creationId xmlns:a16="http://schemas.microsoft.com/office/drawing/2014/main" id="{3C44072D-5880-3DDE-2A16-7A26BAA36F84}"/>
              </a:ext>
            </a:extLst>
          </p:cNvPr>
          <p:cNvSpPr txBox="1"/>
          <p:nvPr/>
        </p:nvSpPr>
        <p:spPr>
          <a:xfrm>
            <a:off x="5421246" y="3644801"/>
            <a:ext cx="426720" cy="369332"/>
          </a:xfrm>
          <a:prstGeom prst="rect">
            <a:avLst/>
          </a:prstGeom>
          <a:noFill/>
        </p:spPr>
        <p:txBody>
          <a:bodyPr wrap="none" rtlCol="0">
            <a:spAutoFit/>
          </a:bodyPr>
          <a:lstStyle/>
          <a:p>
            <a:r>
              <a:rPr lang="en-US" dirty="0"/>
              <a:t>R5</a:t>
            </a:r>
          </a:p>
        </p:txBody>
      </p:sp>
      <p:sp>
        <p:nvSpPr>
          <p:cNvPr id="18" name="TextBox 17">
            <a:extLst>
              <a:ext uri="{FF2B5EF4-FFF2-40B4-BE49-F238E27FC236}">
                <a16:creationId xmlns:a16="http://schemas.microsoft.com/office/drawing/2014/main" id="{BFEA4B8F-65A7-AF5A-E961-6DD496757A9E}"/>
              </a:ext>
            </a:extLst>
          </p:cNvPr>
          <p:cNvSpPr txBox="1"/>
          <p:nvPr/>
        </p:nvSpPr>
        <p:spPr>
          <a:xfrm>
            <a:off x="10040784" y="3644801"/>
            <a:ext cx="426720" cy="369332"/>
          </a:xfrm>
          <a:prstGeom prst="rect">
            <a:avLst/>
          </a:prstGeom>
          <a:noFill/>
        </p:spPr>
        <p:txBody>
          <a:bodyPr wrap="none" rtlCol="0">
            <a:spAutoFit/>
          </a:bodyPr>
          <a:lstStyle/>
          <a:p>
            <a:r>
              <a:rPr lang="en-US" dirty="0"/>
              <a:t>R4</a:t>
            </a:r>
          </a:p>
        </p:txBody>
      </p:sp>
      <p:sp>
        <p:nvSpPr>
          <p:cNvPr id="19" name="TextBox 18">
            <a:extLst>
              <a:ext uri="{FF2B5EF4-FFF2-40B4-BE49-F238E27FC236}">
                <a16:creationId xmlns:a16="http://schemas.microsoft.com/office/drawing/2014/main" id="{3C52402F-55F6-7CD4-D7E8-48B636960FAD}"/>
              </a:ext>
            </a:extLst>
          </p:cNvPr>
          <p:cNvSpPr txBox="1"/>
          <p:nvPr/>
        </p:nvSpPr>
        <p:spPr>
          <a:xfrm>
            <a:off x="4988092" y="2244109"/>
            <a:ext cx="1500732" cy="369332"/>
          </a:xfrm>
          <a:prstGeom prst="rect">
            <a:avLst/>
          </a:prstGeom>
          <a:noFill/>
        </p:spPr>
        <p:txBody>
          <a:bodyPr wrap="none" rtlCol="0">
            <a:spAutoFit/>
          </a:bodyPr>
          <a:lstStyle/>
          <a:p>
            <a:r>
              <a:rPr lang="en-US" dirty="0"/>
              <a:t>10.10.10.0/24</a:t>
            </a:r>
          </a:p>
        </p:txBody>
      </p:sp>
      <p:cxnSp>
        <p:nvCxnSpPr>
          <p:cNvPr id="21" name="Straight Connector 20">
            <a:extLst>
              <a:ext uri="{FF2B5EF4-FFF2-40B4-BE49-F238E27FC236}">
                <a16:creationId xmlns:a16="http://schemas.microsoft.com/office/drawing/2014/main" id="{0881D4D1-5DAE-F456-4ECF-8E0B8C3058B2}"/>
              </a:ext>
            </a:extLst>
          </p:cNvPr>
          <p:cNvCxnSpPr>
            <a:stCxn id="6" idx="6"/>
            <a:endCxn id="7" idx="2"/>
          </p:cNvCxnSpPr>
          <p:nvPr/>
        </p:nvCxnSpPr>
        <p:spPr>
          <a:xfrm>
            <a:off x="1933662" y="1268930"/>
            <a:ext cx="324793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F6E3AA-20B9-F052-BC5D-77CDEC592E2B}"/>
              </a:ext>
            </a:extLst>
          </p:cNvPr>
          <p:cNvCxnSpPr>
            <a:cxnSpLocks/>
            <a:stCxn id="11" idx="6"/>
            <a:endCxn id="9" idx="2"/>
          </p:cNvCxnSpPr>
          <p:nvPr/>
        </p:nvCxnSpPr>
        <p:spPr>
          <a:xfrm>
            <a:off x="6096000" y="3831672"/>
            <a:ext cx="37009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BB80C3-56D4-195E-C882-30D93CA65BDB}"/>
              </a:ext>
            </a:extLst>
          </p:cNvPr>
          <p:cNvCxnSpPr>
            <a:cxnSpLocks/>
            <a:stCxn id="7" idx="6"/>
            <a:endCxn id="8" idx="2"/>
          </p:cNvCxnSpPr>
          <p:nvPr/>
        </p:nvCxnSpPr>
        <p:spPr>
          <a:xfrm>
            <a:off x="6096000" y="1268930"/>
            <a:ext cx="37009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F0F9833-A751-1596-480A-E1FD8F802EFC}"/>
              </a:ext>
            </a:extLst>
          </p:cNvPr>
          <p:cNvCxnSpPr>
            <a:cxnSpLocks/>
            <a:stCxn id="10" idx="6"/>
            <a:endCxn id="11" idx="2"/>
          </p:cNvCxnSpPr>
          <p:nvPr/>
        </p:nvCxnSpPr>
        <p:spPr>
          <a:xfrm>
            <a:off x="1937856" y="3831672"/>
            <a:ext cx="32437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8EC4C30-840F-B31A-5421-AF57492EC859}"/>
              </a:ext>
            </a:extLst>
          </p:cNvPr>
          <p:cNvCxnSpPr>
            <a:cxnSpLocks/>
            <a:stCxn id="6" idx="4"/>
            <a:endCxn id="10" idx="0"/>
          </p:cNvCxnSpPr>
          <p:nvPr/>
        </p:nvCxnSpPr>
        <p:spPr>
          <a:xfrm>
            <a:off x="1476462" y="1726130"/>
            <a:ext cx="4194" cy="16483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1A7E433-C3F5-2CC9-1E16-CB07C938C521}"/>
              </a:ext>
            </a:extLst>
          </p:cNvPr>
          <p:cNvCxnSpPr>
            <a:cxnSpLocks/>
            <a:stCxn id="8" idx="4"/>
            <a:endCxn id="9" idx="0"/>
          </p:cNvCxnSpPr>
          <p:nvPr/>
        </p:nvCxnSpPr>
        <p:spPr>
          <a:xfrm>
            <a:off x="10254144" y="1726130"/>
            <a:ext cx="0" cy="164834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2BB3D04-7714-0B91-4D4F-8969F5F916EA}"/>
              </a:ext>
            </a:extLst>
          </p:cNvPr>
          <p:cNvSpPr txBox="1"/>
          <p:nvPr/>
        </p:nvSpPr>
        <p:spPr>
          <a:xfrm>
            <a:off x="1929019" y="941301"/>
            <a:ext cx="503339" cy="276999"/>
          </a:xfrm>
          <a:prstGeom prst="rect">
            <a:avLst/>
          </a:prstGeom>
          <a:noFill/>
        </p:spPr>
        <p:txBody>
          <a:bodyPr wrap="square" rtlCol="0">
            <a:spAutoFit/>
          </a:bodyPr>
          <a:lstStyle/>
          <a:p>
            <a:r>
              <a:rPr lang="en-US" sz="1200" dirty="0"/>
              <a:t>10.1</a:t>
            </a:r>
          </a:p>
        </p:txBody>
      </p:sp>
      <p:sp>
        <p:nvSpPr>
          <p:cNvPr id="44" name="TextBox 43">
            <a:extLst>
              <a:ext uri="{FF2B5EF4-FFF2-40B4-BE49-F238E27FC236}">
                <a16:creationId xmlns:a16="http://schemas.microsoft.com/office/drawing/2014/main" id="{25B1D369-E462-7268-7B5E-D8B7DF6E0B5D}"/>
              </a:ext>
            </a:extLst>
          </p:cNvPr>
          <p:cNvSpPr txBox="1"/>
          <p:nvPr/>
        </p:nvSpPr>
        <p:spPr>
          <a:xfrm>
            <a:off x="9334153" y="3909501"/>
            <a:ext cx="576043" cy="276999"/>
          </a:xfrm>
          <a:prstGeom prst="rect">
            <a:avLst/>
          </a:prstGeom>
          <a:noFill/>
        </p:spPr>
        <p:txBody>
          <a:bodyPr wrap="square" rtlCol="0">
            <a:spAutoFit/>
          </a:bodyPr>
          <a:lstStyle/>
          <a:p>
            <a:r>
              <a:rPr lang="en-US" sz="1200" dirty="0"/>
              <a:t>10.13</a:t>
            </a:r>
          </a:p>
        </p:txBody>
      </p:sp>
      <p:sp>
        <p:nvSpPr>
          <p:cNvPr id="45" name="TextBox 44">
            <a:extLst>
              <a:ext uri="{FF2B5EF4-FFF2-40B4-BE49-F238E27FC236}">
                <a16:creationId xmlns:a16="http://schemas.microsoft.com/office/drawing/2014/main" id="{89D55242-58FB-C908-4BBD-1AE5A6BB1466}"/>
              </a:ext>
            </a:extLst>
          </p:cNvPr>
          <p:cNvSpPr txBox="1"/>
          <p:nvPr/>
        </p:nvSpPr>
        <p:spPr>
          <a:xfrm>
            <a:off x="9741090" y="3074717"/>
            <a:ext cx="599387" cy="276999"/>
          </a:xfrm>
          <a:prstGeom prst="rect">
            <a:avLst/>
          </a:prstGeom>
          <a:noFill/>
        </p:spPr>
        <p:txBody>
          <a:bodyPr wrap="square" rtlCol="0">
            <a:spAutoFit/>
          </a:bodyPr>
          <a:lstStyle/>
          <a:p>
            <a:r>
              <a:rPr lang="en-US" sz="1200" dirty="0"/>
              <a:t>10.10</a:t>
            </a:r>
          </a:p>
        </p:txBody>
      </p:sp>
      <p:sp>
        <p:nvSpPr>
          <p:cNvPr id="46" name="TextBox 45">
            <a:extLst>
              <a:ext uri="{FF2B5EF4-FFF2-40B4-BE49-F238E27FC236}">
                <a16:creationId xmlns:a16="http://schemas.microsoft.com/office/drawing/2014/main" id="{E43A985A-1A7B-259E-3A56-124A7CF88B81}"/>
              </a:ext>
            </a:extLst>
          </p:cNvPr>
          <p:cNvSpPr txBox="1"/>
          <p:nvPr/>
        </p:nvSpPr>
        <p:spPr>
          <a:xfrm>
            <a:off x="6094993" y="956346"/>
            <a:ext cx="503339" cy="276999"/>
          </a:xfrm>
          <a:prstGeom prst="rect">
            <a:avLst/>
          </a:prstGeom>
          <a:noFill/>
        </p:spPr>
        <p:txBody>
          <a:bodyPr wrap="square" rtlCol="0">
            <a:spAutoFit/>
          </a:bodyPr>
          <a:lstStyle/>
          <a:p>
            <a:r>
              <a:rPr lang="en-US" sz="1200" dirty="0"/>
              <a:t>10.5</a:t>
            </a:r>
          </a:p>
        </p:txBody>
      </p:sp>
      <p:sp>
        <p:nvSpPr>
          <p:cNvPr id="47" name="TextBox 46">
            <a:extLst>
              <a:ext uri="{FF2B5EF4-FFF2-40B4-BE49-F238E27FC236}">
                <a16:creationId xmlns:a16="http://schemas.microsoft.com/office/drawing/2014/main" id="{9B1A776D-0A49-52EC-5CEC-57D6D2032F4F}"/>
              </a:ext>
            </a:extLst>
          </p:cNvPr>
          <p:cNvSpPr txBox="1"/>
          <p:nvPr/>
        </p:nvSpPr>
        <p:spPr>
          <a:xfrm>
            <a:off x="9343938" y="1279512"/>
            <a:ext cx="503339" cy="276999"/>
          </a:xfrm>
          <a:prstGeom prst="rect">
            <a:avLst/>
          </a:prstGeom>
          <a:noFill/>
        </p:spPr>
        <p:txBody>
          <a:bodyPr wrap="square" rtlCol="0">
            <a:spAutoFit/>
          </a:bodyPr>
          <a:lstStyle/>
          <a:p>
            <a:r>
              <a:rPr lang="en-US" sz="1200" dirty="0"/>
              <a:t>10.6</a:t>
            </a:r>
          </a:p>
        </p:txBody>
      </p:sp>
      <p:sp>
        <p:nvSpPr>
          <p:cNvPr id="48" name="TextBox 47">
            <a:extLst>
              <a:ext uri="{FF2B5EF4-FFF2-40B4-BE49-F238E27FC236}">
                <a16:creationId xmlns:a16="http://schemas.microsoft.com/office/drawing/2014/main" id="{2712D356-81BF-5948-0F69-3D456A52BBB2}"/>
              </a:ext>
            </a:extLst>
          </p:cNvPr>
          <p:cNvSpPr txBox="1"/>
          <p:nvPr/>
        </p:nvSpPr>
        <p:spPr>
          <a:xfrm>
            <a:off x="6120858" y="3496277"/>
            <a:ext cx="603581" cy="276999"/>
          </a:xfrm>
          <a:prstGeom prst="rect">
            <a:avLst/>
          </a:prstGeom>
          <a:noFill/>
        </p:spPr>
        <p:txBody>
          <a:bodyPr wrap="square" rtlCol="0">
            <a:spAutoFit/>
          </a:bodyPr>
          <a:lstStyle/>
          <a:p>
            <a:r>
              <a:rPr lang="en-US" sz="1200" dirty="0"/>
              <a:t>10.14</a:t>
            </a:r>
          </a:p>
        </p:txBody>
      </p:sp>
      <p:sp>
        <p:nvSpPr>
          <p:cNvPr id="49" name="TextBox 48">
            <a:extLst>
              <a:ext uri="{FF2B5EF4-FFF2-40B4-BE49-F238E27FC236}">
                <a16:creationId xmlns:a16="http://schemas.microsoft.com/office/drawing/2014/main" id="{2E9730DA-9409-6FE9-118B-9B6BB49AC29B}"/>
              </a:ext>
            </a:extLst>
          </p:cNvPr>
          <p:cNvSpPr txBox="1"/>
          <p:nvPr/>
        </p:nvSpPr>
        <p:spPr>
          <a:xfrm>
            <a:off x="10254144" y="1763621"/>
            <a:ext cx="503339" cy="276999"/>
          </a:xfrm>
          <a:prstGeom prst="rect">
            <a:avLst/>
          </a:prstGeom>
          <a:noFill/>
        </p:spPr>
        <p:txBody>
          <a:bodyPr wrap="square" rtlCol="0">
            <a:spAutoFit/>
          </a:bodyPr>
          <a:lstStyle/>
          <a:p>
            <a:r>
              <a:rPr lang="en-US" sz="1200" dirty="0"/>
              <a:t>10.9</a:t>
            </a:r>
          </a:p>
        </p:txBody>
      </p:sp>
      <p:sp>
        <p:nvSpPr>
          <p:cNvPr id="50" name="TextBox 49">
            <a:extLst>
              <a:ext uri="{FF2B5EF4-FFF2-40B4-BE49-F238E27FC236}">
                <a16:creationId xmlns:a16="http://schemas.microsoft.com/office/drawing/2014/main" id="{40F8D407-5C2F-7A83-81E1-66B6EB557425}"/>
              </a:ext>
            </a:extLst>
          </p:cNvPr>
          <p:cNvSpPr txBox="1"/>
          <p:nvPr/>
        </p:nvSpPr>
        <p:spPr>
          <a:xfrm>
            <a:off x="948265" y="3116797"/>
            <a:ext cx="553055" cy="276999"/>
          </a:xfrm>
          <a:prstGeom prst="rect">
            <a:avLst/>
          </a:prstGeom>
          <a:noFill/>
        </p:spPr>
        <p:txBody>
          <a:bodyPr wrap="square" rtlCol="0">
            <a:spAutoFit/>
          </a:bodyPr>
          <a:lstStyle/>
          <a:p>
            <a:r>
              <a:rPr lang="en-US" sz="1200" dirty="0"/>
              <a:t>10.21</a:t>
            </a:r>
          </a:p>
        </p:txBody>
      </p:sp>
      <p:sp>
        <p:nvSpPr>
          <p:cNvPr id="51" name="TextBox 50">
            <a:extLst>
              <a:ext uri="{FF2B5EF4-FFF2-40B4-BE49-F238E27FC236}">
                <a16:creationId xmlns:a16="http://schemas.microsoft.com/office/drawing/2014/main" id="{5273661F-A20A-40BB-07DD-BEAA13CF06F7}"/>
              </a:ext>
            </a:extLst>
          </p:cNvPr>
          <p:cNvSpPr txBox="1"/>
          <p:nvPr/>
        </p:nvSpPr>
        <p:spPr>
          <a:xfrm>
            <a:off x="1962714" y="3544944"/>
            <a:ext cx="575947" cy="276999"/>
          </a:xfrm>
          <a:prstGeom prst="rect">
            <a:avLst/>
          </a:prstGeom>
          <a:noFill/>
        </p:spPr>
        <p:txBody>
          <a:bodyPr wrap="square" rtlCol="0">
            <a:spAutoFit/>
          </a:bodyPr>
          <a:lstStyle/>
          <a:p>
            <a:r>
              <a:rPr lang="en-US" sz="1200" dirty="0"/>
              <a:t>10.18</a:t>
            </a:r>
          </a:p>
        </p:txBody>
      </p:sp>
      <p:sp>
        <p:nvSpPr>
          <p:cNvPr id="52" name="TextBox 51">
            <a:extLst>
              <a:ext uri="{FF2B5EF4-FFF2-40B4-BE49-F238E27FC236}">
                <a16:creationId xmlns:a16="http://schemas.microsoft.com/office/drawing/2014/main" id="{24360161-6FFC-71A4-325C-529113E1B6B6}"/>
              </a:ext>
            </a:extLst>
          </p:cNvPr>
          <p:cNvSpPr txBox="1"/>
          <p:nvPr/>
        </p:nvSpPr>
        <p:spPr>
          <a:xfrm>
            <a:off x="1476461" y="1721665"/>
            <a:ext cx="553055" cy="276999"/>
          </a:xfrm>
          <a:prstGeom prst="rect">
            <a:avLst/>
          </a:prstGeom>
          <a:noFill/>
        </p:spPr>
        <p:txBody>
          <a:bodyPr wrap="square" rtlCol="0">
            <a:spAutoFit/>
          </a:bodyPr>
          <a:lstStyle/>
          <a:p>
            <a:r>
              <a:rPr lang="en-US" sz="1200" dirty="0"/>
              <a:t>10.22</a:t>
            </a:r>
          </a:p>
        </p:txBody>
      </p:sp>
      <p:sp>
        <p:nvSpPr>
          <p:cNvPr id="53" name="TextBox 52">
            <a:extLst>
              <a:ext uri="{FF2B5EF4-FFF2-40B4-BE49-F238E27FC236}">
                <a16:creationId xmlns:a16="http://schemas.microsoft.com/office/drawing/2014/main" id="{F69DAA8F-89AB-1B78-4BCA-A80873E5AFD7}"/>
              </a:ext>
            </a:extLst>
          </p:cNvPr>
          <p:cNvSpPr txBox="1"/>
          <p:nvPr/>
        </p:nvSpPr>
        <p:spPr>
          <a:xfrm>
            <a:off x="4663815" y="3875633"/>
            <a:ext cx="575947" cy="276999"/>
          </a:xfrm>
          <a:prstGeom prst="rect">
            <a:avLst/>
          </a:prstGeom>
          <a:noFill/>
        </p:spPr>
        <p:txBody>
          <a:bodyPr wrap="square" rtlCol="0">
            <a:spAutoFit/>
          </a:bodyPr>
          <a:lstStyle/>
          <a:p>
            <a:r>
              <a:rPr lang="en-US" sz="1200" dirty="0"/>
              <a:t>10.17</a:t>
            </a:r>
          </a:p>
        </p:txBody>
      </p:sp>
      <p:sp>
        <p:nvSpPr>
          <p:cNvPr id="54" name="TextBox 53">
            <a:extLst>
              <a:ext uri="{FF2B5EF4-FFF2-40B4-BE49-F238E27FC236}">
                <a16:creationId xmlns:a16="http://schemas.microsoft.com/office/drawing/2014/main" id="{0E30B020-4816-83ED-E4FA-B931C98B21C2}"/>
              </a:ext>
            </a:extLst>
          </p:cNvPr>
          <p:cNvSpPr txBox="1"/>
          <p:nvPr/>
        </p:nvSpPr>
        <p:spPr>
          <a:xfrm>
            <a:off x="4736423" y="1304241"/>
            <a:ext cx="503339" cy="276999"/>
          </a:xfrm>
          <a:prstGeom prst="rect">
            <a:avLst/>
          </a:prstGeom>
          <a:noFill/>
        </p:spPr>
        <p:txBody>
          <a:bodyPr wrap="square" rtlCol="0">
            <a:spAutoFit/>
          </a:bodyPr>
          <a:lstStyle/>
          <a:p>
            <a:r>
              <a:rPr lang="en-US" sz="1200" dirty="0"/>
              <a:t>10.2</a:t>
            </a:r>
          </a:p>
        </p:txBody>
      </p:sp>
      <p:sp>
        <p:nvSpPr>
          <p:cNvPr id="55" name="TextBox 54">
            <a:extLst>
              <a:ext uri="{FF2B5EF4-FFF2-40B4-BE49-F238E27FC236}">
                <a16:creationId xmlns:a16="http://schemas.microsoft.com/office/drawing/2014/main" id="{DE3FA928-1DB7-BDE9-94D4-138CEB31D4D7}"/>
              </a:ext>
            </a:extLst>
          </p:cNvPr>
          <p:cNvSpPr txBox="1"/>
          <p:nvPr/>
        </p:nvSpPr>
        <p:spPr>
          <a:xfrm>
            <a:off x="3277103" y="923797"/>
            <a:ext cx="503339" cy="276999"/>
          </a:xfrm>
          <a:prstGeom prst="rect">
            <a:avLst/>
          </a:prstGeom>
          <a:noFill/>
        </p:spPr>
        <p:txBody>
          <a:bodyPr wrap="square" rtlCol="0">
            <a:spAutoFit/>
          </a:bodyPr>
          <a:lstStyle/>
          <a:p>
            <a:r>
              <a:rPr lang="en-US" sz="1200" dirty="0"/>
              <a:t>/30</a:t>
            </a:r>
          </a:p>
        </p:txBody>
      </p:sp>
      <p:sp>
        <p:nvSpPr>
          <p:cNvPr id="56" name="TextBox 55">
            <a:extLst>
              <a:ext uri="{FF2B5EF4-FFF2-40B4-BE49-F238E27FC236}">
                <a16:creationId xmlns:a16="http://schemas.microsoft.com/office/drawing/2014/main" id="{6B3E2621-73C5-73D9-621B-5DF3364EE835}"/>
              </a:ext>
            </a:extLst>
          </p:cNvPr>
          <p:cNvSpPr txBox="1"/>
          <p:nvPr/>
        </p:nvSpPr>
        <p:spPr>
          <a:xfrm>
            <a:off x="7687153" y="880822"/>
            <a:ext cx="503339" cy="276999"/>
          </a:xfrm>
          <a:prstGeom prst="rect">
            <a:avLst/>
          </a:prstGeom>
          <a:noFill/>
        </p:spPr>
        <p:txBody>
          <a:bodyPr wrap="square" rtlCol="0">
            <a:spAutoFit/>
          </a:bodyPr>
          <a:lstStyle/>
          <a:p>
            <a:r>
              <a:rPr lang="en-US" sz="1200" dirty="0"/>
              <a:t>/30</a:t>
            </a:r>
          </a:p>
        </p:txBody>
      </p:sp>
      <p:sp>
        <p:nvSpPr>
          <p:cNvPr id="57" name="TextBox 56">
            <a:extLst>
              <a:ext uri="{FF2B5EF4-FFF2-40B4-BE49-F238E27FC236}">
                <a16:creationId xmlns:a16="http://schemas.microsoft.com/office/drawing/2014/main" id="{6D9839AF-58D8-323F-20C4-8927248A045A}"/>
              </a:ext>
            </a:extLst>
          </p:cNvPr>
          <p:cNvSpPr txBox="1"/>
          <p:nvPr/>
        </p:nvSpPr>
        <p:spPr>
          <a:xfrm>
            <a:off x="10430312" y="2434165"/>
            <a:ext cx="503339" cy="276999"/>
          </a:xfrm>
          <a:prstGeom prst="rect">
            <a:avLst/>
          </a:prstGeom>
          <a:noFill/>
        </p:spPr>
        <p:txBody>
          <a:bodyPr wrap="square" rtlCol="0">
            <a:spAutoFit/>
          </a:bodyPr>
          <a:lstStyle/>
          <a:p>
            <a:r>
              <a:rPr lang="en-US" sz="1200" dirty="0"/>
              <a:t>/30</a:t>
            </a:r>
          </a:p>
        </p:txBody>
      </p:sp>
      <p:sp>
        <p:nvSpPr>
          <p:cNvPr id="58" name="TextBox 57">
            <a:extLst>
              <a:ext uri="{FF2B5EF4-FFF2-40B4-BE49-F238E27FC236}">
                <a16:creationId xmlns:a16="http://schemas.microsoft.com/office/drawing/2014/main" id="{6C529473-9030-8808-D69E-07159C1134DB}"/>
              </a:ext>
            </a:extLst>
          </p:cNvPr>
          <p:cNvSpPr txBox="1"/>
          <p:nvPr/>
        </p:nvSpPr>
        <p:spPr>
          <a:xfrm>
            <a:off x="948265" y="2298295"/>
            <a:ext cx="503339" cy="276999"/>
          </a:xfrm>
          <a:prstGeom prst="rect">
            <a:avLst/>
          </a:prstGeom>
          <a:noFill/>
        </p:spPr>
        <p:txBody>
          <a:bodyPr wrap="square" rtlCol="0">
            <a:spAutoFit/>
          </a:bodyPr>
          <a:lstStyle/>
          <a:p>
            <a:r>
              <a:rPr lang="en-US" sz="1200" dirty="0"/>
              <a:t>/30</a:t>
            </a:r>
          </a:p>
        </p:txBody>
      </p:sp>
      <p:sp>
        <p:nvSpPr>
          <p:cNvPr id="60" name="TextBox 59">
            <a:extLst>
              <a:ext uri="{FF2B5EF4-FFF2-40B4-BE49-F238E27FC236}">
                <a16:creationId xmlns:a16="http://schemas.microsoft.com/office/drawing/2014/main" id="{536CC9A7-BF1A-30A2-4AC1-401C8433E53C}"/>
              </a:ext>
            </a:extLst>
          </p:cNvPr>
          <p:cNvSpPr txBox="1"/>
          <p:nvPr/>
        </p:nvSpPr>
        <p:spPr>
          <a:xfrm>
            <a:off x="7958901" y="3496276"/>
            <a:ext cx="503339" cy="276999"/>
          </a:xfrm>
          <a:prstGeom prst="rect">
            <a:avLst/>
          </a:prstGeom>
          <a:noFill/>
        </p:spPr>
        <p:txBody>
          <a:bodyPr wrap="square" rtlCol="0">
            <a:spAutoFit/>
          </a:bodyPr>
          <a:lstStyle/>
          <a:p>
            <a:r>
              <a:rPr lang="en-US" sz="1200" dirty="0"/>
              <a:t>/30</a:t>
            </a:r>
          </a:p>
        </p:txBody>
      </p:sp>
      <p:sp>
        <p:nvSpPr>
          <p:cNvPr id="61" name="TextBox 60">
            <a:extLst>
              <a:ext uri="{FF2B5EF4-FFF2-40B4-BE49-F238E27FC236}">
                <a16:creationId xmlns:a16="http://schemas.microsoft.com/office/drawing/2014/main" id="{95AFFA0D-2284-C072-5EF5-E750EFAEE26A}"/>
              </a:ext>
            </a:extLst>
          </p:cNvPr>
          <p:cNvSpPr txBox="1"/>
          <p:nvPr/>
        </p:nvSpPr>
        <p:spPr>
          <a:xfrm>
            <a:off x="3495141" y="3486538"/>
            <a:ext cx="503339" cy="276999"/>
          </a:xfrm>
          <a:prstGeom prst="rect">
            <a:avLst/>
          </a:prstGeom>
          <a:noFill/>
        </p:spPr>
        <p:txBody>
          <a:bodyPr wrap="square" rtlCol="0">
            <a:spAutoFit/>
          </a:bodyPr>
          <a:lstStyle/>
          <a:p>
            <a:r>
              <a:rPr lang="en-US" sz="1200" dirty="0"/>
              <a:t>/30</a:t>
            </a:r>
          </a:p>
        </p:txBody>
      </p:sp>
      <p:sp>
        <p:nvSpPr>
          <p:cNvPr id="65" name="TextBox 64">
            <a:extLst>
              <a:ext uri="{FF2B5EF4-FFF2-40B4-BE49-F238E27FC236}">
                <a16:creationId xmlns:a16="http://schemas.microsoft.com/office/drawing/2014/main" id="{1EBF3DFA-182F-D14C-9D2E-E82540A0E3EE}"/>
              </a:ext>
            </a:extLst>
          </p:cNvPr>
          <p:cNvSpPr txBox="1"/>
          <p:nvPr/>
        </p:nvSpPr>
        <p:spPr>
          <a:xfrm>
            <a:off x="6125831" y="4788294"/>
            <a:ext cx="2336409" cy="523220"/>
          </a:xfrm>
          <a:prstGeom prst="rect">
            <a:avLst/>
          </a:prstGeom>
          <a:noFill/>
        </p:spPr>
        <p:txBody>
          <a:bodyPr wrap="none" rtlCol="0">
            <a:spAutoFit/>
          </a:bodyPr>
          <a:lstStyle/>
          <a:p>
            <a:r>
              <a:rPr lang="en-US" sz="1400" dirty="0"/>
              <a:t>How to ping between devices</a:t>
            </a:r>
          </a:p>
          <a:p>
            <a:r>
              <a:rPr lang="en-US" sz="1400" dirty="0" err="1"/>
              <a:t>Router#Ping</a:t>
            </a:r>
            <a:r>
              <a:rPr lang="en-US" sz="1400" dirty="0"/>
              <a:t> 10.10.10.X</a:t>
            </a:r>
            <a:endParaRPr lang="en-US" dirty="0"/>
          </a:p>
        </p:txBody>
      </p:sp>
      <p:sp>
        <p:nvSpPr>
          <p:cNvPr id="66" name="TextBox 65">
            <a:extLst>
              <a:ext uri="{FF2B5EF4-FFF2-40B4-BE49-F238E27FC236}">
                <a16:creationId xmlns:a16="http://schemas.microsoft.com/office/drawing/2014/main" id="{796DB79D-F44F-27E8-DAF5-B1C98816D43C}"/>
              </a:ext>
            </a:extLst>
          </p:cNvPr>
          <p:cNvSpPr txBox="1"/>
          <p:nvPr/>
        </p:nvSpPr>
        <p:spPr>
          <a:xfrm>
            <a:off x="5279380" y="85100"/>
            <a:ext cx="710451" cy="369332"/>
          </a:xfrm>
          <a:prstGeom prst="rect">
            <a:avLst/>
          </a:prstGeom>
          <a:noFill/>
        </p:spPr>
        <p:txBody>
          <a:bodyPr wrap="none" rtlCol="0">
            <a:spAutoFit/>
          </a:bodyPr>
          <a:lstStyle/>
          <a:p>
            <a:r>
              <a:rPr lang="en-US" dirty="0"/>
              <a:t>LAB 5</a:t>
            </a:r>
          </a:p>
        </p:txBody>
      </p:sp>
      <p:sp>
        <p:nvSpPr>
          <p:cNvPr id="68" name="TextBox 67">
            <a:extLst>
              <a:ext uri="{FF2B5EF4-FFF2-40B4-BE49-F238E27FC236}">
                <a16:creationId xmlns:a16="http://schemas.microsoft.com/office/drawing/2014/main" id="{EFE47AB8-EE75-1267-F7C4-408944816FB7}"/>
              </a:ext>
            </a:extLst>
          </p:cNvPr>
          <p:cNvSpPr txBox="1"/>
          <p:nvPr/>
        </p:nvSpPr>
        <p:spPr>
          <a:xfrm>
            <a:off x="1926842" y="4561405"/>
            <a:ext cx="2809581" cy="1815882"/>
          </a:xfrm>
          <a:prstGeom prst="rect">
            <a:avLst/>
          </a:prstGeom>
          <a:noFill/>
        </p:spPr>
        <p:txBody>
          <a:bodyPr wrap="square">
            <a:spAutoFit/>
          </a:bodyPr>
          <a:lstStyle/>
          <a:p>
            <a:pPr algn="ctr"/>
            <a:r>
              <a:rPr lang="en-US" sz="1400" dirty="0"/>
              <a:t>/30 network cut sheet</a:t>
            </a:r>
          </a:p>
          <a:p>
            <a:r>
              <a:rPr lang="en-US" sz="1400" dirty="0"/>
              <a:t>Network #       IP Range	Broadcast</a:t>
            </a:r>
          </a:p>
          <a:p>
            <a:r>
              <a:rPr lang="en-US" sz="1400" dirty="0"/>
              <a:t>      .0	      .1-.2	     .3</a:t>
            </a:r>
          </a:p>
          <a:p>
            <a:r>
              <a:rPr lang="en-US" sz="1400" dirty="0"/>
              <a:t>      .4	      .5-.6	     .7</a:t>
            </a:r>
          </a:p>
          <a:p>
            <a:r>
              <a:rPr lang="en-US" sz="1400" dirty="0"/>
              <a:t>     .8	     .9-.10	    .11</a:t>
            </a:r>
          </a:p>
          <a:p>
            <a:r>
              <a:rPr lang="en-US" sz="1400" dirty="0"/>
              <a:t>    .12	     .13-.14	    .15</a:t>
            </a:r>
          </a:p>
          <a:p>
            <a:r>
              <a:rPr lang="en-US" sz="1400" dirty="0"/>
              <a:t>    .16	     .17-.18	    .19</a:t>
            </a:r>
          </a:p>
          <a:p>
            <a:r>
              <a:rPr lang="en-US" sz="1400" dirty="0"/>
              <a:t>    .20	     .21-.22	    .23</a:t>
            </a:r>
          </a:p>
        </p:txBody>
      </p:sp>
    </p:spTree>
    <p:extLst>
      <p:ext uri="{BB962C8B-B14F-4D97-AF65-F5344CB8AC3E}">
        <p14:creationId xmlns:p14="http://schemas.microsoft.com/office/powerpoint/2010/main" val="123103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D2C22-E316-ED1E-C384-7AD37549EB19}"/>
              </a:ext>
            </a:extLst>
          </p:cNvPr>
          <p:cNvSpPr>
            <a:spLocks noGrp="1"/>
          </p:cNvSpPr>
          <p:nvPr>
            <p:ph type="title"/>
          </p:nvPr>
        </p:nvSpPr>
        <p:spPr/>
        <p:txBody>
          <a:bodyPr/>
          <a:lstStyle/>
          <a:p>
            <a:r>
              <a:rPr lang="en-US" dirty="0"/>
              <a:t>Lab 6 Introduction to Static Routes</a:t>
            </a:r>
          </a:p>
        </p:txBody>
      </p:sp>
      <p:sp>
        <p:nvSpPr>
          <p:cNvPr id="3" name="Content Placeholder 2">
            <a:extLst>
              <a:ext uri="{FF2B5EF4-FFF2-40B4-BE49-F238E27FC236}">
                <a16:creationId xmlns:a16="http://schemas.microsoft.com/office/drawing/2014/main" id="{252DAD58-3997-97F1-2771-7F8AA3683FE8}"/>
              </a:ext>
            </a:extLst>
          </p:cNvPr>
          <p:cNvSpPr>
            <a:spLocks noGrp="1"/>
          </p:cNvSpPr>
          <p:nvPr>
            <p:ph idx="1"/>
          </p:nvPr>
        </p:nvSpPr>
        <p:spPr>
          <a:xfrm>
            <a:off x="838200" y="1690688"/>
            <a:ext cx="10515600" cy="4351338"/>
          </a:xfrm>
        </p:spPr>
        <p:txBody>
          <a:bodyPr>
            <a:noAutofit/>
          </a:bodyPr>
          <a:lstStyle/>
          <a:p>
            <a:r>
              <a:rPr lang="en-US" sz="2400" dirty="0"/>
              <a:t>You will continue to build upon previous labs. You will redo lab 5 and in this lab exercise, you will learn how to configure static routes and ping a router that you’re not directly connected too. Each site will make 2 static routes each, and then you will test connectivity  with a ping test and a trace route</a:t>
            </a:r>
          </a:p>
          <a:p>
            <a:r>
              <a:rPr lang="en-US" sz="2400" dirty="0"/>
              <a:t>If configured correctly </a:t>
            </a:r>
          </a:p>
          <a:p>
            <a:r>
              <a:rPr lang="en-US" sz="2400" dirty="0"/>
              <a:t>R1 should be able to ping r3/5</a:t>
            </a:r>
          </a:p>
          <a:p>
            <a:r>
              <a:rPr lang="en-US" sz="2400" dirty="0"/>
              <a:t>R2 should be able to ping r4/6</a:t>
            </a:r>
          </a:p>
          <a:p>
            <a:r>
              <a:rPr lang="en-US" sz="2400" dirty="0"/>
              <a:t>R3 should be able to ping r1/5</a:t>
            </a:r>
          </a:p>
          <a:p>
            <a:r>
              <a:rPr lang="en-US" sz="2400" dirty="0"/>
              <a:t>R4 should be able to ping r2/6</a:t>
            </a:r>
          </a:p>
          <a:p>
            <a:r>
              <a:rPr lang="en-US" sz="2400" dirty="0"/>
              <a:t>R5 should be able to ping r1/3</a:t>
            </a:r>
          </a:p>
          <a:p>
            <a:r>
              <a:rPr lang="en-US" sz="2400" dirty="0"/>
              <a:t>R6 should be able to ping r2/4</a:t>
            </a:r>
          </a:p>
          <a:p>
            <a:endParaRPr lang="en-US" sz="2400" dirty="0"/>
          </a:p>
          <a:p>
            <a:pPr lvl="1"/>
            <a:endParaRPr lang="en-US" dirty="0"/>
          </a:p>
          <a:p>
            <a:endParaRPr lang="en-US" sz="2400" dirty="0"/>
          </a:p>
        </p:txBody>
      </p:sp>
      <p:sp>
        <p:nvSpPr>
          <p:cNvPr id="5" name="TextBox 4">
            <a:extLst>
              <a:ext uri="{FF2B5EF4-FFF2-40B4-BE49-F238E27FC236}">
                <a16:creationId xmlns:a16="http://schemas.microsoft.com/office/drawing/2014/main" id="{787283A6-7CED-9C71-C1D7-015FAA4DE1FF}"/>
              </a:ext>
            </a:extLst>
          </p:cNvPr>
          <p:cNvSpPr txBox="1"/>
          <p:nvPr/>
        </p:nvSpPr>
        <p:spPr>
          <a:xfrm>
            <a:off x="5301842" y="3244334"/>
            <a:ext cx="6157519"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Use the traceroute command to map the IP addresses that a packet travels through to get from one device to another.</a:t>
            </a:r>
          </a:p>
          <a:p>
            <a:pPr marL="285750" indent="-285750">
              <a:buFont typeface="Arial" panose="020B0604020202020204" pitchFamily="34" charset="0"/>
              <a:buChar char="•"/>
            </a:pPr>
            <a:r>
              <a:rPr lang="en-US" sz="2400" dirty="0"/>
              <a:t>R1#traceroute </a:t>
            </a:r>
            <a:r>
              <a:rPr lang="en-US" sz="2400" dirty="0" err="1"/>
              <a:t>x.x.x.x</a:t>
            </a:r>
            <a:endParaRPr lang="en-US" sz="2400" dirty="0"/>
          </a:p>
        </p:txBody>
      </p:sp>
    </p:spTree>
    <p:extLst>
      <p:ext uri="{BB962C8B-B14F-4D97-AF65-F5344CB8AC3E}">
        <p14:creationId xmlns:p14="http://schemas.microsoft.com/office/powerpoint/2010/main" val="66227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0EACADAA-14E3-16DA-1591-671DD69B25BA}"/>
              </a:ext>
            </a:extLst>
          </p:cNvPr>
          <p:cNvSpPr/>
          <p:nvPr/>
        </p:nvSpPr>
        <p:spPr>
          <a:xfrm>
            <a:off x="1019262" y="8117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820D3F8-E26D-9543-BBC8-05A8E1E680C6}"/>
              </a:ext>
            </a:extLst>
          </p:cNvPr>
          <p:cNvSpPr/>
          <p:nvPr/>
        </p:nvSpPr>
        <p:spPr>
          <a:xfrm>
            <a:off x="5181600" y="8117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06D0C4D-BF8E-0E27-A969-E26415DEA736}"/>
              </a:ext>
            </a:extLst>
          </p:cNvPr>
          <p:cNvSpPr/>
          <p:nvPr/>
        </p:nvSpPr>
        <p:spPr>
          <a:xfrm>
            <a:off x="9796944" y="811730"/>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926CC15-D08A-861B-E65F-BFA59E1BDAA0}"/>
              </a:ext>
            </a:extLst>
          </p:cNvPr>
          <p:cNvSpPr/>
          <p:nvPr/>
        </p:nvSpPr>
        <p:spPr>
          <a:xfrm>
            <a:off x="9796944" y="3374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2E1CB38-CECF-C9A1-00A6-17E34D3246B1}"/>
              </a:ext>
            </a:extLst>
          </p:cNvPr>
          <p:cNvSpPr/>
          <p:nvPr/>
        </p:nvSpPr>
        <p:spPr>
          <a:xfrm>
            <a:off x="1023456" y="3374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74CA313-D7F3-47CE-D53F-6094A0D91529}"/>
              </a:ext>
            </a:extLst>
          </p:cNvPr>
          <p:cNvSpPr/>
          <p:nvPr/>
        </p:nvSpPr>
        <p:spPr>
          <a:xfrm>
            <a:off x="5181600" y="3374472"/>
            <a:ext cx="9144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B1D3082-7B9F-E46E-1234-B5CF7CA30773}"/>
              </a:ext>
            </a:extLst>
          </p:cNvPr>
          <p:cNvSpPr txBox="1"/>
          <p:nvPr/>
        </p:nvSpPr>
        <p:spPr>
          <a:xfrm>
            <a:off x="5421246" y="1084264"/>
            <a:ext cx="426720" cy="369332"/>
          </a:xfrm>
          <a:prstGeom prst="rect">
            <a:avLst/>
          </a:prstGeom>
          <a:noFill/>
        </p:spPr>
        <p:txBody>
          <a:bodyPr wrap="none" rtlCol="0">
            <a:spAutoFit/>
          </a:bodyPr>
          <a:lstStyle/>
          <a:p>
            <a:r>
              <a:rPr lang="en-US" dirty="0"/>
              <a:t>R2</a:t>
            </a:r>
          </a:p>
        </p:txBody>
      </p:sp>
      <p:sp>
        <p:nvSpPr>
          <p:cNvPr id="13" name="TextBox 12">
            <a:extLst>
              <a:ext uri="{FF2B5EF4-FFF2-40B4-BE49-F238E27FC236}">
                <a16:creationId xmlns:a16="http://schemas.microsoft.com/office/drawing/2014/main" id="{FE675976-40ED-2FAE-8691-BF303EA31112}"/>
              </a:ext>
            </a:extLst>
          </p:cNvPr>
          <p:cNvSpPr txBox="1"/>
          <p:nvPr/>
        </p:nvSpPr>
        <p:spPr>
          <a:xfrm>
            <a:off x="10040784" y="1094846"/>
            <a:ext cx="426720" cy="369332"/>
          </a:xfrm>
          <a:prstGeom prst="rect">
            <a:avLst/>
          </a:prstGeom>
          <a:noFill/>
        </p:spPr>
        <p:txBody>
          <a:bodyPr wrap="none" rtlCol="0">
            <a:spAutoFit/>
          </a:bodyPr>
          <a:lstStyle/>
          <a:p>
            <a:r>
              <a:rPr lang="en-US" dirty="0"/>
              <a:t>R3</a:t>
            </a:r>
          </a:p>
        </p:txBody>
      </p:sp>
      <p:sp>
        <p:nvSpPr>
          <p:cNvPr id="14" name="TextBox 13">
            <a:extLst>
              <a:ext uri="{FF2B5EF4-FFF2-40B4-BE49-F238E27FC236}">
                <a16:creationId xmlns:a16="http://schemas.microsoft.com/office/drawing/2014/main" id="{16F0F153-4B04-E284-0B73-B6E81039EC13}"/>
              </a:ext>
            </a:extLst>
          </p:cNvPr>
          <p:cNvSpPr txBox="1"/>
          <p:nvPr/>
        </p:nvSpPr>
        <p:spPr>
          <a:xfrm>
            <a:off x="1263102" y="1099123"/>
            <a:ext cx="426720" cy="369332"/>
          </a:xfrm>
          <a:prstGeom prst="rect">
            <a:avLst/>
          </a:prstGeom>
          <a:noFill/>
        </p:spPr>
        <p:txBody>
          <a:bodyPr wrap="none" rtlCol="0">
            <a:spAutoFit/>
          </a:bodyPr>
          <a:lstStyle/>
          <a:p>
            <a:r>
              <a:rPr lang="en-US" dirty="0"/>
              <a:t>R1</a:t>
            </a:r>
          </a:p>
        </p:txBody>
      </p:sp>
      <p:sp>
        <p:nvSpPr>
          <p:cNvPr id="16" name="TextBox 15">
            <a:extLst>
              <a:ext uri="{FF2B5EF4-FFF2-40B4-BE49-F238E27FC236}">
                <a16:creationId xmlns:a16="http://schemas.microsoft.com/office/drawing/2014/main" id="{FDBE86C7-79AF-1789-5F7F-2451AACFF7A0}"/>
              </a:ext>
            </a:extLst>
          </p:cNvPr>
          <p:cNvSpPr txBox="1"/>
          <p:nvPr/>
        </p:nvSpPr>
        <p:spPr>
          <a:xfrm>
            <a:off x="1267296" y="3647006"/>
            <a:ext cx="426720" cy="369332"/>
          </a:xfrm>
          <a:prstGeom prst="rect">
            <a:avLst/>
          </a:prstGeom>
          <a:noFill/>
        </p:spPr>
        <p:txBody>
          <a:bodyPr wrap="none" rtlCol="0">
            <a:spAutoFit/>
          </a:bodyPr>
          <a:lstStyle/>
          <a:p>
            <a:r>
              <a:rPr lang="en-US" dirty="0"/>
              <a:t>R6</a:t>
            </a:r>
          </a:p>
        </p:txBody>
      </p:sp>
      <p:sp>
        <p:nvSpPr>
          <p:cNvPr id="17" name="TextBox 16">
            <a:extLst>
              <a:ext uri="{FF2B5EF4-FFF2-40B4-BE49-F238E27FC236}">
                <a16:creationId xmlns:a16="http://schemas.microsoft.com/office/drawing/2014/main" id="{3C44072D-5880-3DDE-2A16-7A26BAA36F84}"/>
              </a:ext>
            </a:extLst>
          </p:cNvPr>
          <p:cNvSpPr txBox="1"/>
          <p:nvPr/>
        </p:nvSpPr>
        <p:spPr>
          <a:xfrm>
            <a:off x="5421246" y="3644801"/>
            <a:ext cx="426720" cy="369332"/>
          </a:xfrm>
          <a:prstGeom prst="rect">
            <a:avLst/>
          </a:prstGeom>
          <a:noFill/>
        </p:spPr>
        <p:txBody>
          <a:bodyPr wrap="none" rtlCol="0">
            <a:spAutoFit/>
          </a:bodyPr>
          <a:lstStyle/>
          <a:p>
            <a:r>
              <a:rPr lang="en-US" dirty="0"/>
              <a:t>R5</a:t>
            </a:r>
          </a:p>
        </p:txBody>
      </p:sp>
      <p:sp>
        <p:nvSpPr>
          <p:cNvPr id="18" name="TextBox 17">
            <a:extLst>
              <a:ext uri="{FF2B5EF4-FFF2-40B4-BE49-F238E27FC236}">
                <a16:creationId xmlns:a16="http://schemas.microsoft.com/office/drawing/2014/main" id="{BFEA4B8F-65A7-AF5A-E961-6DD496757A9E}"/>
              </a:ext>
            </a:extLst>
          </p:cNvPr>
          <p:cNvSpPr txBox="1"/>
          <p:nvPr/>
        </p:nvSpPr>
        <p:spPr>
          <a:xfrm>
            <a:off x="10040784" y="3644801"/>
            <a:ext cx="426720" cy="369332"/>
          </a:xfrm>
          <a:prstGeom prst="rect">
            <a:avLst/>
          </a:prstGeom>
          <a:noFill/>
        </p:spPr>
        <p:txBody>
          <a:bodyPr wrap="none" rtlCol="0">
            <a:spAutoFit/>
          </a:bodyPr>
          <a:lstStyle/>
          <a:p>
            <a:r>
              <a:rPr lang="en-US" dirty="0"/>
              <a:t>R4</a:t>
            </a:r>
          </a:p>
        </p:txBody>
      </p:sp>
      <p:cxnSp>
        <p:nvCxnSpPr>
          <p:cNvPr id="21" name="Straight Connector 20">
            <a:extLst>
              <a:ext uri="{FF2B5EF4-FFF2-40B4-BE49-F238E27FC236}">
                <a16:creationId xmlns:a16="http://schemas.microsoft.com/office/drawing/2014/main" id="{0881D4D1-5DAE-F456-4ECF-8E0B8C3058B2}"/>
              </a:ext>
            </a:extLst>
          </p:cNvPr>
          <p:cNvCxnSpPr>
            <a:stCxn id="6" idx="6"/>
            <a:endCxn id="7" idx="2"/>
          </p:cNvCxnSpPr>
          <p:nvPr/>
        </p:nvCxnSpPr>
        <p:spPr>
          <a:xfrm>
            <a:off x="1933662" y="1268930"/>
            <a:ext cx="3247938"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BF6E3AA-20B9-F052-BC5D-77CDEC592E2B}"/>
              </a:ext>
            </a:extLst>
          </p:cNvPr>
          <p:cNvCxnSpPr>
            <a:cxnSpLocks/>
            <a:stCxn id="11" idx="6"/>
            <a:endCxn id="9" idx="2"/>
          </p:cNvCxnSpPr>
          <p:nvPr/>
        </p:nvCxnSpPr>
        <p:spPr>
          <a:xfrm>
            <a:off x="6096000" y="3831672"/>
            <a:ext cx="37009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BB80C3-56D4-195E-C882-30D93CA65BDB}"/>
              </a:ext>
            </a:extLst>
          </p:cNvPr>
          <p:cNvCxnSpPr>
            <a:cxnSpLocks/>
            <a:stCxn id="7" idx="6"/>
            <a:endCxn id="8" idx="2"/>
          </p:cNvCxnSpPr>
          <p:nvPr/>
        </p:nvCxnSpPr>
        <p:spPr>
          <a:xfrm>
            <a:off x="6096000" y="1268930"/>
            <a:ext cx="37009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F0F9833-A751-1596-480A-E1FD8F802EFC}"/>
              </a:ext>
            </a:extLst>
          </p:cNvPr>
          <p:cNvCxnSpPr>
            <a:cxnSpLocks/>
            <a:stCxn id="10" idx="6"/>
            <a:endCxn id="11" idx="2"/>
          </p:cNvCxnSpPr>
          <p:nvPr/>
        </p:nvCxnSpPr>
        <p:spPr>
          <a:xfrm>
            <a:off x="1937856" y="3831672"/>
            <a:ext cx="3243744"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8EC4C30-840F-B31A-5421-AF57492EC859}"/>
              </a:ext>
            </a:extLst>
          </p:cNvPr>
          <p:cNvCxnSpPr>
            <a:cxnSpLocks/>
            <a:stCxn id="6" idx="4"/>
            <a:endCxn id="10" idx="0"/>
          </p:cNvCxnSpPr>
          <p:nvPr/>
        </p:nvCxnSpPr>
        <p:spPr>
          <a:xfrm>
            <a:off x="1476462" y="1726130"/>
            <a:ext cx="4194" cy="1648342"/>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1A7E433-C3F5-2CC9-1E16-CB07C938C521}"/>
              </a:ext>
            </a:extLst>
          </p:cNvPr>
          <p:cNvCxnSpPr>
            <a:cxnSpLocks/>
            <a:stCxn id="8" idx="4"/>
            <a:endCxn id="9" idx="0"/>
          </p:cNvCxnSpPr>
          <p:nvPr/>
        </p:nvCxnSpPr>
        <p:spPr>
          <a:xfrm>
            <a:off x="10254144" y="1726130"/>
            <a:ext cx="0" cy="164834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82BB3D04-7714-0B91-4D4F-8969F5F916EA}"/>
              </a:ext>
            </a:extLst>
          </p:cNvPr>
          <p:cNvSpPr txBox="1"/>
          <p:nvPr/>
        </p:nvSpPr>
        <p:spPr>
          <a:xfrm>
            <a:off x="1929467" y="855664"/>
            <a:ext cx="503339" cy="276999"/>
          </a:xfrm>
          <a:prstGeom prst="rect">
            <a:avLst/>
          </a:prstGeom>
          <a:noFill/>
        </p:spPr>
        <p:txBody>
          <a:bodyPr wrap="square" rtlCol="0">
            <a:spAutoFit/>
          </a:bodyPr>
          <a:lstStyle/>
          <a:p>
            <a:r>
              <a:rPr lang="en-US" sz="1200" dirty="0"/>
              <a:t>10.1</a:t>
            </a:r>
          </a:p>
        </p:txBody>
      </p:sp>
      <p:sp>
        <p:nvSpPr>
          <p:cNvPr id="44" name="TextBox 43">
            <a:extLst>
              <a:ext uri="{FF2B5EF4-FFF2-40B4-BE49-F238E27FC236}">
                <a16:creationId xmlns:a16="http://schemas.microsoft.com/office/drawing/2014/main" id="{25B1D369-E462-7268-7B5E-D8B7DF6E0B5D}"/>
              </a:ext>
            </a:extLst>
          </p:cNvPr>
          <p:cNvSpPr txBox="1"/>
          <p:nvPr/>
        </p:nvSpPr>
        <p:spPr>
          <a:xfrm>
            <a:off x="9334153" y="3909501"/>
            <a:ext cx="576043" cy="276999"/>
          </a:xfrm>
          <a:prstGeom prst="rect">
            <a:avLst/>
          </a:prstGeom>
          <a:noFill/>
        </p:spPr>
        <p:txBody>
          <a:bodyPr wrap="square" rtlCol="0">
            <a:spAutoFit/>
          </a:bodyPr>
          <a:lstStyle/>
          <a:p>
            <a:r>
              <a:rPr lang="en-US" sz="1200" dirty="0"/>
              <a:t>10.13</a:t>
            </a:r>
          </a:p>
        </p:txBody>
      </p:sp>
      <p:sp>
        <p:nvSpPr>
          <p:cNvPr id="45" name="TextBox 44">
            <a:extLst>
              <a:ext uri="{FF2B5EF4-FFF2-40B4-BE49-F238E27FC236}">
                <a16:creationId xmlns:a16="http://schemas.microsoft.com/office/drawing/2014/main" id="{89D55242-58FB-C908-4BBD-1AE5A6BB1466}"/>
              </a:ext>
            </a:extLst>
          </p:cNvPr>
          <p:cNvSpPr txBox="1"/>
          <p:nvPr/>
        </p:nvSpPr>
        <p:spPr>
          <a:xfrm>
            <a:off x="9750805" y="3066353"/>
            <a:ext cx="548861" cy="276999"/>
          </a:xfrm>
          <a:prstGeom prst="rect">
            <a:avLst/>
          </a:prstGeom>
          <a:noFill/>
        </p:spPr>
        <p:txBody>
          <a:bodyPr wrap="square" rtlCol="0">
            <a:spAutoFit/>
          </a:bodyPr>
          <a:lstStyle/>
          <a:p>
            <a:r>
              <a:rPr lang="en-US" sz="1200" dirty="0"/>
              <a:t>10.10</a:t>
            </a:r>
          </a:p>
        </p:txBody>
      </p:sp>
      <p:sp>
        <p:nvSpPr>
          <p:cNvPr id="46" name="TextBox 45">
            <a:extLst>
              <a:ext uri="{FF2B5EF4-FFF2-40B4-BE49-F238E27FC236}">
                <a16:creationId xmlns:a16="http://schemas.microsoft.com/office/drawing/2014/main" id="{E43A985A-1A7B-259E-3A56-124A7CF88B81}"/>
              </a:ext>
            </a:extLst>
          </p:cNvPr>
          <p:cNvSpPr txBox="1"/>
          <p:nvPr/>
        </p:nvSpPr>
        <p:spPr>
          <a:xfrm>
            <a:off x="6094993" y="956346"/>
            <a:ext cx="503339" cy="276999"/>
          </a:xfrm>
          <a:prstGeom prst="rect">
            <a:avLst/>
          </a:prstGeom>
          <a:noFill/>
        </p:spPr>
        <p:txBody>
          <a:bodyPr wrap="square" rtlCol="0">
            <a:spAutoFit/>
          </a:bodyPr>
          <a:lstStyle/>
          <a:p>
            <a:r>
              <a:rPr lang="en-US" sz="1200" dirty="0"/>
              <a:t>10.5</a:t>
            </a:r>
          </a:p>
        </p:txBody>
      </p:sp>
      <p:sp>
        <p:nvSpPr>
          <p:cNvPr id="47" name="TextBox 46">
            <a:extLst>
              <a:ext uri="{FF2B5EF4-FFF2-40B4-BE49-F238E27FC236}">
                <a16:creationId xmlns:a16="http://schemas.microsoft.com/office/drawing/2014/main" id="{9B1A776D-0A49-52EC-5CEC-57D6D2032F4F}"/>
              </a:ext>
            </a:extLst>
          </p:cNvPr>
          <p:cNvSpPr txBox="1"/>
          <p:nvPr/>
        </p:nvSpPr>
        <p:spPr>
          <a:xfrm>
            <a:off x="9343938" y="1279512"/>
            <a:ext cx="503339" cy="276999"/>
          </a:xfrm>
          <a:prstGeom prst="rect">
            <a:avLst/>
          </a:prstGeom>
          <a:noFill/>
        </p:spPr>
        <p:txBody>
          <a:bodyPr wrap="square" rtlCol="0">
            <a:spAutoFit/>
          </a:bodyPr>
          <a:lstStyle/>
          <a:p>
            <a:r>
              <a:rPr lang="en-US" sz="1200" dirty="0"/>
              <a:t>10.6</a:t>
            </a:r>
          </a:p>
        </p:txBody>
      </p:sp>
      <p:sp>
        <p:nvSpPr>
          <p:cNvPr id="48" name="TextBox 47">
            <a:extLst>
              <a:ext uri="{FF2B5EF4-FFF2-40B4-BE49-F238E27FC236}">
                <a16:creationId xmlns:a16="http://schemas.microsoft.com/office/drawing/2014/main" id="{2712D356-81BF-5948-0F69-3D456A52BBB2}"/>
              </a:ext>
            </a:extLst>
          </p:cNvPr>
          <p:cNvSpPr txBox="1"/>
          <p:nvPr/>
        </p:nvSpPr>
        <p:spPr>
          <a:xfrm>
            <a:off x="6120858" y="3496277"/>
            <a:ext cx="603581" cy="276999"/>
          </a:xfrm>
          <a:prstGeom prst="rect">
            <a:avLst/>
          </a:prstGeom>
          <a:noFill/>
        </p:spPr>
        <p:txBody>
          <a:bodyPr wrap="square" rtlCol="0">
            <a:spAutoFit/>
          </a:bodyPr>
          <a:lstStyle/>
          <a:p>
            <a:r>
              <a:rPr lang="en-US" sz="1200" dirty="0"/>
              <a:t>10.14</a:t>
            </a:r>
          </a:p>
        </p:txBody>
      </p:sp>
      <p:sp>
        <p:nvSpPr>
          <p:cNvPr id="49" name="TextBox 48">
            <a:extLst>
              <a:ext uri="{FF2B5EF4-FFF2-40B4-BE49-F238E27FC236}">
                <a16:creationId xmlns:a16="http://schemas.microsoft.com/office/drawing/2014/main" id="{2E9730DA-9409-6FE9-118B-9B6BB49AC29B}"/>
              </a:ext>
            </a:extLst>
          </p:cNvPr>
          <p:cNvSpPr txBox="1"/>
          <p:nvPr/>
        </p:nvSpPr>
        <p:spPr>
          <a:xfrm>
            <a:off x="10254144" y="1763621"/>
            <a:ext cx="503339" cy="276999"/>
          </a:xfrm>
          <a:prstGeom prst="rect">
            <a:avLst/>
          </a:prstGeom>
          <a:noFill/>
        </p:spPr>
        <p:txBody>
          <a:bodyPr wrap="square" rtlCol="0">
            <a:spAutoFit/>
          </a:bodyPr>
          <a:lstStyle/>
          <a:p>
            <a:r>
              <a:rPr lang="en-US" sz="1200" dirty="0"/>
              <a:t>10.9</a:t>
            </a:r>
          </a:p>
        </p:txBody>
      </p:sp>
      <p:sp>
        <p:nvSpPr>
          <p:cNvPr id="50" name="TextBox 49">
            <a:extLst>
              <a:ext uri="{FF2B5EF4-FFF2-40B4-BE49-F238E27FC236}">
                <a16:creationId xmlns:a16="http://schemas.microsoft.com/office/drawing/2014/main" id="{40F8D407-5C2F-7A83-81E1-66B6EB557425}"/>
              </a:ext>
            </a:extLst>
          </p:cNvPr>
          <p:cNvSpPr txBox="1"/>
          <p:nvPr/>
        </p:nvSpPr>
        <p:spPr>
          <a:xfrm>
            <a:off x="948265" y="3116797"/>
            <a:ext cx="553055" cy="276999"/>
          </a:xfrm>
          <a:prstGeom prst="rect">
            <a:avLst/>
          </a:prstGeom>
          <a:noFill/>
        </p:spPr>
        <p:txBody>
          <a:bodyPr wrap="square" rtlCol="0">
            <a:spAutoFit/>
          </a:bodyPr>
          <a:lstStyle/>
          <a:p>
            <a:r>
              <a:rPr lang="en-US" sz="1200" dirty="0"/>
              <a:t>10.21</a:t>
            </a:r>
          </a:p>
        </p:txBody>
      </p:sp>
      <p:sp>
        <p:nvSpPr>
          <p:cNvPr id="51" name="TextBox 50">
            <a:extLst>
              <a:ext uri="{FF2B5EF4-FFF2-40B4-BE49-F238E27FC236}">
                <a16:creationId xmlns:a16="http://schemas.microsoft.com/office/drawing/2014/main" id="{5273661F-A20A-40BB-07DD-BEAA13CF06F7}"/>
              </a:ext>
            </a:extLst>
          </p:cNvPr>
          <p:cNvSpPr txBox="1"/>
          <p:nvPr/>
        </p:nvSpPr>
        <p:spPr>
          <a:xfrm>
            <a:off x="1962714" y="3544944"/>
            <a:ext cx="575947" cy="276999"/>
          </a:xfrm>
          <a:prstGeom prst="rect">
            <a:avLst/>
          </a:prstGeom>
          <a:noFill/>
        </p:spPr>
        <p:txBody>
          <a:bodyPr wrap="square" rtlCol="0">
            <a:spAutoFit/>
          </a:bodyPr>
          <a:lstStyle/>
          <a:p>
            <a:r>
              <a:rPr lang="en-US" sz="1200" dirty="0"/>
              <a:t>10.18</a:t>
            </a:r>
          </a:p>
        </p:txBody>
      </p:sp>
      <p:sp>
        <p:nvSpPr>
          <p:cNvPr id="52" name="TextBox 51">
            <a:extLst>
              <a:ext uri="{FF2B5EF4-FFF2-40B4-BE49-F238E27FC236}">
                <a16:creationId xmlns:a16="http://schemas.microsoft.com/office/drawing/2014/main" id="{24360161-6FFC-71A4-325C-529113E1B6B6}"/>
              </a:ext>
            </a:extLst>
          </p:cNvPr>
          <p:cNvSpPr txBox="1"/>
          <p:nvPr/>
        </p:nvSpPr>
        <p:spPr>
          <a:xfrm>
            <a:off x="1476461" y="1721665"/>
            <a:ext cx="553055" cy="276999"/>
          </a:xfrm>
          <a:prstGeom prst="rect">
            <a:avLst/>
          </a:prstGeom>
          <a:noFill/>
        </p:spPr>
        <p:txBody>
          <a:bodyPr wrap="square" rtlCol="0">
            <a:spAutoFit/>
          </a:bodyPr>
          <a:lstStyle/>
          <a:p>
            <a:r>
              <a:rPr lang="en-US" sz="1200" dirty="0"/>
              <a:t>10.22</a:t>
            </a:r>
          </a:p>
        </p:txBody>
      </p:sp>
      <p:sp>
        <p:nvSpPr>
          <p:cNvPr id="53" name="TextBox 52">
            <a:extLst>
              <a:ext uri="{FF2B5EF4-FFF2-40B4-BE49-F238E27FC236}">
                <a16:creationId xmlns:a16="http://schemas.microsoft.com/office/drawing/2014/main" id="{F69DAA8F-89AB-1B78-4BCA-A80873E5AFD7}"/>
              </a:ext>
            </a:extLst>
          </p:cNvPr>
          <p:cNvSpPr txBox="1"/>
          <p:nvPr/>
        </p:nvSpPr>
        <p:spPr>
          <a:xfrm>
            <a:off x="4663815" y="3875633"/>
            <a:ext cx="575947" cy="276999"/>
          </a:xfrm>
          <a:prstGeom prst="rect">
            <a:avLst/>
          </a:prstGeom>
          <a:noFill/>
        </p:spPr>
        <p:txBody>
          <a:bodyPr wrap="square" rtlCol="0">
            <a:spAutoFit/>
          </a:bodyPr>
          <a:lstStyle/>
          <a:p>
            <a:r>
              <a:rPr lang="en-US" sz="1200" dirty="0"/>
              <a:t>10.17</a:t>
            </a:r>
          </a:p>
        </p:txBody>
      </p:sp>
      <p:sp>
        <p:nvSpPr>
          <p:cNvPr id="54" name="TextBox 53">
            <a:extLst>
              <a:ext uri="{FF2B5EF4-FFF2-40B4-BE49-F238E27FC236}">
                <a16:creationId xmlns:a16="http://schemas.microsoft.com/office/drawing/2014/main" id="{0E30B020-4816-83ED-E4FA-B931C98B21C2}"/>
              </a:ext>
            </a:extLst>
          </p:cNvPr>
          <p:cNvSpPr txBox="1"/>
          <p:nvPr/>
        </p:nvSpPr>
        <p:spPr>
          <a:xfrm>
            <a:off x="4736423" y="1304241"/>
            <a:ext cx="503339" cy="276999"/>
          </a:xfrm>
          <a:prstGeom prst="rect">
            <a:avLst/>
          </a:prstGeom>
          <a:noFill/>
        </p:spPr>
        <p:txBody>
          <a:bodyPr wrap="square" rtlCol="0">
            <a:spAutoFit/>
          </a:bodyPr>
          <a:lstStyle/>
          <a:p>
            <a:r>
              <a:rPr lang="en-US" sz="1200" dirty="0"/>
              <a:t>10.2</a:t>
            </a:r>
          </a:p>
        </p:txBody>
      </p:sp>
      <p:sp>
        <p:nvSpPr>
          <p:cNvPr id="55" name="TextBox 54">
            <a:extLst>
              <a:ext uri="{FF2B5EF4-FFF2-40B4-BE49-F238E27FC236}">
                <a16:creationId xmlns:a16="http://schemas.microsoft.com/office/drawing/2014/main" id="{DE3FA928-1DB7-BDE9-94D4-138CEB31D4D7}"/>
              </a:ext>
            </a:extLst>
          </p:cNvPr>
          <p:cNvSpPr txBox="1"/>
          <p:nvPr/>
        </p:nvSpPr>
        <p:spPr>
          <a:xfrm>
            <a:off x="3277103" y="923797"/>
            <a:ext cx="503339" cy="276999"/>
          </a:xfrm>
          <a:prstGeom prst="rect">
            <a:avLst/>
          </a:prstGeom>
          <a:noFill/>
        </p:spPr>
        <p:txBody>
          <a:bodyPr wrap="square" rtlCol="0">
            <a:spAutoFit/>
          </a:bodyPr>
          <a:lstStyle/>
          <a:p>
            <a:r>
              <a:rPr lang="en-US" sz="1200" dirty="0"/>
              <a:t>/30</a:t>
            </a:r>
          </a:p>
        </p:txBody>
      </p:sp>
      <p:sp>
        <p:nvSpPr>
          <p:cNvPr id="56" name="TextBox 55">
            <a:extLst>
              <a:ext uri="{FF2B5EF4-FFF2-40B4-BE49-F238E27FC236}">
                <a16:creationId xmlns:a16="http://schemas.microsoft.com/office/drawing/2014/main" id="{6B3E2621-73C5-73D9-621B-5DF3364EE835}"/>
              </a:ext>
            </a:extLst>
          </p:cNvPr>
          <p:cNvSpPr txBox="1"/>
          <p:nvPr/>
        </p:nvSpPr>
        <p:spPr>
          <a:xfrm>
            <a:off x="7687153" y="880822"/>
            <a:ext cx="503339" cy="276999"/>
          </a:xfrm>
          <a:prstGeom prst="rect">
            <a:avLst/>
          </a:prstGeom>
          <a:noFill/>
        </p:spPr>
        <p:txBody>
          <a:bodyPr wrap="square" rtlCol="0">
            <a:spAutoFit/>
          </a:bodyPr>
          <a:lstStyle/>
          <a:p>
            <a:r>
              <a:rPr lang="en-US" sz="1200" dirty="0"/>
              <a:t>/30</a:t>
            </a:r>
          </a:p>
        </p:txBody>
      </p:sp>
      <p:sp>
        <p:nvSpPr>
          <p:cNvPr id="57" name="TextBox 56">
            <a:extLst>
              <a:ext uri="{FF2B5EF4-FFF2-40B4-BE49-F238E27FC236}">
                <a16:creationId xmlns:a16="http://schemas.microsoft.com/office/drawing/2014/main" id="{6D9839AF-58D8-323F-20C4-8927248A045A}"/>
              </a:ext>
            </a:extLst>
          </p:cNvPr>
          <p:cNvSpPr txBox="1"/>
          <p:nvPr/>
        </p:nvSpPr>
        <p:spPr>
          <a:xfrm>
            <a:off x="10430312" y="2434165"/>
            <a:ext cx="503339" cy="276999"/>
          </a:xfrm>
          <a:prstGeom prst="rect">
            <a:avLst/>
          </a:prstGeom>
          <a:noFill/>
        </p:spPr>
        <p:txBody>
          <a:bodyPr wrap="square" rtlCol="0">
            <a:spAutoFit/>
          </a:bodyPr>
          <a:lstStyle/>
          <a:p>
            <a:r>
              <a:rPr lang="en-US" sz="1200" dirty="0"/>
              <a:t>/30</a:t>
            </a:r>
          </a:p>
        </p:txBody>
      </p:sp>
      <p:sp>
        <p:nvSpPr>
          <p:cNvPr id="58" name="TextBox 57">
            <a:extLst>
              <a:ext uri="{FF2B5EF4-FFF2-40B4-BE49-F238E27FC236}">
                <a16:creationId xmlns:a16="http://schemas.microsoft.com/office/drawing/2014/main" id="{6C529473-9030-8808-D69E-07159C1134DB}"/>
              </a:ext>
            </a:extLst>
          </p:cNvPr>
          <p:cNvSpPr txBox="1"/>
          <p:nvPr/>
        </p:nvSpPr>
        <p:spPr>
          <a:xfrm>
            <a:off x="948265" y="2298295"/>
            <a:ext cx="503339" cy="276999"/>
          </a:xfrm>
          <a:prstGeom prst="rect">
            <a:avLst/>
          </a:prstGeom>
          <a:noFill/>
        </p:spPr>
        <p:txBody>
          <a:bodyPr wrap="square" rtlCol="0">
            <a:spAutoFit/>
          </a:bodyPr>
          <a:lstStyle/>
          <a:p>
            <a:r>
              <a:rPr lang="en-US" sz="1200" dirty="0"/>
              <a:t>/30</a:t>
            </a:r>
          </a:p>
        </p:txBody>
      </p:sp>
      <p:sp>
        <p:nvSpPr>
          <p:cNvPr id="60" name="TextBox 59">
            <a:extLst>
              <a:ext uri="{FF2B5EF4-FFF2-40B4-BE49-F238E27FC236}">
                <a16:creationId xmlns:a16="http://schemas.microsoft.com/office/drawing/2014/main" id="{536CC9A7-BF1A-30A2-4AC1-401C8433E53C}"/>
              </a:ext>
            </a:extLst>
          </p:cNvPr>
          <p:cNvSpPr txBox="1"/>
          <p:nvPr/>
        </p:nvSpPr>
        <p:spPr>
          <a:xfrm>
            <a:off x="7958901" y="3496276"/>
            <a:ext cx="503339" cy="276999"/>
          </a:xfrm>
          <a:prstGeom prst="rect">
            <a:avLst/>
          </a:prstGeom>
          <a:noFill/>
        </p:spPr>
        <p:txBody>
          <a:bodyPr wrap="square" rtlCol="0">
            <a:spAutoFit/>
          </a:bodyPr>
          <a:lstStyle/>
          <a:p>
            <a:r>
              <a:rPr lang="en-US" sz="1200" dirty="0"/>
              <a:t>/30</a:t>
            </a:r>
          </a:p>
        </p:txBody>
      </p:sp>
      <p:sp>
        <p:nvSpPr>
          <p:cNvPr id="61" name="TextBox 60">
            <a:extLst>
              <a:ext uri="{FF2B5EF4-FFF2-40B4-BE49-F238E27FC236}">
                <a16:creationId xmlns:a16="http://schemas.microsoft.com/office/drawing/2014/main" id="{95AFFA0D-2284-C072-5EF5-E750EFAEE26A}"/>
              </a:ext>
            </a:extLst>
          </p:cNvPr>
          <p:cNvSpPr txBox="1"/>
          <p:nvPr/>
        </p:nvSpPr>
        <p:spPr>
          <a:xfrm>
            <a:off x="3495141" y="3486538"/>
            <a:ext cx="503339" cy="276999"/>
          </a:xfrm>
          <a:prstGeom prst="rect">
            <a:avLst/>
          </a:prstGeom>
          <a:noFill/>
        </p:spPr>
        <p:txBody>
          <a:bodyPr wrap="square" rtlCol="0">
            <a:spAutoFit/>
          </a:bodyPr>
          <a:lstStyle/>
          <a:p>
            <a:r>
              <a:rPr lang="en-US" sz="1200" dirty="0"/>
              <a:t>/30</a:t>
            </a:r>
          </a:p>
        </p:txBody>
      </p:sp>
      <p:sp>
        <p:nvSpPr>
          <p:cNvPr id="63" name="TextBox 62">
            <a:extLst>
              <a:ext uri="{FF2B5EF4-FFF2-40B4-BE49-F238E27FC236}">
                <a16:creationId xmlns:a16="http://schemas.microsoft.com/office/drawing/2014/main" id="{67783A3D-A95F-885F-E3A1-B5662855D143}"/>
              </a:ext>
            </a:extLst>
          </p:cNvPr>
          <p:cNvSpPr txBox="1"/>
          <p:nvPr/>
        </p:nvSpPr>
        <p:spPr>
          <a:xfrm>
            <a:off x="1123272" y="4777693"/>
            <a:ext cx="9307040" cy="738664"/>
          </a:xfrm>
          <a:prstGeom prst="rect">
            <a:avLst/>
          </a:prstGeom>
          <a:noFill/>
        </p:spPr>
        <p:txBody>
          <a:bodyPr wrap="square" rtlCol="0">
            <a:spAutoFit/>
          </a:bodyPr>
          <a:lstStyle/>
          <a:p>
            <a:pPr algn="ctr"/>
            <a:r>
              <a:rPr lang="en-US" sz="1100" dirty="0"/>
              <a:t>        </a:t>
            </a:r>
            <a:r>
              <a:rPr lang="en-US" sz="2000" dirty="0"/>
              <a:t>HOW TO CONFIGURE A STATIC ROUTE </a:t>
            </a:r>
          </a:p>
          <a:p>
            <a:r>
              <a:rPr lang="en-US" sz="1100" dirty="0"/>
              <a:t>         IP ROUTE                                     10.10.10.X                                          255.255.255.252                                                                    10.10.10.X</a:t>
            </a:r>
          </a:p>
          <a:p>
            <a:r>
              <a:rPr lang="en-US" sz="1100" dirty="0"/>
              <a:t>(CREATES IP ROUTE)     (NETWORK YOU WANT TO REACH)      (SUBNET MASX OF  SAID NETWORK)     (YOUR NEXT HOP (DEVICE YOUR DIRECTILY CONNECTED TO))</a:t>
            </a:r>
          </a:p>
        </p:txBody>
      </p:sp>
      <p:sp>
        <p:nvSpPr>
          <p:cNvPr id="66" name="TextBox 65">
            <a:extLst>
              <a:ext uri="{FF2B5EF4-FFF2-40B4-BE49-F238E27FC236}">
                <a16:creationId xmlns:a16="http://schemas.microsoft.com/office/drawing/2014/main" id="{796DB79D-F44F-27E8-DAF5-B1C98816D43C}"/>
              </a:ext>
            </a:extLst>
          </p:cNvPr>
          <p:cNvSpPr txBox="1"/>
          <p:nvPr/>
        </p:nvSpPr>
        <p:spPr>
          <a:xfrm>
            <a:off x="5279380" y="85100"/>
            <a:ext cx="710451" cy="369332"/>
          </a:xfrm>
          <a:prstGeom prst="rect">
            <a:avLst/>
          </a:prstGeom>
          <a:noFill/>
        </p:spPr>
        <p:txBody>
          <a:bodyPr wrap="none" rtlCol="0">
            <a:spAutoFit/>
          </a:bodyPr>
          <a:lstStyle/>
          <a:p>
            <a:r>
              <a:rPr lang="en-US" dirty="0"/>
              <a:t>LAB 6</a:t>
            </a:r>
          </a:p>
        </p:txBody>
      </p:sp>
    </p:spTree>
    <p:extLst>
      <p:ext uri="{BB962C8B-B14F-4D97-AF65-F5344CB8AC3E}">
        <p14:creationId xmlns:p14="http://schemas.microsoft.com/office/powerpoint/2010/main" val="2190502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1741B2E28913D4F8EB1273C4FEFC740" ma:contentTypeVersion="13" ma:contentTypeDescription="Create a new document." ma:contentTypeScope="" ma:versionID="170f98308152748deac7d3b5f361fe98">
  <xsd:schema xmlns:xsd="http://www.w3.org/2001/XMLSchema" xmlns:xs="http://www.w3.org/2001/XMLSchema" xmlns:p="http://schemas.microsoft.com/office/2006/metadata/properties" xmlns:ns2="91996ce7-020e-4684-919a-b5d87e9bfa30" xmlns:ns3="490c9ccc-c823-4f5f-bd87-22d796f22aa1" targetNamespace="http://schemas.microsoft.com/office/2006/metadata/properties" ma:root="true" ma:fieldsID="e2edb776706941bbafaaebcf0e44a8f8" ns2:_="" ns3:_="">
    <xsd:import namespace="91996ce7-020e-4684-919a-b5d87e9bfa30"/>
    <xsd:import namespace="490c9ccc-c823-4f5f-bd87-22d796f22a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96ce7-020e-4684-919a-b5d87e9bfa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c7be36e-9551-4638-a550-39ad8744497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90c9ccc-c823-4f5f-bd87-22d796f22aa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0fd1672-d9d9-4973-a45a-bcb17e9a52fa}" ma:internalName="TaxCatchAll" ma:showField="CatchAllData" ma:web="490c9ccc-c823-4f5f-bd87-22d796f22a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1996ce7-020e-4684-919a-b5d87e9bfa30">
      <Terms xmlns="http://schemas.microsoft.com/office/infopath/2007/PartnerControls"/>
    </lcf76f155ced4ddcb4097134ff3c332f>
    <TaxCatchAll xmlns="490c9ccc-c823-4f5f-bd87-22d796f22aa1" xsi:nil="true"/>
  </documentManagement>
</p:properties>
</file>

<file path=customXml/itemProps1.xml><?xml version="1.0" encoding="utf-8"?>
<ds:datastoreItem xmlns:ds="http://schemas.openxmlformats.org/officeDocument/2006/customXml" ds:itemID="{D2DF98C5-08F9-4901-ACE0-39C5040B69CB}"/>
</file>

<file path=customXml/itemProps2.xml><?xml version="1.0" encoding="utf-8"?>
<ds:datastoreItem xmlns:ds="http://schemas.openxmlformats.org/officeDocument/2006/customXml" ds:itemID="{1305FCFC-353B-4BC8-B9F9-80BC47E38DE2}"/>
</file>

<file path=customXml/itemProps3.xml><?xml version="1.0" encoding="utf-8"?>
<ds:datastoreItem xmlns:ds="http://schemas.openxmlformats.org/officeDocument/2006/customXml" ds:itemID="{83DFC525-80DB-4C33-9842-FE4FE895C7A9}"/>
</file>

<file path=docProps/app.xml><?xml version="1.0" encoding="utf-8"?>
<Properties xmlns="http://schemas.openxmlformats.org/officeDocument/2006/extended-properties" xmlns:vt="http://schemas.openxmlformats.org/officeDocument/2006/docPropsVTypes">
  <TotalTime>272</TotalTime>
  <Words>1770</Words>
  <Application>Microsoft Office PowerPoint</Application>
  <PresentationFormat>Widescreen</PresentationFormat>
  <Paragraphs>290</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Intro to Routing  basic labs</vt:lpstr>
      <vt:lpstr>Lab 1 Introduction to Basic User Interface</vt:lpstr>
      <vt:lpstr>Lab 2 Setting Host Name &amp; Creating a username and password</vt:lpstr>
      <vt:lpstr>Lab 3 Bringing-up a Router Interface &amp; Router Interface Configuration</vt:lpstr>
      <vt:lpstr>Lab 4 Show Running configuration &amp; saving/deleting configurations</vt:lpstr>
      <vt:lpstr>Lab 5 Introduction to IP and ping</vt:lpstr>
      <vt:lpstr>PowerPoint Presentation</vt:lpstr>
      <vt:lpstr>Lab 6 Introduction to Static Routes</vt:lpstr>
      <vt:lpstr>PowerPoint Presentation</vt:lpstr>
      <vt:lpstr>WRITE ERASE AND RELOAD</vt:lpstr>
      <vt:lpstr>Lab 7 Introduction to Router Rip</vt:lpstr>
      <vt:lpstr>PowerPoint Presentation</vt:lpstr>
      <vt:lpstr>Intro to Swithing  basic labs</vt:lpstr>
      <vt:lpstr>Lab 1 Introduction to Basic User Interface</vt:lpstr>
      <vt:lpstr>Lab 2 Setting Host Name &amp; Creating a username and password</vt:lpstr>
      <vt:lpstr>Lab 3 Configuring VLANS and verifying they’re created</vt:lpstr>
      <vt:lpstr>Lab 4 Show Running configuration &amp; saving/deleting configurations</vt:lpstr>
      <vt:lpstr>Lab 5 Introduction to interface VLANs &amp; access ports</vt:lpstr>
      <vt:lpstr>Lab 6 Introduction to Static Routes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networking  basic labs</dc:title>
  <dc:creator>jesus ortiz2</dc:creator>
  <cp:lastModifiedBy>jesus ortiz2</cp:lastModifiedBy>
  <cp:revision>4</cp:revision>
  <dcterms:created xsi:type="dcterms:W3CDTF">2023-03-05T04:36:30Z</dcterms:created>
  <dcterms:modified xsi:type="dcterms:W3CDTF">2023-03-06T12:12:55Z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0x01010011741B2E28913D4F8EB1273C4FEFC740</vt:lpwstr>
  </property>
</Properties>
</file>