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83" r:id="rId5"/>
    <p:sldId id="284" r:id="rId6"/>
    <p:sldId id="286" r:id="rId7"/>
    <p:sldId id="285" r:id="rId8"/>
    <p:sldId id="287" r:id="rId9"/>
    <p:sldId id="288" r:id="rId10"/>
    <p:sldId id="289" r:id="rId11"/>
    <p:sldId id="290" r:id="rId12"/>
    <p:sldId id="29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0" d="100"/>
          <a:sy n="60" d="100"/>
        </p:scale>
        <p:origin x="90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0DE003-5AAB-48E9-941D-D1993060F1A7}"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7346E0E7-3A9B-4C9A-8FD3-99723929F4B7}">
      <dgm:prSet/>
      <dgm:spPr/>
      <dgm:t>
        <a:bodyPr/>
        <a:lstStyle/>
        <a:p>
          <a:r>
            <a:rPr lang="en-US" dirty="0"/>
            <a:t>An Underlay network is the physical network responsible for the delivery of packets like DWDM (</a:t>
          </a:r>
          <a:r>
            <a:rPr lang="en-US" b="0" i="0" dirty="0"/>
            <a:t>Dense wavelength-division multiplexing)</a:t>
          </a:r>
          <a:r>
            <a:rPr lang="en-US" dirty="0"/>
            <a:t>, L2, L3, MPLS (Multiprotocol label switching), or internet, etc. </a:t>
          </a:r>
        </a:p>
      </dgm:t>
    </dgm:pt>
    <dgm:pt modelId="{A3ED329D-4070-478E-BFFB-A1B3F7DE1FD2}" type="parTrans" cxnId="{20612B07-D377-43CD-985D-E5342965C122}">
      <dgm:prSet/>
      <dgm:spPr/>
      <dgm:t>
        <a:bodyPr/>
        <a:lstStyle/>
        <a:p>
          <a:endParaRPr lang="en-US"/>
        </a:p>
      </dgm:t>
    </dgm:pt>
    <dgm:pt modelId="{F900825B-4ED6-4165-8770-B195C197CA4C}" type="sibTrans" cxnId="{20612B07-D377-43CD-985D-E5342965C122}">
      <dgm:prSet/>
      <dgm:spPr/>
      <dgm:t>
        <a:bodyPr/>
        <a:lstStyle/>
        <a:p>
          <a:endParaRPr lang="en-US"/>
        </a:p>
      </dgm:t>
    </dgm:pt>
    <dgm:pt modelId="{E9E548A5-412C-4AB4-A905-6C2A7C87DCF6}">
      <dgm:prSet/>
      <dgm:spPr/>
      <dgm:t>
        <a:bodyPr/>
        <a:lstStyle/>
        <a:p>
          <a:r>
            <a:rPr lang="en-US" dirty="0"/>
            <a:t>An overlay is a logical network that uses network virtualization to build connectivity on top of physical infrastructure using tunneling encapsulations such as VXLAN (</a:t>
          </a:r>
          <a:r>
            <a:rPr lang="en-US" b="0" i="0" dirty="0"/>
            <a:t>Virtual Extensible LAN)</a:t>
          </a:r>
          <a:r>
            <a:rPr lang="en-US" dirty="0"/>
            <a:t>, GRE, </a:t>
          </a:r>
          <a:r>
            <a:rPr lang="en-US" dirty="0" err="1"/>
            <a:t>IPSec</a:t>
          </a:r>
          <a:r>
            <a:rPr lang="en-US" dirty="0"/>
            <a:t>.</a:t>
          </a:r>
        </a:p>
      </dgm:t>
    </dgm:pt>
    <dgm:pt modelId="{87323096-0E02-4D7D-AEAD-F9D328D307A5}" type="parTrans" cxnId="{ABCECEA1-285A-49EA-A299-E892CA797368}">
      <dgm:prSet/>
      <dgm:spPr/>
      <dgm:t>
        <a:bodyPr/>
        <a:lstStyle/>
        <a:p>
          <a:endParaRPr lang="en-US"/>
        </a:p>
      </dgm:t>
    </dgm:pt>
    <dgm:pt modelId="{76983892-25D6-4AE9-B7AD-CAC6515BDCE1}" type="sibTrans" cxnId="{ABCECEA1-285A-49EA-A299-E892CA797368}">
      <dgm:prSet/>
      <dgm:spPr/>
      <dgm:t>
        <a:bodyPr/>
        <a:lstStyle/>
        <a:p>
          <a:endParaRPr lang="en-US"/>
        </a:p>
      </dgm:t>
    </dgm:pt>
    <dgm:pt modelId="{4C1B4C9C-A4D5-4484-80A1-688A0A9A2E44}" type="pres">
      <dgm:prSet presAssocID="{320DE003-5AAB-48E9-941D-D1993060F1A7}" presName="vert0" presStyleCnt="0">
        <dgm:presLayoutVars>
          <dgm:dir/>
          <dgm:animOne val="branch"/>
          <dgm:animLvl val="lvl"/>
        </dgm:presLayoutVars>
      </dgm:prSet>
      <dgm:spPr/>
      <dgm:t>
        <a:bodyPr/>
        <a:lstStyle/>
        <a:p>
          <a:endParaRPr lang="en-US"/>
        </a:p>
      </dgm:t>
    </dgm:pt>
    <dgm:pt modelId="{FAC4B617-921B-42A0-9B10-4514541326A4}" type="pres">
      <dgm:prSet presAssocID="{7346E0E7-3A9B-4C9A-8FD3-99723929F4B7}" presName="thickLine" presStyleLbl="alignNode1" presStyleIdx="0" presStyleCnt="2"/>
      <dgm:spPr/>
    </dgm:pt>
    <dgm:pt modelId="{1721F734-58D8-4D6E-B546-9FC59A571A86}" type="pres">
      <dgm:prSet presAssocID="{7346E0E7-3A9B-4C9A-8FD3-99723929F4B7}" presName="horz1" presStyleCnt="0"/>
      <dgm:spPr/>
    </dgm:pt>
    <dgm:pt modelId="{1A118260-C148-45E6-835A-E4E7CCEDE57C}" type="pres">
      <dgm:prSet presAssocID="{7346E0E7-3A9B-4C9A-8FD3-99723929F4B7}" presName="tx1" presStyleLbl="revTx" presStyleIdx="0" presStyleCnt="2"/>
      <dgm:spPr/>
      <dgm:t>
        <a:bodyPr/>
        <a:lstStyle/>
        <a:p>
          <a:endParaRPr lang="en-US"/>
        </a:p>
      </dgm:t>
    </dgm:pt>
    <dgm:pt modelId="{666ED0AE-3FA5-4BC5-B4FE-BF9DCBAD4EBD}" type="pres">
      <dgm:prSet presAssocID="{7346E0E7-3A9B-4C9A-8FD3-99723929F4B7}" presName="vert1" presStyleCnt="0"/>
      <dgm:spPr/>
    </dgm:pt>
    <dgm:pt modelId="{02678286-9CD9-4D0B-9B59-BD8D4FD6A5AE}" type="pres">
      <dgm:prSet presAssocID="{E9E548A5-412C-4AB4-A905-6C2A7C87DCF6}" presName="thickLine" presStyleLbl="alignNode1" presStyleIdx="1" presStyleCnt="2"/>
      <dgm:spPr/>
    </dgm:pt>
    <dgm:pt modelId="{EDE1FBAA-C084-4DDA-A4A0-496FBCE3E9AB}" type="pres">
      <dgm:prSet presAssocID="{E9E548A5-412C-4AB4-A905-6C2A7C87DCF6}" presName="horz1" presStyleCnt="0"/>
      <dgm:spPr/>
    </dgm:pt>
    <dgm:pt modelId="{401E7FB2-EFC6-4244-8D08-097F935ABF47}" type="pres">
      <dgm:prSet presAssocID="{E9E548A5-412C-4AB4-A905-6C2A7C87DCF6}" presName="tx1" presStyleLbl="revTx" presStyleIdx="1" presStyleCnt="2"/>
      <dgm:spPr/>
      <dgm:t>
        <a:bodyPr/>
        <a:lstStyle/>
        <a:p>
          <a:endParaRPr lang="en-US"/>
        </a:p>
      </dgm:t>
    </dgm:pt>
    <dgm:pt modelId="{55F1DB47-C87E-401D-9B0C-1C964DAA3898}" type="pres">
      <dgm:prSet presAssocID="{E9E548A5-412C-4AB4-A905-6C2A7C87DCF6}" presName="vert1" presStyleCnt="0"/>
      <dgm:spPr/>
    </dgm:pt>
  </dgm:ptLst>
  <dgm:cxnLst>
    <dgm:cxn modelId="{20612B07-D377-43CD-985D-E5342965C122}" srcId="{320DE003-5AAB-48E9-941D-D1993060F1A7}" destId="{7346E0E7-3A9B-4C9A-8FD3-99723929F4B7}" srcOrd="0" destOrd="0" parTransId="{A3ED329D-4070-478E-BFFB-A1B3F7DE1FD2}" sibTransId="{F900825B-4ED6-4165-8770-B195C197CA4C}"/>
    <dgm:cxn modelId="{ABCECEA1-285A-49EA-A299-E892CA797368}" srcId="{320DE003-5AAB-48E9-941D-D1993060F1A7}" destId="{E9E548A5-412C-4AB4-A905-6C2A7C87DCF6}" srcOrd="1" destOrd="0" parTransId="{87323096-0E02-4D7D-AEAD-F9D328D307A5}" sibTransId="{76983892-25D6-4AE9-B7AD-CAC6515BDCE1}"/>
    <dgm:cxn modelId="{7E3722EF-1DA8-48E5-8AF5-8F1F5E654515}" type="presOf" srcId="{E9E548A5-412C-4AB4-A905-6C2A7C87DCF6}" destId="{401E7FB2-EFC6-4244-8D08-097F935ABF47}" srcOrd="0" destOrd="0" presId="urn:microsoft.com/office/officeart/2008/layout/LinedList"/>
    <dgm:cxn modelId="{04C8F2D3-0193-431A-9D7F-503A2E7F2895}" type="presOf" srcId="{320DE003-5AAB-48E9-941D-D1993060F1A7}" destId="{4C1B4C9C-A4D5-4484-80A1-688A0A9A2E44}" srcOrd="0" destOrd="0" presId="urn:microsoft.com/office/officeart/2008/layout/LinedList"/>
    <dgm:cxn modelId="{9446BF42-5563-468A-968B-80B7F72D3F49}" type="presOf" srcId="{7346E0E7-3A9B-4C9A-8FD3-99723929F4B7}" destId="{1A118260-C148-45E6-835A-E4E7CCEDE57C}" srcOrd="0" destOrd="0" presId="urn:microsoft.com/office/officeart/2008/layout/LinedList"/>
    <dgm:cxn modelId="{0A4A872D-8BDA-44D2-9340-22EAD5E7FEFC}" type="presParOf" srcId="{4C1B4C9C-A4D5-4484-80A1-688A0A9A2E44}" destId="{FAC4B617-921B-42A0-9B10-4514541326A4}" srcOrd="0" destOrd="0" presId="urn:microsoft.com/office/officeart/2008/layout/LinedList"/>
    <dgm:cxn modelId="{6760C9AF-D724-40BB-9AAA-28B5F9BC30EC}" type="presParOf" srcId="{4C1B4C9C-A4D5-4484-80A1-688A0A9A2E44}" destId="{1721F734-58D8-4D6E-B546-9FC59A571A86}" srcOrd="1" destOrd="0" presId="urn:microsoft.com/office/officeart/2008/layout/LinedList"/>
    <dgm:cxn modelId="{D143E3E5-A202-4EB6-88D6-3C8A7109B4D4}" type="presParOf" srcId="{1721F734-58D8-4D6E-B546-9FC59A571A86}" destId="{1A118260-C148-45E6-835A-E4E7CCEDE57C}" srcOrd="0" destOrd="0" presId="urn:microsoft.com/office/officeart/2008/layout/LinedList"/>
    <dgm:cxn modelId="{E36AFFCB-D3CC-457A-8D17-3831E966023F}" type="presParOf" srcId="{1721F734-58D8-4D6E-B546-9FC59A571A86}" destId="{666ED0AE-3FA5-4BC5-B4FE-BF9DCBAD4EBD}" srcOrd="1" destOrd="0" presId="urn:microsoft.com/office/officeart/2008/layout/LinedList"/>
    <dgm:cxn modelId="{8A0B3F7A-86CA-4659-9E57-357D7B5A0019}" type="presParOf" srcId="{4C1B4C9C-A4D5-4484-80A1-688A0A9A2E44}" destId="{02678286-9CD9-4D0B-9B59-BD8D4FD6A5AE}" srcOrd="2" destOrd="0" presId="urn:microsoft.com/office/officeart/2008/layout/LinedList"/>
    <dgm:cxn modelId="{0C6226C5-1886-45CF-A5F3-F9A6ECDAC556}" type="presParOf" srcId="{4C1B4C9C-A4D5-4484-80A1-688A0A9A2E44}" destId="{EDE1FBAA-C084-4DDA-A4A0-496FBCE3E9AB}" srcOrd="3" destOrd="0" presId="urn:microsoft.com/office/officeart/2008/layout/LinedList"/>
    <dgm:cxn modelId="{8B4FAC34-4077-4555-ADB0-F60E72C17903}" type="presParOf" srcId="{EDE1FBAA-C084-4DDA-A4A0-496FBCE3E9AB}" destId="{401E7FB2-EFC6-4244-8D08-097F935ABF47}" srcOrd="0" destOrd="0" presId="urn:microsoft.com/office/officeart/2008/layout/LinedList"/>
    <dgm:cxn modelId="{13BE9A36-7D5E-433A-A35D-5FEC5F3883B8}" type="presParOf" srcId="{EDE1FBAA-C084-4DDA-A4A0-496FBCE3E9AB}" destId="{55F1DB47-C87E-401D-9B0C-1C964DAA389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0DE003-5AAB-48E9-941D-D1993060F1A7}" type="doc">
      <dgm:prSet loTypeId="urn:microsoft.com/office/officeart/2005/8/layout/default" loCatId="list" qsTypeId="urn:microsoft.com/office/officeart/2005/8/quickstyle/simple2" qsCatId="simple" csTypeId="urn:microsoft.com/office/officeart/2005/8/colors/accent0_3" csCatId="mainScheme" phldr="1"/>
      <dgm:spPr/>
      <dgm:t>
        <a:bodyPr/>
        <a:lstStyle/>
        <a:p>
          <a:endParaRPr lang="en-US"/>
        </a:p>
      </dgm:t>
    </dgm:pt>
    <dgm:pt modelId="{7346E0E7-3A9B-4C9A-8FD3-99723929F4B7}">
      <dgm:prSet/>
      <dgm:spPr/>
      <dgm:t>
        <a:bodyPr/>
        <a:lstStyle/>
        <a:p>
          <a:r>
            <a:rPr lang="en-US" dirty="0"/>
            <a:t>A common physical infrastructure, for example, a WAN network, In which a customer has three sites A, B, C with the C as the HQ which are all physical devices. </a:t>
          </a:r>
        </a:p>
        <a:p>
          <a:r>
            <a:rPr lang="en-US" dirty="0"/>
            <a:t>There is a layer 3 IP/MPLS VPN between the 3 sites which is the underlay for this customer.</a:t>
          </a:r>
        </a:p>
      </dgm:t>
    </dgm:pt>
    <dgm:pt modelId="{A3ED329D-4070-478E-BFFB-A1B3F7DE1FD2}" type="parTrans" cxnId="{20612B07-D377-43CD-985D-E5342965C122}">
      <dgm:prSet/>
      <dgm:spPr/>
      <dgm:t>
        <a:bodyPr/>
        <a:lstStyle/>
        <a:p>
          <a:endParaRPr lang="en-US"/>
        </a:p>
      </dgm:t>
    </dgm:pt>
    <dgm:pt modelId="{F900825B-4ED6-4165-8770-B195C197CA4C}" type="sibTrans" cxnId="{20612B07-D377-43CD-985D-E5342965C122}">
      <dgm:prSet/>
      <dgm:spPr/>
      <dgm:t>
        <a:bodyPr/>
        <a:lstStyle/>
        <a:p>
          <a:endParaRPr lang="en-US"/>
        </a:p>
      </dgm:t>
    </dgm:pt>
    <dgm:pt modelId="{E9E548A5-412C-4AB4-A905-6C2A7C87DCF6}">
      <dgm:prSet/>
      <dgm:spPr/>
      <dgm:t>
        <a:bodyPr/>
        <a:lstStyle/>
        <a:p>
          <a:r>
            <a:rPr lang="en-US" dirty="0"/>
            <a:t>This is a Peer-based VPN, which means that the CE ( Customer Edge) peers with PE ( Provider Edge router), exchange routes, and then how the routes are advertised between the PE is the responsibility of the MPLS provider and not the customer who owns CE. </a:t>
          </a:r>
        </a:p>
        <a:p>
          <a:r>
            <a:rPr lang="en-US" dirty="0"/>
            <a:t>Once CE handovers traffic to PE, it forgets on how it is transported inside the Provider network and which route it takes.</a:t>
          </a:r>
        </a:p>
      </dgm:t>
    </dgm:pt>
    <dgm:pt modelId="{87323096-0E02-4D7D-AEAD-F9D328D307A5}" type="parTrans" cxnId="{ABCECEA1-285A-49EA-A299-E892CA797368}">
      <dgm:prSet/>
      <dgm:spPr/>
      <dgm:t>
        <a:bodyPr/>
        <a:lstStyle/>
        <a:p>
          <a:endParaRPr lang="en-US"/>
        </a:p>
      </dgm:t>
    </dgm:pt>
    <dgm:pt modelId="{76983892-25D6-4AE9-B7AD-CAC6515BDCE1}" type="sibTrans" cxnId="{ABCECEA1-285A-49EA-A299-E892CA797368}">
      <dgm:prSet/>
      <dgm:spPr/>
      <dgm:t>
        <a:bodyPr/>
        <a:lstStyle/>
        <a:p>
          <a:endParaRPr lang="en-US"/>
        </a:p>
      </dgm:t>
    </dgm:pt>
    <dgm:pt modelId="{7F5CDD12-CCB8-44A5-91ED-18A184637F74}" type="pres">
      <dgm:prSet presAssocID="{320DE003-5AAB-48E9-941D-D1993060F1A7}" presName="diagram" presStyleCnt="0">
        <dgm:presLayoutVars>
          <dgm:dir/>
          <dgm:resizeHandles val="exact"/>
        </dgm:presLayoutVars>
      </dgm:prSet>
      <dgm:spPr/>
      <dgm:t>
        <a:bodyPr/>
        <a:lstStyle/>
        <a:p>
          <a:endParaRPr lang="en-US"/>
        </a:p>
      </dgm:t>
    </dgm:pt>
    <dgm:pt modelId="{2CF07DA9-9AE2-40A4-878E-35328D3F49CF}" type="pres">
      <dgm:prSet presAssocID="{7346E0E7-3A9B-4C9A-8FD3-99723929F4B7}" presName="node" presStyleLbl="node1" presStyleIdx="0" presStyleCnt="2" custScaleX="220698" custScaleY="129395" custLinFactNeighborX="360" custLinFactNeighborY="-392">
        <dgm:presLayoutVars>
          <dgm:bulletEnabled val="1"/>
        </dgm:presLayoutVars>
      </dgm:prSet>
      <dgm:spPr/>
      <dgm:t>
        <a:bodyPr/>
        <a:lstStyle/>
        <a:p>
          <a:endParaRPr lang="en-US"/>
        </a:p>
      </dgm:t>
    </dgm:pt>
    <dgm:pt modelId="{083272FD-FAB8-4DCD-841D-E1A8258C4FCC}" type="pres">
      <dgm:prSet presAssocID="{F900825B-4ED6-4165-8770-B195C197CA4C}" presName="sibTrans" presStyleCnt="0"/>
      <dgm:spPr/>
    </dgm:pt>
    <dgm:pt modelId="{9F2FAC10-263F-4146-ADC7-C3C82075C116}" type="pres">
      <dgm:prSet presAssocID="{E9E548A5-412C-4AB4-A905-6C2A7C87DCF6}" presName="node" presStyleLbl="node1" presStyleIdx="1" presStyleCnt="2" custScaleX="220680" custScaleY="134417" custLinFactNeighborX="351" custLinFactNeighborY="-10431">
        <dgm:presLayoutVars>
          <dgm:bulletEnabled val="1"/>
        </dgm:presLayoutVars>
      </dgm:prSet>
      <dgm:spPr/>
      <dgm:t>
        <a:bodyPr/>
        <a:lstStyle/>
        <a:p>
          <a:endParaRPr lang="en-US"/>
        </a:p>
      </dgm:t>
    </dgm:pt>
  </dgm:ptLst>
  <dgm:cxnLst>
    <dgm:cxn modelId="{ABCECEA1-285A-49EA-A299-E892CA797368}" srcId="{320DE003-5AAB-48E9-941D-D1993060F1A7}" destId="{E9E548A5-412C-4AB4-A905-6C2A7C87DCF6}" srcOrd="1" destOrd="0" parTransId="{87323096-0E02-4D7D-AEAD-F9D328D307A5}" sibTransId="{76983892-25D6-4AE9-B7AD-CAC6515BDCE1}"/>
    <dgm:cxn modelId="{0CF7CFB2-A4D7-4395-9836-DEFBA4F9474C}" type="presOf" srcId="{E9E548A5-412C-4AB4-A905-6C2A7C87DCF6}" destId="{9F2FAC10-263F-4146-ADC7-C3C82075C116}" srcOrd="0" destOrd="0" presId="urn:microsoft.com/office/officeart/2005/8/layout/default"/>
    <dgm:cxn modelId="{F66A9D33-2A9B-4A55-990B-58FDEF3D86A9}" type="presOf" srcId="{7346E0E7-3A9B-4C9A-8FD3-99723929F4B7}" destId="{2CF07DA9-9AE2-40A4-878E-35328D3F49CF}" srcOrd="0" destOrd="0" presId="urn:microsoft.com/office/officeart/2005/8/layout/default"/>
    <dgm:cxn modelId="{5A7B5301-54A6-4CDA-9EBB-06B2624FC1D0}" type="presOf" srcId="{320DE003-5AAB-48E9-941D-D1993060F1A7}" destId="{7F5CDD12-CCB8-44A5-91ED-18A184637F74}" srcOrd="0" destOrd="0" presId="urn:microsoft.com/office/officeart/2005/8/layout/default"/>
    <dgm:cxn modelId="{20612B07-D377-43CD-985D-E5342965C122}" srcId="{320DE003-5AAB-48E9-941D-D1993060F1A7}" destId="{7346E0E7-3A9B-4C9A-8FD3-99723929F4B7}" srcOrd="0" destOrd="0" parTransId="{A3ED329D-4070-478E-BFFB-A1B3F7DE1FD2}" sibTransId="{F900825B-4ED6-4165-8770-B195C197CA4C}"/>
    <dgm:cxn modelId="{E3FDE540-A582-4F09-8556-916D429FA9E4}" type="presParOf" srcId="{7F5CDD12-CCB8-44A5-91ED-18A184637F74}" destId="{2CF07DA9-9AE2-40A4-878E-35328D3F49CF}" srcOrd="0" destOrd="0" presId="urn:microsoft.com/office/officeart/2005/8/layout/default"/>
    <dgm:cxn modelId="{4516A6C5-F255-4E30-8AA1-9D048D026A0A}" type="presParOf" srcId="{7F5CDD12-CCB8-44A5-91ED-18A184637F74}" destId="{083272FD-FAB8-4DCD-841D-E1A8258C4FCC}" srcOrd="1" destOrd="0" presId="urn:microsoft.com/office/officeart/2005/8/layout/default"/>
    <dgm:cxn modelId="{514DFF02-53C7-4A7C-BDA0-246F201B4047}" type="presParOf" srcId="{7F5CDD12-CCB8-44A5-91ED-18A184637F74}" destId="{9F2FAC10-263F-4146-ADC7-C3C82075C116}"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E18F08-D044-4CA0-B17B-7A03FE09385F}"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7E46637-16C1-415A-8E56-49EC87A72822}">
      <dgm:prSet/>
      <dgm:spPr/>
      <dgm:t>
        <a:bodyPr/>
        <a:lstStyle/>
        <a:p>
          <a:r>
            <a:rPr lang="en-US"/>
            <a:t>A GRE (Generic routing encapsulation) tunnel is formed by a SD-WAN Edge Device. The edge device adds a GRE tunnel header with a new IP header and masks the inner IP header from the MPLS domain, the MPLS forwards based on the outer IP header.</a:t>
          </a:r>
        </a:p>
      </dgm:t>
    </dgm:pt>
    <dgm:pt modelId="{74EDAF36-A6DE-4E49-AEF3-5B0020201468}" type="parTrans" cxnId="{E2338E3B-F516-4813-9F90-A3A3D3508E20}">
      <dgm:prSet/>
      <dgm:spPr/>
      <dgm:t>
        <a:bodyPr/>
        <a:lstStyle/>
        <a:p>
          <a:endParaRPr lang="en-US"/>
        </a:p>
      </dgm:t>
    </dgm:pt>
    <dgm:pt modelId="{6321AC98-2350-42ED-92B2-F6FBFE627AE6}" type="sibTrans" cxnId="{E2338E3B-F516-4813-9F90-A3A3D3508E20}">
      <dgm:prSet/>
      <dgm:spPr/>
      <dgm:t>
        <a:bodyPr/>
        <a:lstStyle/>
        <a:p>
          <a:endParaRPr lang="en-US"/>
        </a:p>
      </dgm:t>
    </dgm:pt>
    <dgm:pt modelId="{57583C98-FE82-4EFB-B17D-3A7955CE569A}">
      <dgm:prSet/>
      <dgm:spPr/>
      <dgm:t>
        <a:bodyPr/>
        <a:lstStyle/>
        <a:p>
          <a:r>
            <a:rPr lang="en-US" b="0" i="0"/>
            <a:t>Once the packet reaches its destination, the SD-WAN edge removes the outer IP header and the Tunnel header and what we get is the original IP packet. During all this process the overlay is not aware of the underlay.</a:t>
          </a:r>
          <a:endParaRPr lang="en-US"/>
        </a:p>
      </dgm:t>
    </dgm:pt>
    <dgm:pt modelId="{43E50922-9FFC-4809-AEA8-9D105ECE788A}" type="parTrans" cxnId="{1C1B578A-D1E4-4B28-9D59-EE2BBFC2A3E9}">
      <dgm:prSet/>
      <dgm:spPr/>
      <dgm:t>
        <a:bodyPr/>
        <a:lstStyle/>
        <a:p>
          <a:endParaRPr lang="en-US"/>
        </a:p>
      </dgm:t>
    </dgm:pt>
    <dgm:pt modelId="{5AD8F134-0223-4DA8-8601-BAA59CC088AE}" type="sibTrans" cxnId="{1C1B578A-D1E4-4B28-9D59-EE2BBFC2A3E9}">
      <dgm:prSet/>
      <dgm:spPr/>
      <dgm:t>
        <a:bodyPr/>
        <a:lstStyle/>
        <a:p>
          <a:endParaRPr lang="en-US"/>
        </a:p>
      </dgm:t>
    </dgm:pt>
    <dgm:pt modelId="{CA825560-EFC7-4C84-B75D-936F49CDAC65}">
      <dgm:prSet/>
      <dgm:spPr/>
      <dgm:t>
        <a:bodyPr/>
        <a:lstStyle/>
        <a:p>
          <a:r>
            <a:rPr lang="en-US"/>
            <a:t>The same process can be done for the internet underlay but with the addition of encryption using IPSec. All this can be done seamlessly using the same SD-WAN Edge box.</a:t>
          </a:r>
        </a:p>
      </dgm:t>
    </dgm:pt>
    <dgm:pt modelId="{F65C88C5-9A52-4DBA-8ED5-8F00EE041FB0}" type="parTrans" cxnId="{3AEF15DB-DFFA-499B-B1C8-B49179494BAC}">
      <dgm:prSet/>
      <dgm:spPr/>
      <dgm:t>
        <a:bodyPr/>
        <a:lstStyle/>
        <a:p>
          <a:endParaRPr lang="en-US"/>
        </a:p>
      </dgm:t>
    </dgm:pt>
    <dgm:pt modelId="{3EED146A-8D07-4151-9D38-885B813ABAFE}" type="sibTrans" cxnId="{3AEF15DB-DFFA-499B-B1C8-B49179494BAC}">
      <dgm:prSet/>
      <dgm:spPr/>
      <dgm:t>
        <a:bodyPr/>
        <a:lstStyle/>
        <a:p>
          <a:endParaRPr lang="en-US"/>
        </a:p>
      </dgm:t>
    </dgm:pt>
    <dgm:pt modelId="{4970CEE0-C8F7-46E6-89B9-62F4E83E3F9E}" type="pres">
      <dgm:prSet presAssocID="{E7E18F08-D044-4CA0-B17B-7A03FE09385F}" presName="vert0" presStyleCnt="0">
        <dgm:presLayoutVars>
          <dgm:dir/>
          <dgm:animOne val="branch"/>
          <dgm:animLvl val="lvl"/>
        </dgm:presLayoutVars>
      </dgm:prSet>
      <dgm:spPr/>
      <dgm:t>
        <a:bodyPr/>
        <a:lstStyle/>
        <a:p>
          <a:endParaRPr lang="en-US"/>
        </a:p>
      </dgm:t>
    </dgm:pt>
    <dgm:pt modelId="{A0B464F5-2B4B-4422-A2B4-7636C34E06C8}" type="pres">
      <dgm:prSet presAssocID="{F7E46637-16C1-415A-8E56-49EC87A72822}" presName="thickLine" presStyleLbl="alignNode1" presStyleIdx="0" presStyleCnt="3"/>
      <dgm:spPr/>
    </dgm:pt>
    <dgm:pt modelId="{F5E5C9FD-9A8B-457F-9F63-0414AF58CA56}" type="pres">
      <dgm:prSet presAssocID="{F7E46637-16C1-415A-8E56-49EC87A72822}" presName="horz1" presStyleCnt="0"/>
      <dgm:spPr/>
    </dgm:pt>
    <dgm:pt modelId="{BEF7531F-9F92-498D-AFBE-A6689F8FC8D6}" type="pres">
      <dgm:prSet presAssocID="{F7E46637-16C1-415A-8E56-49EC87A72822}" presName="tx1" presStyleLbl="revTx" presStyleIdx="0" presStyleCnt="3"/>
      <dgm:spPr/>
      <dgm:t>
        <a:bodyPr/>
        <a:lstStyle/>
        <a:p>
          <a:endParaRPr lang="en-US"/>
        </a:p>
      </dgm:t>
    </dgm:pt>
    <dgm:pt modelId="{F2791179-A2FA-45C9-9EC7-0D9D0A832D7E}" type="pres">
      <dgm:prSet presAssocID="{F7E46637-16C1-415A-8E56-49EC87A72822}" presName="vert1" presStyleCnt="0"/>
      <dgm:spPr/>
    </dgm:pt>
    <dgm:pt modelId="{A8711C3D-50C2-45F7-B998-7E413BDA17D8}" type="pres">
      <dgm:prSet presAssocID="{57583C98-FE82-4EFB-B17D-3A7955CE569A}" presName="thickLine" presStyleLbl="alignNode1" presStyleIdx="1" presStyleCnt="3"/>
      <dgm:spPr/>
    </dgm:pt>
    <dgm:pt modelId="{0C9113BD-0315-41C3-A89B-D1D6F4C6A6E6}" type="pres">
      <dgm:prSet presAssocID="{57583C98-FE82-4EFB-B17D-3A7955CE569A}" presName="horz1" presStyleCnt="0"/>
      <dgm:spPr/>
    </dgm:pt>
    <dgm:pt modelId="{6A6452B4-4E2E-4F4A-A82A-47DDAF2631CD}" type="pres">
      <dgm:prSet presAssocID="{57583C98-FE82-4EFB-B17D-3A7955CE569A}" presName="tx1" presStyleLbl="revTx" presStyleIdx="1" presStyleCnt="3"/>
      <dgm:spPr/>
      <dgm:t>
        <a:bodyPr/>
        <a:lstStyle/>
        <a:p>
          <a:endParaRPr lang="en-US"/>
        </a:p>
      </dgm:t>
    </dgm:pt>
    <dgm:pt modelId="{27DEA0DB-3760-4DD4-8166-36A676F554BA}" type="pres">
      <dgm:prSet presAssocID="{57583C98-FE82-4EFB-B17D-3A7955CE569A}" presName="vert1" presStyleCnt="0"/>
      <dgm:spPr/>
    </dgm:pt>
    <dgm:pt modelId="{E9332723-DAED-430F-8E85-3F948EF568C5}" type="pres">
      <dgm:prSet presAssocID="{CA825560-EFC7-4C84-B75D-936F49CDAC65}" presName="thickLine" presStyleLbl="alignNode1" presStyleIdx="2" presStyleCnt="3"/>
      <dgm:spPr/>
    </dgm:pt>
    <dgm:pt modelId="{006668CA-E7CA-4A34-B704-E9283D1B9047}" type="pres">
      <dgm:prSet presAssocID="{CA825560-EFC7-4C84-B75D-936F49CDAC65}" presName="horz1" presStyleCnt="0"/>
      <dgm:spPr/>
    </dgm:pt>
    <dgm:pt modelId="{9290F657-AB15-4AEC-870B-77B9B70DC3CA}" type="pres">
      <dgm:prSet presAssocID="{CA825560-EFC7-4C84-B75D-936F49CDAC65}" presName="tx1" presStyleLbl="revTx" presStyleIdx="2" presStyleCnt="3"/>
      <dgm:spPr/>
      <dgm:t>
        <a:bodyPr/>
        <a:lstStyle/>
        <a:p>
          <a:endParaRPr lang="en-US"/>
        </a:p>
      </dgm:t>
    </dgm:pt>
    <dgm:pt modelId="{36743A0C-6942-4A39-AE8C-00387A5015D7}" type="pres">
      <dgm:prSet presAssocID="{CA825560-EFC7-4C84-B75D-936F49CDAC65}" presName="vert1" presStyleCnt="0"/>
      <dgm:spPr/>
    </dgm:pt>
  </dgm:ptLst>
  <dgm:cxnLst>
    <dgm:cxn modelId="{1C1B578A-D1E4-4B28-9D59-EE2BBFC2A3E9}" srcId="{E7E18F08-D044-4CA0-B17B-7A03FE09385F}" destId="{57583C98-FE82-4EFB-B17D-3A7955CE569A}" srcOrd="1" destOrd="0" parTransId="{43E50922-9FFC-4809-AEA8-9D105ECE788A}" sibTransId="{5AD8F134-0223-4DA8-8601-BAA59CC088AE}"/>
    <dgm:cxn modelId="{E2338E3B-F516-4813-9F90-A3A3D3508E20}" srcId="{E7E18F08-D044-4CA0-B17B-7A03FE09385F}" destId="{F7E46637-16C1-415A-8E56-49EC87A72822}" srcOrd="0" destOrd="0" parTransId="{74EDAF36-A6DE-4E49-AEF3-5B0020201468}" sibTransId="{6321AC98-2350-42ED-92B2-F6FBFE627AE6}"/>
    <dgm:cxn modelId="{4D3C0BCE-7D45-494D-9DF3-C45E58306B5D}" type="presOf" srcId="{57583C98-FE82-4EFB-B17D-3A7955CE569A}" destId="{6A6452B4-4E2E-4F4A-A82A-47DDAF2631CD}" srcOrd="0" destOrd="0" presId="urn:microsoft.com/office/officeart/2008/layout/LinedList"/>
    <dgm:cxn modelId="{3AEF15DB-DFFA-499B-B1C8-B49179494BAC}" srcId="{E7E18F08-D044-4CA0-B17B-7A03FE09385F}" destId="{CA825560-EFC7-4C84-B75D-936F49CDAC65}" srcOrd="2" destOrd="0" parTransId="{F65C88C5-9A52-4DBA-8ED5-8F00EE041FB0}" sibTransId="{3EED146A-8D07-4151-9D38-885B813ABAFE}"/>
    <dgm:cxn modelId="{2FFE253D-5FB7-4D92-9036-FCA0FCA83BDD}" type="presOf" srcId="{F7E46637-16C1-415A-8E56-49EC87A72822}" destId="{BEF7531F-9F92-498D-AFBE-A6689F8FC8D6}" srcOrd="0" destOrd="0" presId="urn:microsoft.com/office/officeart/2008/layout/LinedList"/>
    <dgm:cxn modelId="{9B5B2226-678F-4756-AE42-15953491D683}" type="presOf" srcId="{E7E18F08-D044-4CA0-B17B-7A03FE09385F}" destId="{4970CEE0-C8F7-46E6-89B9-62F4E83E3F9E}" srcOrd="0" destOrd="0" presId="urn:microsoft.com/office/officeart/2008/layout/LinedList"/>
    <dgm:cxn modelId="{228635E4-232C-417A-BD68-134021F4D193}" type="presOf" srcId="{CA825560-EFC7-4C84-B75D-936F49CDAC65}" destId="{9290F657-AB15-4AEC-870B-77B9B70DC3CA}" srcOrd="0" destOrd="0" presId="urn:microsoft.com/office/officeart/2008/layout/LinedList"/>
    <dgm:cxn modelId="{93C79D35-9256-4EFA-856F-2489659B147A}" type="presParOf" srcId="{4970CEE0-C8F7-46E6-89B9-62F4E83E3F9E}" destId="{A0B464F5-2B4B-4422-A2B4-7636C34E06C8}" srcOrd="0" destOrd="0" presId="urn:microsoft.com/office/officeart/2008/layout/LinedList"/>
    <dgm:cxn modelId="{43A6A8B6-1949-4C7B-A7BD-4C6C0B375902}" type="presParOf" srcId="{4970CEE0-C8F7-46E6-89B9-62F4E83E3F9E}" destId="{F5E5C9FD-9A8B-457F-9F63-0414AF58CA56}" srcOrd="1" destOrd="0" presId="urn:microsoft.com/office/officeart/2008/layout/LinedList"/>
    <dgm:cxn modelId="{5D367044-030C-4C55-8754-5C11EAE94AF8}" type="presParOf" srcId="{F5E5C9FD-9A8B-457F-9F63-0414AF58CA56}" destId="{BEF7531F-9F92-498D-AFBE-A6689F8FC8D6}" srcOrd="0" destOrd="0" presId="urn:microsoft.com/office/officeart/2008/layout/LinedList"/>
    <dgm:cxn modelId="{576B39A8-6206-4D6D-B4D2-DAE67B98C250}" type="presParOf" srcId="{F5E5C9FD-9A8B-457F-9F63-0414AF58CA56}" destId="{F2791179-A2FA-45C9-9EC7-0D9D0A832D7E}" srcOrd="1" destOrd="0" presId="urn:microsoft.com/office/officeart/2008/layout/LinedList"/>
    <dgm:cxn modelId="{6804283A-1697-427D-B4C3-D800D23DA770}" type="presParOf" srcId="{4970CEE0-C8F7-46E6-89B9-62F4E83E3F9E}" destId="{A8711C3D-50C2-45F7-B998-7E413BDA17D8}" srcOrd="2" destOrd="0" presId="urn:microsoft.com/office/officeart/2008/layout/LinedList"/>
    <dgm:cxn modelId="{7748AA8F-887F-498D-A2F1-E865D143D511}" type="presParOf" srcId="{4970CEE0-C8F7-46E6-89B9-62F4E83E3F9E}" destId="{0C9113BD-0315-41C3-A89B-D1D6F4C6A6E6}" srcOrd="3" destOrd="0" presId="urn:microsoft.com/office/officeart/2008/layout/LinedList"/>
    <dgm:cxn modelId="{B52EEFF3-D467-4FA6-8166-DE9F14CE42F0}" type="presParOf" srcId="{0C9113BD-0315-41C3-A89B-D1D6F4C6A6E6}" destId="{6A6452B4-4E2E-4F4A-A82A-47DDAF2631CD}" srcOrd="0" destOrd="0" presId="urn:microsoft.com/office/officeart/2008/layout/LinedList"/>
    <dgm:cxn modelId="{02E85D7F-A427-47C8-867A-0B1CD2C3C0A6}" type="presParOf" srcId="{0C9113BD-0315-41C3-A89B-D1D6F4C6A6E6}" destId="{27DEA0DB-3760-4DD4-8166-36A676F554BA}" srcOrd="1" destOrd="0" presId="urn:microsoft.com/office/officeart/2008/layout/LinedList"/>
    <dgm:cxn modelId="{B365BB51-64F4-46C4-9668-A658D76A5F42}" type="presParOf" srcId="{4970CEE0-C8F7-46E6-89B9-62F4E83E3F9E}" destId="{E9332723-DAED-430F-8E85-3F948EF568C5}" srcOrd="4" destOrd="0" presId="urn:microsoft.com/office/officeart/2008/layout/LinedList"/>
    <dgm:cxn modelId="{003837DB-B665-4B3F-AD64-228789EB8413}" type="presParOf" srcId="{4970CEE0-C8F7-46E6-89B9-62F4E83E3F9E}" destId="{006668CA-E7CA-4A34-B704-E9283D1B9047}" srcOrd="5" destOrd="0" presId="urn:microsoft.com/office/officeart/2008/layout/LinedList"/>
    <dgm:cxn modelId="{A9617E7B-8F36-4650-87D2-566F353E95E9}" type="presParOf" srcId="{006668CA-E7CA-4A34-B704-E9283D1B9047}" destId="{9290F657-AB15-4AEC-870B-77B9B70DC3CA}" srcOrd="0" destOrd="0" presId="urn:microsoft.com/office/officeart/2008/layout/LinedList"/>
    <dgm:cxn modelId="{3A33DA50-E62B-4D10-A698-7B920F4BCE52}" type="presParOf" srcId="{006668CA-E7CA-4A34-B704-E9283D1B9047}" destId="{36743A0C-6942-4A39-AE8C-00387A5015D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C4B617-921B-42A0-9B10-4514541326A4}">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118260-C148-45E6-835A-E4E7CCEDE57C}">
      <dsp:nvSpPr>
        <dsp:cNvPr id="0" name=""/>
        <dsp:cNvSpPr/>
      </dsp:nvSpPr>
      <dsp:spPr>
        <a:xfrm>
          <a:off x="0" y="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kern="1200" dirty="0"/>
            <a:t>An Underlay network is the physical network responsible for the delivery of packets like DWDM (</a:t>
          </a:r>
          <a:r>
            <a:rPr lang="en-US" sz="2700" b="0" i="0" kern="1200" dirty="0"/>
            <a:t>Dense wavelength-division multiplexing)</a:t>
          </a:r>
          <a:r>
            <a:rPr lang="en-US" sz="2700" kern="1200" dirty="0"/>
            <a:t>, L2, L3, MPLS (Multiprotocol label switching), or internet, etc. </a:t>
          </a:r>
        </a:p>
      </dsp:txBody>
      <dsp:txXfrm>
        <a:off x="0" y="0"/>
        <a:ext cx="6492875" cy="2552700"/>
      </dsp:txXfrm>
    </dsp:sp>
    <dsp:sp modelId="{02678286-9CD9-4D0B-9B59-BD8D4FD6A5AE}">
      <dsp:nvSpPr>
        <dsp:cNvPr id="0" name=""/>
        <dsp:cNvSpPr/>
      </dsp:nvSpPr>
      <dsp:spPr>
        <a:xfrm>
          <a:off x="0" y="255270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1E7FB2-EFC6-4244-8D08-097F935ABF47}">
      <dsp:nvSpPr>
        <dsp:cNvPr id="0" name=""/>
        <dsp:cNvSpPr/>
      </dsp:nvSpPr>
      <dsp:spPr>
        <a:xfrm>
          <a:off x="0" y="2552700"/>
          <a:ext cx="6492875" cy="255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lvl="0" algn="l" defTabSz="1200150">
            <a:lnSpc>
              <a:spcPct val="90000"/>
            </a:lnSpc>
            <a:spcBef>
              <a:spcPct val="0"/>
            </a:spcBef>
            <a:spcAft>
              <a:spcPct val="35000"/>
            </a:spcAft>
          </a:pPr>
          <a:r>
            <a:rPr lang="en-US" sz="2700" kern="1200" dirty="0"/>
            <a:t>An overlay is a logical network that uses network virtualization to build connectivity on top of physical infrastructure using tunneling encapsulations such as VXLAN (</a:t>
          </a:r>
          <a:r>
            <a:rPr lang="en-US" sz="2700" b="0" i="0" kern="1200" dirty="0"/>
            <a:t>Virtual Extensible LAN)</a:t>
          </a:r>
          <a:r>
            <a:rPr lang="en-US" sz="2700" kern="1200" dirty="0"/>
            <a:t>, GRE, </a:t>
          </a:r>
          <a:r>
            <a:rPr lang="en-US" sz="2700" kern="1200" dirty="0" err="1"/>
            <a:t>IPSec</a:t>
          </a:r>
          <a:r>
            <a:rPr lang="en-US" sz="2700" kern="1200" dirty="0"/>
            <a:t>.</a:t>
          </a:r>
        </a:p>
      </dsp:txBody>
      <dsp:txXfrm>
        <a:off x="0" y="2552700"/>
        <a:ext cx="6492875" cy="2552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07DA9-9AE2-40A4-878E-35328D3F49CF}">
      <dsp:nvSpPr>
        <dsp:cNvPr id="0" name=""/>
        <dsp:cNvSpPr/>
      </dsp:nvSpPr>
      <dsp:spPr>
        <a:xfrm>
          <a:off x="203308" y="0"/>
          <a:ext cx="5346414" cy="1880758"/>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A common physical infrastructure, for example, a WAN network, In which a customer has three sites A, B, C with the C as the HQ which are all physical devices. </a:t>
          </a:r>
        </a:p>
        <a:p>
          <a:pPr lvl="0" algn="ctr" defTabSz="666750">
            <a:lnSpc>
              <a:spcPct val="90000"/>
            </a:lnSpc>
            <a:spcBef>
              <a:spcPct val="0"/>
            </a:spcBef>
            <a:spcAft>
              <a:spcPct val="35000"/>
            </a:spcAft>
          </a:pPr>
          <a:r>
            <a:rPr lang="en-US" sz="1500" kern="1200" dirty="0"/>
            <a:t>There is a layer 3 IP/MPLS VPN between the 3 sites which is the underlay for this customer.</a:t>
          </a:r>
        </a:p>
      </dsp:txBody>
      <dsp:txXfrm>
        <a:off x="203308" y="0"/>
        <a:ext cx="5346414" cy="1880758"/>
      </dsp:txXfrm>
    </dsp:sp>
    <dsp:sp modelId="{9F2FAC10-263F-4146-ADC7-C3C82075C116}">
      <dsp:nvSpPr>
        <dsp:cNvPr id="0" name=""/>
        <dsp:cNvSpPr/>
      </dsp:nvSpPr>
      <dsp:spPr>
        <a:xfrm>
          <a:off x="203308" y="1972289"/>
          <a:ext cx="5345978" cy="1953753"/>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a:t>This is a Peer-based VPN, which means that the CE ( Customer Edge) peers with PE ( Provider Edge router), exchange routes, and then how the routes are advertised between the PE is the responsibility of the MPLS provider and not the customer who owns CE. </a:t>
          </a:r>
        </a:p>
        <a:p>
          <a:pPr lvl="0" algn="ctr" defTabSz="666750">
            <a:lnSpc>
              <a:spcPct val="90000"/>
            </a:lnSpc>
            <a:spcBef>
              <a:spcPct val="0"/>
            </a:spcBef>
            <a:spcAft>
              <a:spcPct val="35000"/>
            </a:spcAft>
          </a:pPr>
          <a:r>
            <a:rPr lang="en-US" sz="1500" kern="1200" dirty="0"/>
            <a:t>Once CE handovers traffic to PE, it forgets on how it is transported inside the Provider network and which route it takes.</a:t>
          </a:r>
        </a:p>
      </dsp:txBody>
      <dsp:txXfrm>
        <a:off x="203308" y="1972289"/>
        <a:ext cx="5345978" cy="19537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B464F5-2B4B-4422-A2B4-7636C34E06C8}">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F7531F-9F92-498D-AFBE-A6689F8FC8D6}">
      <dsp:nvSpPr>
        <dsp:cNvPr id="0" name=""/>
        <dsp:cNvSpPr/>
      </dsp:nvSpPr>
      <dsp:spPr>
        <a:xfrm>
          <a:off x="0" y="2492"/>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a:t>A GRE (Generic routing encapsulation) tunnel is formed by a SD-WAN Edge Device. The edge device adds a GRE tunnel header with a new IP header and masks the inner IP header from the MPLS domain, the MPLS forwards based on the outer IP header.</a:t>
          </a:r>
        </a:p>
      </dsp:txBody>
      <dsp:txXfrm>
        <a:off x="0" y="2492"/>
        <a:ext cx="6492875" cy="1700138"/>
      </dsp:txXfrm>
    </dsp:sp>
    <dsp:sp modelId="{A8711C3D-50C2-45F7-B998-7E413BDA17D8}">
      <dsp:nvSpPr>
        <dsp:cNvPr id="0" name=""/>
        <dsp:cNvSpPr/>
      </dsp:nvSpPr>
      <dsp:spPr>
        <a:xfrm>
          <a:off x="0" y="1702630"/>
          <a:ext cx="6492875"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6452B4-4E2E-4F4A-A82A-47DDAF2631CD}">
      <dsp:nvSpPr>
        <dsp:cNvPr id="0" name=""/>
        <dsp:cNvSpPr/>
      </dsp:nvSpPr>
      <dsp:spPr>
        <a:xfrm>
          <a:off x="0" y="1702630"/>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b="0" i="0" kern="1200"/>
            <a:t>Once the packet reaches its destination, the SD-WAN edge removes the outer IP header and the Tunnel header and what we get is the original IP packet. During all this process the overlay is not aware of the underlay.</a:t>
          </a:r>
          <a:endParaRPr lang="en-US" sz="2100" kern="1200"/>
        </a:p>
      </dsp:txBody>
      <dsp:txXfrm>
        <a:off x="0" y="1702630"/>
        <a:ext cx="6492875" cy="1700138"/>
      </dsp:txXfrm>
    </dsp:sp>
    <dsp:sp modelId="{E9332723-DAED-430F-8E85-3F948EF568C5}">
      <dsp:nvSpPr>
        <dsp:cNvPr id="0" name=""/>
        <dsp:cNvSpPr/>
      </dsp:nvSpPr>
      <dsp:spPr>
        <a:xfrm>
          <a:off x="0" y="3402769"/>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90F657-AB15-4AEC-870B-77B9B70DC3CA}">
      <dsp:nvSpPr>
        <dsp:cNvPr id="0" name=""/>
        <dsp:cNvSpPr/>
      </dsp:nvSpPr>
      <dsp:spPr>
        <a:xfrm>
          <a:off x="0" y="3402769"/>
          <a:ext cx="6492875" cy="17001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lvl="0" algn="l" defTabSz="933450">
            <a:lnSpc>
              <a:spcPct val="90000"/>
            </a:lnSpc>
            <a:spcBef>
              <a:spcPct val="0"/>
            </a:spcBef>
            <a:spcAft>
              <a:spcPct val="35000"/>
            </a:spcAft>
          </a:pPr>
          <a:r>
            <a:rPr lang="en-US" sz="2100" kern="1200"/>
            <a:t>The same process can be done for the internet underlay but with the addition of encryption using IPSec. All this can be done seamlessly using the same SD-WAN Edge box.</a:t>
          </a:r>
        </a:p>
      </dsp:txBody>
      <dsp:txXfrm>
        <a:off x="0" y="3402769"/>
        <a:ext cx="6492875" cy="170013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60D5C-FED4-96C6-6576-CC86043807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D2CB6C-10EC-27E7-8344-460FC110C9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98B3AC-B6B1-F07C-D756-65A3AB2DDEC9}"/>
              </a:ext>
            </a:extLst>
          </p:cNvPr>
          <p:cNvSpPr>
            <a:spLocks noGrp="1"/>
          </p:cNvSpPr>
          <p:nvPr>
            <p:ph type="dt" sz="half" idx="10"/>
          </p:nvPr>
        </p:nvSpPr>
        <p:spPr/>
        <p:txBody>
          <a:bodyPr/>
          <a:lstStyle/>
          <a:p>
            <a:fld id="{B43C90DE-0248-46E5-B2F1-12A49F45D76B}" type="datetimeFigureOut">
              <a:rPr lang="en-US" smtClean="0"/>
              <a:t>1/9/2023</a:t>
            </a:fld>
            <a:endParaRPr lang="en-US"/>
          </a:p>
        </p:txBody>
      </p:sp>
      <p:sp>
        <p:nvSpPr>
          <p:cNvPr id="5" name="Footer Placeholder 4">
            <a:extLst>
              <a:ext uri="{FF2B5EF4-FFF2-40B4-BE49-F238E27FC236}">
                <a16:creationId xmlns:a16="http://schemas.microsoft.com/office/drawing/2014/main" id="{FB3C622E-C2AB-154F-C183-C4D658FDD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95DDC3-E073-96E7-F4D2-488C50F45FE7}"/>
              </a:ext>
            </a:extLst>
          </p:cNvPr>
          <p:cNvSpPr>
            <a:spLocks noGrp="1"/>
          </p:cNvSpPr>
          <p:nvPr>
            <p:ph type="sldNum" sz="quarter" idx="12"/>
          </p:nvPr>
        </p:nvSpPr>
        <p:spPr/>
        <p:txBody>
          <a:bodyPr/>
          <a:lstStyle/>
          <a:p>
            <a:fld id="{9F3AC878-C63C-47A5-ADCD-A9647C170738}" type="slidenum">
              <a:rPr lang="en-US" smtClean="0"/>
              <a:t>‹#›</a:t>
            </a:fld>
            <a:endParaRPr lang="en-US"/>
          </a:p>
        </p:txBody>
      </p:sp>
    </p:spTree>
    <p:extLst>
      <p:ext uri="{BB962C8B-B14F-4D97-AF65-F5344CB8AC3E}">
        <p14:creationId xmlns:p14="http://schemas.microsoft.com/office/powerpoint/2010/main" val="1186229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52A03-61E1-AD88-B342-E802950589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6EC8C9-CC29-6DFA-5ACD-C9B6FAE834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62977-7E03-F88A-A96A-F8E51B606B9D}"/>
              </a:ext>
            </a:extLst>
          </p:cNvPr>
          <p:cNvSpPr>
            <a:spLocks noGrp="1"/>
          </p:cNvSpPr>
          <p:nvPr>
            <p:ph type="dt" sz="half" idx="10"/>
          </p:nvPr>
        </p:nvSpPr>
        <p:spPr/>
        <p:txBody>
          <a:bodyPr/>
          <a:lstStyle/>
          <a:p>
            <a:fld id="{B43C90DE-0248-46E5-B2F1-12A49F45D76B}" type="datetimeFigureOut">
              <a:rPr lang="en-US" smtClean="0"/>
              <a:t>1/9/2023</a:t>
            </a:fld>
            <a:endParaRPr lang="en-US"/>
          </a:p>
        </p:txBody>
      </p:sp>
      <p:sp>
        <p:nvSpPr>
          <p:cNvPr id="5" name="Footer Placeholder 4">
            <a:extLst>
              <a:ext uri="{FF2B5EF4-FFF2-40B4-BE49-F238E27FC236}">
                <a16:creationId xmlns:a16="http://schemas.microsoft.com/office/drawing/2014/main" id="{5F4569BC-7BD0-4722-B323-5EE1F17D69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EC51D-2067-4FF6-656F-F5E84203688D}"/>
              </a:ext>
            </a:extLst>
          </p:cNvPr>
          <p:cNvSpPr>
            <a:spLocks noGrp="1"/>
          </p:cNvSpPr>
          <p:nvPr>
            <p:ph type="sldNum" sz="quarter" idx="12"/>
          </p:nvPr>
        </p:nvSpPr>
        <p:spPr/>
        <p:txBody>
          <a:bodyPr/>
          <a:lstStyle/>
          <a:p>
            <a:fld id="{9F3AC878-C63C-47A5-ADCD-A9647C170738}" type="slidenum">
              <a:rPr lang="en-US" smtClean="0"/>
              <a:t>‹#›</a:t>
            </a:fld>
            <a:endParaRPr lang="en-US"/>
          </a:p>
        </p:txBody>
      </p:sp>
    </p:spTree>
    <p:extLst>
      <p:ext uri="{BB962C8B-B14F-4D97-AF65-F5344CB8AC3E}">
        <p14:creationId xmlns:p14="http://schemas.microsoft.com/office/powerpoint/2010/main" val="2751379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10D7E6-973C-BB9C-8239-4EF000388F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19E42A-0246-1CD6-7461-28B8CA4AF4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EEFB0B-4B56-6D31-1CD8-16DC37AE1B35}"/>
              </a:ext>
            </a:extLst>
          </p:cNvPr>
          <p:cNvSpPr>
            <a:spLocks noGrp="1"/>
          </p:cNvSpPr>
          <p:nvPr>
            <p:ph type="dt" sz="half" idx="10"/>
          </p:nvPr>
        </p:nvSpPr>
        <p:spPr/>
        <p:txBody>
          <a:bodyPr/>
          <a:lstStyle/>
          <a:p>
            <a:fld id="{B43C90DE-0248-46E5-B2F1-12A49F45D76B}" type="datetimeFigureOut">
              <a:rPr lang="en-US" smtClean="0"/>
              <a:t>1/9/2023</a:t>
            </a:fld>
            <a:endParaRPr lang="en-US"/>
          </a:p>
        </p:txBody>
      </p:sp>
      <p:sp>
        <p:nvSpPr>
          <p:cNvPr id="5" name="Footer Placeholder 4">
            <a:extLst>
              <a:ext uri="{FF2B5EF4-FFF2-40B4-BE49-F238E27FC236}">
                <a16:creationId xmlns:a16="http://schemas.microsoft.com/office/drawing/2014/main" id="{8DC62BE3-6022-B935-27A3-A9BF9CF99D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AE1AAB-FECC-8D0C-8CE4-69CDA4D06F94}"/>
              </a:ext>
            </a:extLst>
          </p:cNvPr>
          <p:cNvSpPr>
            <a:spLocks noGrp="1"/>
          </p:cNvSpPr>
          <p:nvPr>
            <p:ph type="sldNum" sz="quarter" idx="12"/>
          </p:nvPr>
        </p:nvSpPr>
        <p:spPr/>
        <p:txBody>
          <a:bodyPr/>
          <a:lstStyle/>
          <a:p>
            <a:fld id="{9F3AC878-C63C-47A5-ADCD-A9647C170738}" type="slidenum">
              <a:rPr lang="en-US" smtClean="0"/>
              <a:t>‹#›</a:t>
            </a:fld>
            <a:endParaRPr lang="en-US"/>
          </a:p>
        </p:txBody>
      </p:sp>
    </p:spTree>
    <p:extLst>
      <p:ext uri="{BB962C8B-B14F-4D97-AF65-F5344CB8AC3E}">
        <p14:creationId xmlns:p14="http://schemas.microsoft.com/office/powerpoint/2010/main" val="2554167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B7FC2-BB7A-90DD-40BE-07DCBA6AB9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672D5-4491-5B2E-34F9-63FDF19DA9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2DB62B-44BE-4408-11ED-2C6D8EE29B99}"/>
              </a:ext>
            </a:extLst>
          </p:cNvPr>
          <p:cNvSpPr>
            <a:spLocks noGrp="1"/>
          </p:cNvSpPr>
          <p:nvPr>
            <p:ph type="dt" sz="half" idx="10"/>
          </p:nvPr>
        </p:nvSpPr>
        <p:spPr/>
        <p:txBody>
          <a:bodyPr/>
          <a:lstStyle/>
          <a:p>
            <a:fld id="{B43C90DE-0248-46E5-B2F1-12A49F45D76B}" type="datetimeFigureOut">
              <a:rPr lang="en-US" smtClean="0"/>
              <a:t>1/9/2023</a:t>
            </a:fld>
            <a:endParaRPr lang="en-US"/>
          </a:p>
        </p:txBody>
      </p:sp>
      <p:sp>
        <p:nvSpPr>
          <p:cNvPr id="5" name="Footer Placeholder 4">
            <a:extLst>
              <a:ext uri="{FF2B5EF4-FFF2-40B4-BE49-F238E27FC236}">
                <a16:creationId xmlns:a16="http://schemas.microsoft.com/office/drawing/2014/main" id="{C90CC3DE-D731-0A0D-65E1-323D7F2699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ACF7B-F76A-654F-39FE-10B32C1F4740}"/>
              </a:ext>
            </a:extLst>
          </p:cNvPr>
          <p:cNvSpPr>
            <a:spLocks noGrp="1"/>
          </p:cNvSpPr>
          <p:nvPr>
            <p:ph type="sldNum" sz="quarter" idx="12"/>
          </p:nvPr>
        </p:nvSpPr>
        <p:spPr/>
        <p:txBody>
          <a:bodyPr/>
          <a:lstStyle/>
          <a:p>
            <a:fld id="{9F3AC878-C63C-47A5-ADCD-A9647C170738}" type="slidenum">
              <a:rPr lang="en-US" smtClean="0"/>
              <a:t>‹#›</a:t>
            </a:fld>
            <a:endParaRPr lang="en-US"/>
          </a:p>
        </p:txBody>
      </p:sp>
    </p:spTree>
    <p:extLst>
      <p:ext uri="{BB962C8B-B14F-4D97-AF65-F5344CB8AC3E}">
        <p14:creationId xmlns:p14="http://schemas.microsoft.com/office/powerpoint/2010/main" val="263971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7404B-5B02-0229-64BD-93154CC9AC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2A5229-C0EA-34BD-91A9-991EC92191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3B8307-EE74-0CED-94D2-187E4F958654}"/>
              </a:ext>
            </a:extLst>
          </p:cNvPr>
          <p:cNvSpPr>
            <a:spLocks noGrp="1"/>
          </p:cNvSpPr>
          <p:nvPr>
            <p:ph type="dt" sz="half" idx="10"/>
          </p:nvPr>
        </p:nvSpPr>
        <p:spPr/>
        <p:txBody>
          <a:bodyPr/>
          <a:lstStyle/>
          <a:p>
            <a:fld id="{B43C90DE-0248-46E5-B2F1-12A49F45D76B}" type="datetimeFigureOut">
              <a:rPr lang="en-US" smtClean="0"/>
              <a:t>1/9/2023</a:t>
            </a:fld>
            <a:endParaRPr lang="en-US"/>
          </a:p>
        </p:txBody>
      </p:sp>
      <p:sp>
        <p:nvSpPr>
          <p:cNvPr id="5" name="Footer Placeholder 4">
            <a:extLst>
              <a:ext uri="{FF2B5EF4-FFF2-40B4-BE49-F238E27FC236}">
                <a16:creationId xmlns:a16="http://schemas.microsoft.com/office/drawing/2014/main" id="{035B4FE8-F4AA-263A-945E-FEE538133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5B630-7600-151A-0E3B-196351680539}"/>
              </a:ext>
            </a:extLst>
          </p:cNvPr>
          <p:cNvSpPr>
            <a:spLocks noGrp="1"/>
          </p:cNvSpPr>
          <p:nvPr>
            <p:ph type="sldNum" sz="quarter" idx="12"/>
          </p:nvPr>
        </p:nvSpPr>
        <p:spPr/>
        <p:txBody>
          <a:bodyPr/>
          <a:lstStyle/>
          <a:p>
            <a:fld id="{9F3AC878-C63C-47A5-ADCD-A9647C170738}" type="slidenum">
              <a:rPr lang="en-US" smtClean="0"/>
              <a:t>‹#›</a:t>
            </a:fld>
            <a:endParaRPr lang="en-US"/>
          </a:p>
        </p:txBody>
      </p:sp>
    </p:spTree>
    <p:extLst>
      <p:ext uri="{BB962C8B-B14F-4D97-AF65-F5344CB8AC3E}">
        <p14:creationId xmlns:p14="http://schemas.microsoft.com/office/powerpoint/2010/main" val="21754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9164-91E7-894B-7670-608756BAD0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D09A0A-F47D-8FF5-38AA-E65C828104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91ADF8-98F8-BE64-0C5C-38A6307937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AADE5D-EC85-F7ED-23C2-DBC4AAD5A20D}"/>
              </a:ext>
            </a:extLst>
          </p:cNvPr>
          <p:cNvSpPr>
            <a:spLocks noGrp="1"/>
          </p:cNvSpPr>
          <p:nvPr>
            <p:ph type="dt" sz="half" idx="10"/>
          </p:nvPr>
        </p:nvSpPr>
        <p:spPr/>
        <p:txBody>
          <a:bodyPr/>
          <a:lstStyle/>
          <a:p>
            <a:fld id="{B43C90DE-0248-46E5-B2F1-12A49F45D76B}" type="datetimeFigureOut">
              <a:rPr lang="en-US" smtClean="0"/>
              <a:t>1/9/2023</a:t>
            </a:fld>
            <a:endParaRPr lang="en-US"/>
          </a:p>
        </p:txBody>
      </p:sp>
      <p:sp>
        <p:nvSpPr>
          <p:cNvPr id="6" name="Footer Placeholder 5">
            <a:extLst>
              <a:ext uri="{FF2B5EF4-FFF2-40B4-BE49-F238E27FC236}">
                <a16:creationId xmlns:a16="http://schemas.microsoft.com/office/drawing/2014/main" id="{D4F3010D-9030-3D8D-4EA3-4FE264BA7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2D3494-B5CF-8C87-FCA5-7DA8B2BA4B2E}"/>
              </a:ext>
            </a:extLst>
          </p:cNvPr>
          <p:cNvSpPr>
            <a:spLocks noGrp="1"/>
          </p:cNvSpPr>
          <p:nvPr>
            <p:ph type="sldNum" sz="quarter" idx="12"/>
          </p:nvPr>
        </p:nvSpPr>
        <p:spPr/>
        <p:txBody>
          <a:bodyPr/>
          <a:lstStyle/>
          <a:p>
            <a:fld id="{9F3AC878-C63C-47A5-ADCD-A9647C170738}" type="slidenum">
              <a:rPr lang="en-US" smtClean="0"/>
              <a:t>‹#›</a:t>
            </a:fld>
            <a:endParaRPr lang="en-US"/>
          </a:p>
        </p:txBody>
      </p:sp>
    </p:spTree>
    <p:extLst>
      <p:ext uri="{BB962C8B-B14F-4D97-AF65-F5344CB8AC3E}">
        <p14:creationId xmlns:p14="http://schemas.microsoft.com/office/powerpoint/2010/main" val="2755748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C1354-4856-29D5-7374-352FB2F326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2F6D43-B60E-20FB-FE75-E0BE648E30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4B7FE6-B5EB-B9B2-4D6F-04D7E19C79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C44CC0-6E45-3E83-7EA1-F6BA0F4FD3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2C1632-B0E5-461E-FD03-0550FECB1C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692267-4AFA-BCFF-5617-44B0B8FF8139}"/>
              </a:ext>
            </a:extLst>
          </p:cNvPr>
          <p:cNvSpPr>
            <a:spLocks noGrp="1"/>
          </p:cNvSpPr>
          <p:nvPr>
            <p:ph type="dt" sz="half" idx="10"/>
          </p:nvPr>
        </p:nvSpPr>
        <p:spPr/>
        <p:txBody>
          <a:bodyPr/>
          <a:lstStyle/>
          <a:p>
            <a:fld id="{B43C90DE-0248-46E5-B2F1-12A49F45D76B}" type="datetimeFigureOut">
              <a:rPr lang="en-US" smtClean="0"/>
              <a:t>1/9/2023</a:t>
            </a:fld>
            <a:endParaRPr lang="en-US"/>
          </a:p>
        </p:txBody>
      </p:sp>
      <p:sp>
        <p:nvSpPr>
          <p:cNvPr id="8" name="Footer Placeholder 7">
            <a:extLst>
              <a:ext uri="{FF2B5EF4-FFF2-40B4-BE49-F238E27FC236}">
                <a16:creationId xmlns:a16="http://schemas.microsoft.com/office/drawing/2014/main" id="{53D69F0F-7C30-8D51-AEE2-5056306623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0C3B1A-CECF-6ADB-9DC1-241D9B34DC89}"/>
              </a:ext>
            </a:extLst>
          </p:cNvPr>
          <p:cNvSpPr>
            <a:spLocks noGrp="1"/>
          </p:cNvSpPr>
          <p:nvPr>
            <p:ph type="sldNum" sz="quarter" idx="12"/>
          </p:nvPr>
        </p:nvSpPr>
        <p:spPr/>
        <p:txBody>
          <a:bodyPr/>
          <a:lstStyle/>
          <a:p>
            <a:fld id="{9F3AC878-C63C-47A5-ADCD-A9647C170738}" type="slidenum">
              <a:rPr lang="en-US" smtClean="0"/>
              <a:t>‹#›</a:t>
            </a:fld>
            <a:endParaRPr lang="en-US"/>
          </a:p>
        </p:txBody>
      </p:sp>
    </p:spTree>
    <p:extLst>
      <p:ext uri="{BB962C8B-B14F-4D97-AF65-F5344CB8AC3E}">
        <p14:creationId xmlns:p14="http://schemas.microsoft.com/office/powerpoint/2010/main" val="1144895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88369-037F-918E-B314-D64E5B0420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013EC8-039A-13BB-3D01-80B62E0D9AF6}"/>
              </a:ext>
            </a:extLst>
          </p:cNvPr>
          <p:cNvSpPr>
            <a:spLocks noGrp="1"/>
          </p:cNvSpPr>
          <p:nvPr>
            <p:ph type="dt" sz="half" idx="10"/>
          </p:nvPr>
        </p:nvSpPr>
        <p:spPr/>
        <p:txBody>
          <a:bodyPr/>
          <a:lstStyle/>
          <a:p>
            <a:fld id="{B43C90DE-0248-46E5-B2F1-12A49F45D76B}" type="datetimeFigureOut">
              <a:rPr lang="en-US" smtClean="0"/>
              <a:t>1/9/2023</a:t>
            </a:fld>
            <a:endParaRPr lang="en-US"/>
          </a:p>
        </p:txBody>
      </p:sp>
      <p:sp>
        <p:nvSpPr>
          <p:cNvPr id="4" name="Footer Placeholder 3">
            <a:extLst>
              <a:ext uri="{FF2B5EF4-FFF2-40B4-BE49-F238E27FC236}">
                <a16:creationId xmlns:a16="http://schemas.microsoft.com/office/drawing/2014/main" id="{B8342F36-00F1-FC0F-B3B9-62E3C21AB5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B297C3-2783-D896-BFDF-A60164EE13BB}"/>
              </a:ext>
            </a:extLst>
          </p:cNvPr>
          <p:cNvSpPr>
            <a:spLocks noGrp="1"/>
          </p:cNvSpPr>
          <p:nvPr>
            <p:ph type="sldNum" sz="quarter" idx="12"/>
          </p:nvPr>
        </p:nvSpPr>
        <p:spPr/>
        <p:txBody>
          <a:bodyPr/>
          <a:lstStyle/>
          <a:p>
            <a:fld id="{9F3AC878-C63C-47A5-ADCD-A9647C170738}" type="slidenum">
              <a:rPr lang="en-US" smtClean="0"/>
              <a:t>‹#›</a:t>
            </a:fld>
            <a:endParaRPr lang="en-US"/>
          </a:p>
        </p:txBody>
      </p:sp>
    </p:spTree>
    <p:extLst>
      <p:ext uri="{BB962C8B-B14F-4D97-AF65-F5344CB8AC3E}">
        <p14:creationId xmlns:p14="http://schemas.microsoft.com/office/powerpoint/2010/main" val="1436555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3AC0D8-0625-70AF-B232-BB4ED9B8CFD5}"/>
              </a:ext>
            </a:extLst>
          </p:cNvPr>
          <p:cNvSpPr>
            <a:spLocks noGrp="1"/>
          </p:cNvSpPr>
          <p:nvPr>
            <p:ph type="dt" sz="half" idx="10"/>
          </p:nvPr>
        </p:nvSpPr>
        <p:spPr/>
        <p:txBody>
          <a:bodyPr/>
          <a:lstStyle/>
          <a:p>
            <a:fld id="{B43C90DE-0248-46E5-B2F1-12A49F45D76B}" type="datetimeFigureOut">
              <a:rPr lang="en-US" smtClean="0"/>
              <a:t>1/9/2023</a:t>
            </a:fld>
            <a:endParaRPr lang="en-US"/>
          </a:p>
        </p:txBody>
      </p:sp>
      <p:sp>
        <p:nvSpPr>
          <p:cNvPr id="3" name="Footer Placeholder 2">
            <a:extLst>
              <a:ext uri="{FF2B5EF4-FFF2-40B4-BE49-F238E27FC236}">
                <a16:creationId xmlns:a16="http://schemas.microsoft.com/office/drawing/2014/main" id="{CA64B5B1-BEF2-B206-F5F0-FD2185C2C3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5C31C5-02E9-D36E-7D44-D83008F561F7}"/>
              </a:ext>
            </a:extLst>
          </p:cNvPr>
          <p:cNvSpPr>
            <a:spLocks noGrp="1"/>
          </p:cNvSpPr>
          <p:nvPr>
            <p:ph type="sldNum" sz="quarter" idx="12"/>
          </p:nvPr>
        </p:nvSpPr>
        <p:spPr/>
        <p:txBody>
          <a:bodyPr/>
          <a:lstStyle/>
          <a:p>
            <a:fld id="{9F3AC878-C63C-47A5-ADCD-A9647C170738}" type="slidenum">
              <a:rPr lang="en-US" smtClean="0"/>
              <a:t>‹#›</a:t>
            </a:fld>
            <a:endParaRPr lang="en-US"/>
          </a:p>
        </p:txBody>
      </p:sp>
    </p:spTree>
    <p:extLst>
      <p:ext uri="{BB962C8B-B14F-4D97-AF65-F5344CB8AC3E}">
        <p14:creationId xmlns:p14="http://schemas.microsoft.com/office/powerpoint/2010/main" val="3525052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A394C-A56F-431B-F544-5457E90131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C58B4A-5071-BED5-3347-9BACBA9832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F58F14-DFAE-FE56-938C-209904B5E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7CFF51-DFE1-76DF-46C4-4B7423787A73}"/>
              </a:ext>
            </a:extLst>
          </p:cNvPr>
          <p:cNvSpPr>
            <a:spLocks noGrp="1"/>
          </p:cNvSpPr>
          <p:nvPr>
            <p:ph type="dt" sz="half" idx="10"/>
          </p:nvPr>
        </p:nvSpPr>
        <p:spPr/>
        <p:txBody>
          <a:bodyPr/>
          <a:lstStyle/>
          <a:p>
            <a:fld id="{B43C90DE-0248-46E5-B2F1-12A49F45D76B}" type="datetimeFigureOut">
              <a:rPr lang="en-US" smtClean="0"/>
              <a:t>1/9/2023</a:t>
            </a:fld>
            <a:endParaRPr lang="en-US"/>
          </a:p>
        </p:txBody>
      </p:sp>
      <p:sp>
        <p:nvSpPr>
          <p:cNvPr id="6" name="Footer Placeholder 5">
            <a:extLst>
              <a:ext uri="{FF2B5EF4-FFF2-40B4-BE49-F238E27FC236}">
                <a16:creationId xmlns:a16="http://schemas.microsoft.com/office/drawing/2014/main" id="{945ED9C5-7F0A-94DC-8DAA-50A3715281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91ED85-1C26-3B53-E09F-FFCF2EE85E5D}"/>
              </a:ext>
            </a:extLst>
          </p:cNvPr>
          <p:cNvSpPr>
            <a:spLocks noGrp="1"/>
          </p:cNvSpPr>
          <p:nvPr>
            <p:ph type="sldNum" sz="quarter" idx="12"/>
          </p:nvPr>
        </p:nvSpPr>
        <p:spPr/>
        <p:txBody>
          <a:bodyPr/>
          <a:lstStyle/>
          <a:p>
            <a:fld id="{9F3AC878-C63C-47A5-ADCD-A9647C170738}" type="slidenum">
              <a:rPr lang="en-US" smtClean="0"/>
              <a:t>‹#›</a:t>
            </a:fld>
            <a:endParaRPr lang="en-US"/>
          </a:p>
        </p:txBody>
      </p:sp>
    </p:spTree>
    <p:extLst>
      <p:ext uri="{BB962C8B-B14F-4D97-AF65-F5344CB8AC3E}">
        <p14:creationId xmlns:p14="http://schemas.microsoft.com/office/powerpoint/2010/main" val="399132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A0C8-9D49-C3CD-865E-9050F74CA2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832CB8-5619-3052-85C4-4E1C6C59CE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35E7F5-9341-CBEC-E56B-D7C9FAA48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47440-30A1-11EC-BEE1-2EE725163CA8}"/>
              </a:ext>
            </a:extLst>
          </p:cNvPr>
          <p:cNvSpPr>
            <a:spLocks noGrp="1"/>
          </p:cNvSpPr>
          <p:nvPr>
            <p:ph type="dt" sz="half" idx="10"/>
          </p:nvPr>
        </p:nvSpPr>
        <p:spPr/>
        <p:txBody>
          <a:bodyPr/>
          <a:lstStyle/>
          <a:p>
            <a:fld id="{B43C90DE-0248-46E5-B2F1-12A49F45D76B}" type="datetimeFigureOut">
              <a:rPr lang="en-US" smtClean="0"/>
              <a:t>1/9/2023</a:t>
            </a:fld>
            <a:endParaRPr lang="en-US"/>
          </a:p>
        </p:txBody>
      </p:sp>
      <p:sp>
        <p:nvSpPr>
          <p:cNvPr id="6" name="Footer Placeholder 5">
            <a:extLst>
              <a:ext uri="{FF2B5EF4-FFF2-40B4-BE49-F238E27FC236}">
                <a16:creationId xmlns:a16="http://schemas.microsoft.com/office/drawing/2014/main" id="{B808517F-EF85-9AB5-71AA-9A41478C9A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0B49B9-1CD1-D994-70E3-33EBAB3AA9D0}"/>
              </a:ext>
            </a:extLst>
          </p:cNvPr>
          <p:cNvSpPr>
            <a:spLocks noGrp="1"/>
          </p:cNvSpPr>
          <p:nvPr>
            <p:ph type="sldNum" sz="quarter" idx="12"/>
          </p:nvPr>
        </p:nvSpPr>
        <p:spPr/>
        <p:txBody>
          <a:bodyPr/>
          <a:lstStyle/>
          <a:p>
            <a:fld id="{9F3AC878-C63C-47A5-ADCD-A9647C170738}" type="slidenum">
              <a:rPr lang="en-US" smtClean="0"/>
              <a:t>‹#›</a:t>
            </a:fld>
            <a:endParaRPr lang="en-US"/>
          </a:p>
        </p:txBody>
      </p:sp>
    </p:spTree>
    <p:extLst>
      <p:ext uri="{BB962C8B-B14F-4D97-AF65-F5344CB8AC3E}">
        <p14:creationId xmlns:p14="http://schemas.microsoft.com/office/powerpoint/2010/main" val="315654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9BE8CC-4346-2204-71F2-C7C66682AC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291D25-0DBC-FF65-C5E2-82E665FF9D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A5A4B2-3669-FFEE-490A-08C6AEBC99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3C90DE-0248-46E5-B2F1-12A49F45D76B}" type="datetimeFigureOut">
              <a:rPr lang="en-US" smtClean="0"/>
              <a:t>1/9/2023</a:t>
            </a:fld>
            <a:endParaRPr lang="en-US"/>
          </a:p>
        </p:txBody>
      </p:sp>
      <p:sp>
        <p:nvSpPr>
          <p:cNvPr id="5" name="Footer Placeholder 4">
            <a:extLst>
              <a:ext uri="{FF2B5EF4-FFF2-40B4-BE49-F238E27FC236}">
                <a16:creationId xmlns:a16="http://schemas.microsoft.com/office/drawing/2014/main" id="{B2EFD68D-6809-A7AC-4EFF-E5E9D314AC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ABE236-9238-0441-3F3C-34B9F0C164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3AC878-C63C-47A5-ADCD-A9647C170738}" type="slidenum">
              <a:rPr lang="en-US" smtClean="0"/>
              <a:t>‹#›</a:t>
            </a:fld>
            <a:endParaRPr lang="en-US"/>
          </a:p>
        </p:txBody>
      </p:sp>
    </p:spTree>
    <p:extLst>
      <p:ext uri="{BB962C8B-B14F-4D97-AF65-F5344CB8AC3E}">
        <p14:creationId xmlns:p14="http://schemas.microsoft.com/office/powerpoint/2010/main" val="2274684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6D3CBF-1D48-413A-86DA-BED534942C8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79278" y="484632"/>
            <a:ext cx="4189913" cy="5852642"/>
          </a:xfrm>
          <a:prstGeom prst="rect">
            <a:avLst/>
          </a:prstGeom>
          <a:solidFill>
            <a:schemeClr val="bg2"/>
          </a:solidFill>
          <a:ln w="127000" cap="sq" cmpd="thinThick">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64FD2E-596E-69CA-24F0-0E894CE6B78D}"/>
              </a:ext>
            </a:extLst>
          </p:cNvPr>
          <p:cNvSpPr>
            <a:spLocks noGrp="1"/>
          </p:cNvSpPr>
          <p:nvPr>
            <p:ph type="ctrTitle"/>
          </p:nvPr>
        </p:nvSpPr>
        <p:spPr>
          <a:xfrm>
            <a:off x="838201" y="743447"/>
            <a:ext cx="3597320" cy="3692028"/>
          </a:xfrm>
          <a:noFill/>
        </p:spPr>
        <p:txBody>
          <a:bodyPr>
            <a:normAutofit/>
          </a:bodyPr>
          <a:lstStyle/>
          <a:p>
            <a:pPr algn="l"/>
            <a:r>
              <a:rPr lang="en-US" sz="5200"/>
              <a:t>Overlay vs Underlay Networks</a:t>
            </a:r>
          </a:p>
        </p:txBody>
      </p:sp>
      <p:cxnSp>
        <p:nvCxnSpPr>
          <p:cNvPr id="13" name="Straight Connector 12">
            <a:extLst>
              <a:ext uri="{FF2B5EF4-FFF2-40B4-BE49-F238E27FC236}">
                <a16:creationId xmlns:a16="http://schemas.microsoft.com/office/drawing/2014/main" id="{F02A64E5-C20B-47CF-8CCC-D62830964E1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8200" y="4524316"/>
            <a:ext cx="2586790" cy="0"/>
          </a:xfrm>
          <a:prstGeom prst="line">
            <a:avLst/>
          </a:prstGeom>
          <a:ln w="2222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8B33188-2554-5143-1EE9-84D480DBDFC6}"/>
              </a:ext>
            </a:extLst>
          </p:cNvPr>
          <p:cNvPicPr>
            <a:picLocks noChangeAspect="1"/>
          </p:cNvPicPr>
          <p:nvPr/>
        </p:nvPicPr>
        <p:blipFill rotWithShape="1">
          <a:blip r:embed="rId2"/>
          <a:srcRect l="1" r="-619" b="-2"/>
          <a:stretch/>
        </p:blipFill>
        <p:spPr>
          <a:xfrm>
            <a:off x="4418276" y="520726"/>
            <a:ext cx="7770675" cy="5888736"/>
          </a:xfrm>
          <a:prstGeom prst="rect">
            <a:avLst/>
          </a:prstGeom>
        </p:spPr>
      </p:pic>
    </p:spTree>
    <p:extLst>
      <p:ext uri="{BB962C8B-B14F-4D97-AF65-F5344CB8AC3E}">
        <p14:creationId xmlns:p14="http://schemas.microsoft.com/office/powerpoint/2010/main" val="2477149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42285737-90EE-47DC-AC80-8AE156B119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5" name="Group 24">
            <a:extLst>
              <a:ext uri="{FF2B5EF4-FFF2-40B4-BE49-F238E27FC236}">
                <a16:creationId xmlns:a16="http://schemas.microsoft.com/office/drawing/2014/main" id="{B57BDC17-F1B3-455F-BBF1-680AA1F25C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6"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7"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8"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29"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0"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1"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43D1C29B-F7CE-462E-A848-5231FEB2DF08}"/>
              </a:ext>
            </a:extLst>
          </p:cNvPr>
          <p:cNvSpPr>
            <a:spLocks noGrp="1"/>
          </p:cNvSpPr>
          <p:nvPr>
            <p:ph type="title"/>
          </p:nvPr>
        </p:nvSpPr>
        <p:spPr>
          <a:xfrm>
            <a:off x="535020" y="685800"/>
            <a:ext cx="2780271" cy="5105400"/>
          </a:xfrm>
        </p:spPr>
        <p:txBody>
          <a:bodyPr>
            <a:normAutofit/>
          </a:bodyPr>
          <a:lstStyle/>
          <a:p>
            <a:r>
              <a:rPr lang="en-US" sz="4000" dirty="0">
                <a:solidFill>
                  <a:srgbClr val="FFFFFF"/>
                </a:solidFill>
              </a:rPr>
              <a:t>Overview </a:t>
            </a:r>
          </a:p>
        </p:txBody>
      </p:sp>
      <p:graphicFrame>
        <p:nvGraphicFramePr>
          <p:cNvPr id="6" name="Content Placeholder 2">
            <a:extLst>
              <a:ext uri="{FF2B5EF4-FFF2-40B4-BE49-F238E27FC236}">
                <a16:creationId xmlns:a16="http://schemas.microsoft.com/office/drawing/2014/main" id="{2E56C66F-485C-459D-0140-888314E6D307}"/>
              </a:ext>
            </a:extLst>
          </p:cNvPr>
          <p:cNvGraphicFramePr>
            <a:graphicFrameLocks noGrp="1"/>
          </p:cNvGraphicFramePr>
          <p:nvPr>
            <p:ph idx="1"/>
            <p:extLst>
              <p:ext uri="{D42A27DB-BD31-4B8C-83A1-F6EECF244321}">
                <p14:modId xmlns:p14="http://schemas.microsoft.com/office/powerpoint/2010/main" val="155983308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5978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CEB41C5C-0F34-4DDA-9D7C-5E717F35F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D1C29B-F7CE-462E-A848-5231FEB2DF08}"/>
              </a:ext>
            </a:extLst>
          </p:cNvPr>
          <p:cNvSpPr>
            <a:spLocks noGrp="1"/>
          </p:cNvSpPr>
          <p:nvPr>
            <p:ph type="title"/>
          </p:nvPr>
        </p:nvSpPr>
        <p:spPr>
          <a:xfrm>
            <a:off x="594360" y="640263"/>
            <a:ext cx="5239512" cy="1344975"/>
          </a:xfrm>
          <a:prstGeom prst="ellipse">
            <a:avLst/>
          </a:prstGeom>
        </p:spPr>
        <p:txBody>
          <a:bodyPr vert="horz" lIns="91440" tIns="45720" rIns="91440" bIns="45720" rtlCol="0">
            <a:normAutofit/>
          </a:bodyPr>
          <a:lstStyle/>
          <a:p>
            <a:r>
              <a:rPr lang="en-US" sz="3700" kern="1200">
                <a:solidFill>
                  <a:schemeClr val="bg1"/>
                </a:solidFill>
                <a:latin typeface="+mj-lt"/>
                <a:ea typeface="+mj-ea"/>
                <a:cs typeface="+mj-cs"/>
              </a:rPr>
              <a:t>Underlay example  </a:t>
            </a:r>
          </a:p>
        </p:txBody>
      </p:sp>
      <p:cxnSp>
        <p:nvCxnSpPr>
          <p:cNvPr id="45" name="Straight Connector 44">
            <a:extLst>
              <a:ext uri="{FF2B5EF4-FFF2-40B4-BE49-F238E27FC236}">
                <a16:creationId xmlns:a16="http://schemas.microsoft.com/office/drawing/2014/main" id="{57E1E5E6-F385-4E9C-B201-BA5BDE5CAD5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7023" y="2050687"/>
            <a:ext cx="4562441"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01DDFA3-6018-1596-2181-6B6C7C1509A8}"/>
              </a:ext>
            </a:extLst>
          </p:cNvPr>
          <p:cNvPicPr>
            <a:picLocks noChangeAspect="1"/>
          </p:cNvPicPr>
          <p:nvPr/>
        </p:nvPicPr>
        <p:blipFill>
          <a:blip r:embed="rId2"/>
          <a:stretch>
            <a:fillRect/>
          </a:stretch>
        </p:blipFill>
        <p:spPr>
          <a:xfrm>
            <a:off x="6635687" y="484632"/>
            <a:ext cx="5016625" cy="5733287"/>
          </a:xfrm>
          <a:prstGeom prst="rect">
            <a:avLst/>
          </a:prstGeom>
        </p:spPr>
      </p:pic>
      <p:graphicFrame>
        <p:nvGraphicFramePr>
          <p:cNvPr id="6" name="Content Placeholder 2">
            <a:extLst>
              <a:ext uri="{FF2B5EF4-FFF2-40B4-BE49-F238E27FC236}">
                <a16:creationId xmlns:a16="http://schemas.microsoft.com/office/drawing/2014/main" id="{2E56C66F-485C-459D-0140-888314E6D307}"/>
              </a:ext>
            </a:extLst>
          </p:cNvPr>
          <p:cNvGraphicFramePr>
            <a:graphicFrameLocks noGrp="1"/>
          </p:cNvGraphicFramePr>
          <p:nvPr>
            <p:ph idx="1"/>
            <p:extLst>
              <p:ext uri="{D42A27DB-BD31-4B8C-83A1-F6EECF244321}">
                <p14:modId xmlns:p14="http://schemas.microsoft.com/office/powerpoint/2010/main" val="2151699032"/>
              </p:ext>
            </p:extLst>
          </p:nvPr>
        </p:nvGraphicFramePr>
        <p:xfrm>
          <a:off x="336384" y="2121763"/>
          <a:ext cx="5735590" cy="40785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8654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FA33FF-088D-4F16-95A2-2C64D353DE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76EFB1-01CF-419F-ABF1-2AF02BBFCB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464595"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FF9DEA15-78BD-4750-AA18-B9F28A6D5A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46337"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062EE72-D090-1204-A7C1-9CC3762D0FB6}"/>
              </a:ext>
            </a:extLst>
          </p:cNvPr>
          <p:cNvSpPr>
            <a:spLocks noGrp="1"/>
          </p:cNvSpPr>
          <p:nvPr>
            <p:ph type="title"/>
          </p:nvPr>
        </p:nvSpPr>
        <p:spPr>
          <a:xfrm>
            <a:off x="804672" y="640263"/>
            <a:ext cx="5157216" cy="1344975"/>
          </a:xfrm>
        </p:spPr>
        <p:txBody>
          <a:bodyPr>
            <a:normAutofit/>
          </a:bodyPr>
          <a:lstStyle/>
          <a:p>
            <a:r>
              <a:rPr lang="en-US" sz="4000"/>
              <a:t>Underlay example </a:t>
            </a:r>
          </a:p>
        </p:txBody>
      </p:sp>
      <p:sp>
        <p:nvSpPr>
          <p:cNvPr id="3" name="Content Placeholder 2">
            <a:extLst>
              <a:ext uri="{FF2B5EF4-FFF2-40B4-BE49-F238E27FC236}">
                <a16:creationId xmlns:a16="http://schemas.microsoft.com/office/drawing/2014/main" id="{D7235202-E164-E383-2E82-A3D5B5DAB14B}"/>
              </a:ext>
            </a:extLst>
          </p:cNvPr>
          <p:cNvSpPr>
            <a:spLocks noGrp="1"/>
          </p:cNvSpPr>
          <p:nvPr>
            <p:ph idx="1"/>
          </p:nvPr>
        </p:nvSpPr>
        <p:spPr>
          <a:xfrm>
            <a:off x="804672" y="2121763"/>
            <a:ext cx="5157216" cy="3773010"/>
          </a:xfrm>
        </p:spPr>
        <p:txBody>
          <a:bodyPr>
            <a:normAutofit/>
          </a:bodyPr>
          <a:lstStyle/>
          <a:p>
            <a:r>
              <a:rPr lang="en-US" sz="2000" dirty="0"/>
              <a:t> Aside from the Traditional MPLS network, there are two more network types, A broadband network and the 4G network. The need is to use these “low cost” transport networks to offload some of the data from the MPLS network ( if not all)</a:t>
            </a:r>
          </a:p>
        </p:txBody>
      </p:sp>
      <p:pic>
        <p:nvPicPr>
          <p:cNvPr id="4" name="Picture 3">
            <a:extLst>
              <a:ext uri="{FF2B5EF4-FFF2-40B4-BE49-F238E27FC236}">
                <a16:creationId xmlns:a16="http://schemas.microsoft.com/office/drawing/2014/main" id="{BF8AA6EC-CA8C-EF2A-8143-EF4EBBF1F4ED}"/>
              </a:ext>
            </a:extLst>
          </p:cNvPr>
          <p:cNvPicPr>
            <a:picLocks noChangeAspect="1"/>
          </p:cNvPicPr>
          <p:nvPr/>
        </p:nvPicPr>
        <p:blipFill>
          <a:blip r:embed="rId2"/>
          <a:stretch>
            <a:fillRect/>
          </a:stretch>
        </p:blipFill>
        <p:spPr>
          <a:xfrm>
            <a:off x="6464594" y="1252025"/>
            <a:ext cx="5743270" cy="4445389"/>
          </a:xfrm>
          <a:prstGeom prst="rect">
            <a:avLst/>
          </a:prstGeom>
        </p:spPr>
      </p:pic>
    </p:spTree>
    <p:extLst>
      <p:ext uri="{BB962C8B-B14F-4D97-AF65-F5344CB8AC3E}">
        <p14:creationId xmlns:p14="http://schemas.microsoft.com/office/powerpoint/2010/main" val="354031034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8333BA-AE6E-427A-9B16-A39C8073F4E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98ED85F-DCEE-4B50-802E-71A6E3E12B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11EA8F-CBF1-6FA2-A97A-0414EE0ED10D}"/>
              </a:ext>
            </a:extLst>
          </p:cNvPr>
          <p:cNvSpPr>
            <a:spLocks noGrp="1"/>
          </p:cNvSpPr>
          <p:nvPr>
            <p:ph type="title"/>
          </p:nvPr>
        </p:nvSpPr>
        <p:spPr>
          <a:xfrm>
            <a:off x="838200" y="631825"/>
            <a:ext cx="10515600" cy="1325563"/>
          </a:xfrm>
        </p:spPr>
        <p:txBody>
          <a:bodyPr>
            <a:normAutofit/>
          </a:bodyPr>
          <a:lstStyle/>
          <a:p>
            <a:r>
              <a:rPr lang="en-US" u="sng" dirty="0"/>
              <a:t>Issues with Underlay networks </a:t>
            </a:r>
          </a:p>
        </p:txBody>
      </p:sp>
      <p:sp>
        <p:nvSpPr>
          <p:cNvPr id="3" name="Content Placeholder 2">
            <a:extLst>
              <a:ext uri="{FF2B5EF4-FFF2-40B4-BE49-F238E27FC236}">
                <a16:creationId xmlns:a16="http://schemas.microsoft.com/office/drawing/2014/main" id="{32620DAB-9560-6B93-AE62-FAEA6A5BE359}"/>
              </a:ext>
            </a:extLst>
          </p:cNvPr>
          <p:cNvSpPr>
            <a:spLocks noGrp="1"/>
          </p:cNvSpPr>
          <p:nvPr>
            <p:ph idx="1"/>
          </p:nvPr>
        </p:nvSpPr>
        <p:spPr>
          <a:xfrm>
            <a:off x="838200" y="2057400"/>
            <a:ext cx="10515600" cy="3871762"/>
          </a:xfrm>
        </p:spPr>
        <p:txBody>
          <a:bodyPr>
            <a:normAutofit/>
          </a:bodyPr>
          <a:lstStyle/>
          <a:p>
            <a:r>
              <a:rPr lang="en-US" sz="2400" dirty="0"/>
              <a:t>Issue 1: The Internet cannot be used as an underlay for private traffic</a:t>
            </a:r>
          </a:p>
          <a:p>
            <a:pPr lvl="1"/>
            <a:r>
              <a:rPr lang="en-US" dirty="0"/>
              <a:t>One issue is that internet medium natively is insecure so it cannot be used as an underlay for private traffic. To protect it we will need to use security protocols like IPsec. IPsec is a tunneling protocol. Which is an overlay.</a:t>
            </a:r>
          </a:p>
          <a:p>
            <a:r>
              <a:rPr lang="en-US" sz="2400" dirty="0"/>
              <a:t>Issue 2:  Multi-Path forwarding</a:t>
            </a:r>
          </a:p>
          <a:p>
            <a:pPr lvl="1"/>
            <a:r>
              <a:rPr lang="en-US" b="0" i="0" dirty="0">
                <a:effectLst/>
              </a:rPr>
              <a:t>The customer wants load balancing by combining underlays of different types. However, it is very complex ( if not impossible) to use multiple underlays which are of different types, simultaneously to forward traffic from source to destination</a:t>
            </a:r>
            <a:endParaRPr lang="en-US" dirty="0"/>
          </a:p>
          <a:p>
            <a:r>
              <a:rPr lang="en-US" sz="2400" dirty="0"/>
              <a:t>If we stick with the underlay, it can restrict us in multiple ways.</a:t>
            </a:r>
          </a:p>
          <a:p>
            <a:pPr lvl="1"/>
            <a:endParaRPr lang="en-US" dirty="0">
              <a:latin typeface="-apple-system"/>
            </a:endParaRPr>
          </a:p>
          <a:p>
            <a:pPr lvl="1"/>
            <a:endParaRPr lang="en-US" b="0" i="0" dirty="0">
              <a:effectLst/>
              <a:latin typeface="-apple-system"/>
            </a:endParaRPr>
          </a:p>
        </p:txBody>
      </p:sp>
    </p:spTree>
    <p:extLst>
      <p:ext uri="{BB962C8B-B14F-4D97-AF65-F5344CB8AC3E}">
        <p14:creationId xmlns:p14="http://schemas.microsoft.com/office/powerpoint/2010/main" val="1785371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68A4132F-DEC6-4332-A00C-A11AD4519B6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EC71521-BDAC-FAF3-D001-A32A5B1CAB01}"/>
              </a:ext>
            </a:extLst>
          </p:cNvPr>
          <p:cNvPicPr>
            <a:picLocks noChangeAspect="1"/>
          </p:cNvPicPr>
          <p:nvPr/>
        </p:nvPicPr>
        <p:blipFill rotWithShape="1">
          <a:blip r:embed="rId2"/>
          <a:srcRect r="10674"/>
          <a:stretch/>
        </p:blipFill>
        <p:spPr>
          <a:xfrm>
            <a:off x="6685174" y="700793"/>
            <a:ext cx="5382191" cy="3178373"/>
          </a:xfrm>
          <a:prstGeom prst="rect">
            <a:avLst/>
          </a:prstGeom>
        </p:spPr>
      </p:pic>
      <p:sp>
        <p:nvSpPr>
          <p:cNvPr id="28" name="Freeform: Shape 27">
            <a:extLst>
              <a:ext uri="{FF2B5EF4-FFF2-40B4-BE49-F238E27FC236}">
                <a16:creationId xmlns:a16="http://schemas.microsoft.com/office/drawing/2014/main" id="{9B38642C-62C4-4E31-A5D3-BB1DD8CA394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663583" cy="6858478"/>
          </a:xfrm>
          <a:custGeom>
            <a:avLst/>
            <a:gdLst>
              <a:gd name="connsiteX0" fmla="*/ 0 w 8663583"/>
              <a:gd name="connsiteY0" fmla="*/ 0 h 6858478"/>
              <a:gd name="connsiteX1" fmla="*/ 480486 w 8663583"/>
              <a:gd name="connsiteY1" fmla="*/ 0 h 6858478"/>
              <a:gd name="connsiteX2" fmla="*/ 4415403 w 8663583"/>
              <a:gd name="connsiteY2" fmla="*/ 0 h 6858478"/>
              <a:gd name="connsiteX3" fmla="*/ 5481631 w 8663583"/>
              <a:gd name="connsiteY3" fmla="*/ 0 h 6858478"/>
              <a:gd name="connsiteX4" fmla="*/ 5487208 w 8663583"/>
              <a:gd name="connsiteY4" fmla="*/ 0 h 6858478"/>
              <a:gd name="connsiteX5" fmla="*/ 8663583 w 8663583"/>
              <a:gd name="connsiteY5" fmla="*/ 6858478 h 6858478"/>
              <a:gd name="connsiteX6" fmla="*/ 1239028 w 8663583"/>
              <a:gd name="connsiteY6" fmla="*/ 6858478 h 6858478"/>
              <a:gd name="connsiteX7" fmla="*/ 1239288 w 8663583"/>
              <a:gd name="connsiteY7" fmla="*/ 6857916 h 6858478"/>
              <a:gd name="connsiteX8" fmla="*/ 480486 w 8663583"/>
              <a:gd name="connsiteY8" fmla="*/ 6857916 h 6858478"/>
              <a:gd name="connsiteX9" fmla="*/ 480486 w 8663583"/>
              <a:gd name="connsiteY9" fmla="*/ 6858000 h 6858478"/>
              <a:gd name="connsiteX10" fmla="*/ 0 w 8663583"/>
              <a:gd name="connsiteY10" fmla="*/ 685800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63583" h="6858478">
                <a:moveTo>
                  <a:pt x="0" y="0"/>
                </a:moveTo>
                <a:lnTo>
                  <a:pt x="480486" y="0"/>
                </a:lnTo>
                <a:lnTo>
                  <a:pt x="4415403" y="0"/>
                </a:lnTo>
                <a:lnTo>
                  <a:pt x="5481631" y="0"/>
                </a:lnTo>
                <a:lnTo>
                  <a:pt x="5487208" y="0"/>
                </a:lnTo>
                <a:lnTo>
                  <a:pt x="8663583" y="6858478"/>
                </a:lnTo>
                <a:lnTo>
                  <a:pt x="1239028" y="6858478"/>
                </a:lnTo>
                <a:lnTo>
                  <a:pt x="1239288" y="6857916"/>
                </a:lnTo>
                <a:lnTo>
                  <a:pt x="480486" y="6857916"/>
                </a:lnTo>
                <a:lnTo>
                  <a:pt x="480486"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A9F66240-8C38-4069-A5C9-2D3FCD97ED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234957" cy="6858478"/>
          </a:xfrm>
          <a:custGeom>
            <a:avLst/>
            <a:gdLst>
              <a:gd name="connsiteX0" fmla="*/ 156905 w 8234957"/>
              <a:gd name="connsiteY0" fmla="*/ 0 h 6858478"/>
              <a:gd name="connsiteX1" fmla="*/ 3986777 w 8234957"/>
              <a:gd name="connsiteY1" fmla="*/ 0 h 6858478"/>
              <a:gd name="connsiteX2" fmla="*/ 5053005 w 8234957"/>
              <a:gd name="connsiteY2" fmla="*/ 0 h 6858478"/>
              <a:gd name="connsiteX3" fmla="*/ 5058582 w 8234957"/>
              <a:gd name="connsiteY3" fmla="*/ 0 h 6858478"/>
              <a:gd name="connsiteX4" fmla="*/ 8234957 w 8234957"/>
              <a:gd name="connsiteY4" fmla="*/ 6858478 h 6858478"/>
              <a:gd name="connsiteX5" fmla="*/ 810402 w 8234957"/>
              <a:gd name="connsiteY5" fmla="*/ 6858478 h 6858478"/>
              <a:gd name="connsiteX6" fmla="*/ 810662 w 8234957"/>
              <a:gd name="connsiteY6" fmla="*/ 6857916 h 6858478"/>
              <a:gd name="connsiteX7" fmla="*/ 156905 w 8234957"/>
              <a:gd name="connsiteY7" fmla="*/ 6857916 h 6858478"/>
              <a:gd name="connsiteX8" fmla="*/ 156905 w 8234957"/>
              <a:gd name="connsiteY8" fmla="*/ 6858478 h 6858478"/>
              <a:gd name="connsiteX9" fmla="*/ 0 w 8234957"/>
              <a:gd name="connsiteY9" fmla="*/ 6858478 h 6858478"/>
              <a:gd name="connsiteX10" fmla="*/ 0 w 8234957"/>
              <a:gd name="connsiteY10" fmla="*/ 479 h 6858478"/>
              <a:gd name="connsiteX11" fmla="*/ 156905 w 8234957"/>
              <a:gd name="connsiteY11" fmla="*/ 479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34957" h="6858478">
                <a:moveTo>
                  <a:pt x="156905" y="0"/>
                </a:moveTo>
                <a:lnTo>
                  <a:pt x="3986777" y="0"/>
                </a:lnTo>
                <a:lnTo>
                  <a:pt x="5053005" y="0"/>
                </a:lnTo>
                <a:lnTo>
                  <a:pt x="5058582" y="0"/>
                </a:lnTo>
                <a:lnTo>
                  <a:pt x="8234957" y="6858478"/>
                </a:lnTo>
                <a:lnTo>
                  <a:pt x="810402" y="6858478"/>
                </a:lnTo>
                <a:lnTo>
                  <a:pt x="810662" y="6857916"/>
                </a:lnTo>
                <a:lnTo>
                  <a:pt x="156905" y="6857916"/>
                </a:lnTo>
                <a:lnTo>
                  <a:pt x="156905" y="6858478"/>
                </a:lnTo>
                <a:lnTo>
                  <a:pt x="0" y="6858478"/>
                </a:lnTo>
                <a:lnTo>
                  <a:pt x="0" y="479"/>
                </a:lnTo>
                <a:lnTo>
                  <a:pt x="15690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DD0AD36-EC2D-8563-8D24-2DFFCA5943A7}"/>
              </a:ext>
            </a:extLst>
          </p:cNvPr>
          <p:cNvSpPr>
            <a:spLocks noGrp="1"/>
          </p:cNvSpPr>
          <p:nvPr>
            <p:ph type="title"/>
          </p:nvPr>
        </p:nvSpPr>
        <p:spPr>
          <a:xfrm>
            <a:off x="804672" y="365125"/>
            <a:ext cx="4378881" cy="1325563"/>
          </a:xfrm>
        </p:spPr>
        <p:txBody>
          <a:bodyPr>
            <a:normAutofit/>
          </a:bodyPr>
          <a:lstStyle/>
          <a:p>
            <a:r>
              <a:rPr lang="en-US"/>
              <a:t>Overlay Network </a:t>
            </a:r>
          </a:p>
        </p:txBody>
      </p:sp>
      <p:sp>
        <p:nvSpPr>
          <p:cNvPr id="3" name="Content Placeholder 2">
            <a:extLst>
              <a:ext uri="{FF2B5EF4-FFF2-40B4-BE49-F238E27FC236}">
                <a16:creationId xmlns:a16="http://schemas.microsoft.com/office/drawing/2014/main" id="{7CE8F7AB-05DC-533E-2BB1-B5DEA47F2A07}"/>
              </a:ext>
            </a:extLst>
          </p:cNvPr>
          <p:cNvSpPr>
            <a:spLocks noGrp="1"/>
          </p:cNvSpPr>
          <p:nvPr>
            <p:ph idx="1"/>
          </p:nvPr>
        </p:nvSpPr>
        <p:spPr>
          <a:xfrm>
            <a:off x="115355" y="1679185"/>
            <a:ext cx="5839968" cy="4800257"/>
          </a:xfrm>
        </p:spPr>
        <p:txBody>
          <a:bodyPr>
            <a:normAutofit/>
          </a:bodyPr>
          <a:lstStyle/>
          <a:p>
            <a:r>
              <a:rPr lang="en-US" sz="2000" dirty="0"/>
              <a:t>Overlays are software-based and not dependent on transport. It’s like a virtual network ( virtual links) on top of the physical network. This virtual network needs to have underlay created first.</a:t>
            </a:r>
          </a:p>
          <a:p>
            <a:r>
              <a:rPr lang="en-US" sz="2000" dirty="0"/>
              <a:t>Create an underlay once and forget it. Now create overlays on top of it and since they are software-based. changing the configurations is super easy and friendly. Underlay is a pipe on which overlays run. The intelligence is all in the overlay.</a:t>
            </a:r>
          </a:p>
          <a:p>
            <a:pPr marL="0" indent="0">
              <a:buNone/>
            </a:pPr>
            <a:endParaRPr lang="en-US" sz="2000" dirty="0"/>
          </a:p>
          <a:p>
            <a:r>
              <a:rPr lang="en-US" sz="2000" dirty="0"/>
              <a:t>However, to have overlays in SD-WAN, we will need a special CPE (Customer Premises Equipment) called SD-WAN edge device. These overlay nodes are installed at all the sites.</a:t>
            </a:r>
          </a:p>
        </p:txBody>
      </p:sp>
    </p:spTree>
    <p:extLst>
      <p:ext uri="{BB962C8B-B14F-4D97-AF65-F5344CB8AC3E}">
        <p14:creationId xmlns:p14="http://schemas.microsoft.com/office/powerpoint/2010/main" val="64266117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2285737-90EE-47DC-AC80-8AE156B119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B57BDC17-F1B3-455F-BBF1-680AA1F25C0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7F36C3F2-1D9E-C6D4-F94D-24F6656D8280}"/>
              </a:ext>
            </a:extLst>
          </p:cNvPr>
          <p:cNvSpPr>
            <a:spLocks noGrp="1"/>
          </p:cNvSpPr>
          <p:nvPr>
            <p:ph type="title"/>
          </p:nvPr>
        </p:nvSpPr>
        <p:spPr>
          <a:xfrm>
            <a:off x="535020" y="685800"/>
            <a:ext cx="2780271" cy="5105400"/>
          </a:xfrm>
        </p:spPr>
        <p:txBody>
          <a:bodyPr>
            <a:normAutofit/>
          </a:bodyPr>
          <a:lstStyle/>
          <a:p>
            <a:r>
              <a:rPr lang="en-US" sz="4000">
                <a:solidFill>
                  <a:srgbClr val="FFFFFF"/>
                </a:solidFill>
              </a:rPr>
              <a:t>How Overlays are formed</a:t>
            </a:r>
          </a:p>
        </p:txBody>
      </p:sp>
      <p:graphicFrame>
        <p:nvGraphicFramePr>
          <p:cNvPr id="5" name="Content Placeholder 2">
            <a:extLst>
              <a:ext uri="{FF2B5EF4-FFF2-40B4-BE49-F238E27FC236}">
                <a16:creationId xmlns:a16="http://schemas.microsoft.com/office/drawing/2014/main" id="{0FDCC6E2-089E-2A62-2D3E-94009C5E1A10}"/>
              </a:ext>
            </a:extLst>
          </p:cNvPr>
          <p:cNvGraphicFramePr>
            <a:graphicFrameLocks noGrp="1"/>
          </p:cNvGraphicFramePr>
          <p:nvPr>
            <p:ph idx="1"/>
            <p:extLst>
              <p:ext uri="{D42A27DB-BD31-4B8C-83A1-F6EECF244321}">
                <p14:modId xmlns:p14="http://schemas.microsoft.com/office/powerpoint/2010/main" val="3932648101"/>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033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B41C5C-0F34-4DDA-9D7C-5E717F35F6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7E1E5E6-F385-4E9C-B201-BA5BDE5CAD5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6C2278E-E82B-069B-28FE-21B84CEC3A53}"/>
              </a:ext>
            </a:extLst>
          </p:cNvPr>
          <p:cNvSpPr>
            <a:spLocks noGrp="1"/>
          </p:cNvSpPr>
          <p:nvPr>
            <p:ph idx="1"/>
          </p:nvPr>
        </p:nvSpPr>
        <p:spPr>
          <a:xfrm>
            <a:off x="593610" y="2121763"/>
            <a:ext cx="3822192" cy="3773010"/>
          </a:xfrm>
        </p:spPr>
        <p:txBody>
          <a:bodyPr>
            <a:normAutofit/>
          </a:bodyPr>
          <a:lstStyle/>
          <a:p>
            <a:r>
              <a:rPr lang="en-US" sz="2400" dirty="0">
                <a:solidFill>
                  <a:schemeClr val="bg1"/>
                </a:solidFill>
              </a:rPr>
              <a:t>The overlay is formed once encapsulation happens at the left SD-WAN box and ends when the header is removed at the destination. The overlay is not aware of the underlay on which it is riding. The underlay here is MPLS but it can be any other type of transport.</a:t>
            </a:r>
          </a:p>
        </p:txBody>
      </p:sp>
      <p:pic>
        <p:nvPicPr>
          <p:cNvPr id="4" name="Picture 3">
            <a:extLst>
              <a:ext uri="{FF2B5EF4-FFF2-40B4-BE49-F238E27FC236}">
                <a16:creationId xmlns:a16="http://schemas.microsoft.com/office/drawing/2014/main" id="{0493BB8E-9DA5-61B9-BA86-01D10E45D2D2}"/>
              </a:ext>
            </a:extLst>
          </p:cNvPr>
          <p:cNvPicPr>
            <a:picLocks noChangeAspect="1"/>
          </p:cNvPicPr>
          <p:nvPr/>
        </p:nvPicPr>
        <p:blipFill>
          <a:blip r:embed="rId2"/>
          <a:stretch>
            <a:fillRect/>
          </a:stretch>
        </p:blipFill>
        <p:spPr>
          <a:xfrm>
            <a:off x="4927866" y="1663505"/>
            <a:ext cx="7169523" cy="3530990"/>
          </a:xfrm>
          <a:prstGeom prst="rect">
            <a:avLst/>
          </a:prstGeom>
        </p:spPr>
      </p:pic>
    </p:spTree>
    <p:extLst>
      <p:ext uri="{BB962C8B-B14F-4D97-AF65-F5344CB8AC3E}">
        <p14:creationId xmlns:p14="http://schemas.microsoft.com/office/powerpoint/2010/main" val="1589104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F8446B12-7391-4711-8B31-112A0B896C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9EA12-2507-EE93-1FCC-7DC3FBEA5949}"/>
              </a:ext>
            </a:extLst>
          </p:cNvPr>
          <p:cNvSpPr>
            <a:spLocks noGrp="1"/>
          </p:cNvSpPr>
          <p:nvPr>
            <p:ph type="title"/>
          </p:nvPr>
        </p:nvSpPr>
        <p:spPr>
          <a:xfrm>
            <a:off x="838199" y="3990205"/>
            <a:ext cx="10518776" cy="1200329"/>
          </a:xfrm>
        </p:spPr>
        <p:txBody>
          <a:bodyPr vert="horz" wrap="square" lIns="91440" tIns="45720" rIns="91440" bIns="45720" rtlCol="0" anchor="b">
            <a:normAutofit/>
          </a:bodyPr>
          <a:lstStyle/>
          <a:p>
            <a:r>
              <a:rPr lang="en-US" sz="7200">
                <a:solidFill>
                  <a:schemeClr val="bg1"/>
                </a:solidFill>
              </a:rPr>
              <a:t>Questions</a:t>
            </a:r>
            <a:endParaRPr lang="en-US" sz="7200" dirty="0">
              <a:solidFill>
                <a:schemeClr val="bg1"/>
              </a:solidFill>
            </a:endParaRPr>
          </a:p>
        </p:txBody>
      </p:sp>
      <p:pic>
        <p:nvPicPr>
          <p:cNvPr id="15" name="Picture 4" descr="3D black question marks with one yellow question mark">
            <a:extLst>
              <a:ext uri="{FF2B5EF4-FFF2-40B4-BE49-F238E27FC236}">
                <a16:creationId xmlns:a16="http://schemas.microsoft.com/office/drawing/2014/main" id="{9F5050D1-E2A9-E61A-F4C7-E7248CBBD1C5}"/>
              </a:ext>
            </a:extLst>
          </p:cNvPr>
          <p:cNvPicPr>
            <a:picLocks noChangeAspect="1"/>
          </p:cNvPicPr>
          <p:nvPr/>
        </p:nvPicPr>
        <p:blipFill rotWithShape="1">
          <a:blip r:embed="rId2"/>
          <a:srcRect t="6593" b="11215"/>
          <a:stretch/>
        </p:blipFill>
        <p:spPr>
          <a:xfrm>
            <a:off x="20" y="10"/>
            <a:ext cx="12191980" cy="3657590"/>
          </a:xfrm>
          <a:custGeom>
            <a:avLst/>
            <a:gdLst/>
            <a:ahLst/>
            <a:cxnLst/>
            <a:rect l="l" t="t" r="r" b="b"/>
            <a:pathLst>
              <a:path w="12192000" h="3657600">
                <a:moveTo>
                  <a:pt x="7230262" y="3468462"/>
                </a:moveTo>
                <a:lnTo>
                  <a:pt x="7197115" y="3474938"/>
                </a:lnTo>
                <a:lnTo>
                  <a:pt x="7214545" y="3473344"/>
                </a:lnTo>
                <a:cubicBezTo>
                  <a:pt x="7220308" y="3472558"/>
                  <a:pt x="7225785" y="3471224"/>
                  <a:pt x="7230262" y="3468462"/>
                </a:cubicBezTo>
                <a:close/>
                <a:moveTo>
                  <a:pt x="7009120" y="3411863"/>
                </a:moveTo>
                <a:lnTo>
                  <a:pt x="7021563" y="3422955"/>
                </a:lnTo>
                <a:lnTo>
                  <a:pt x="7021563" y="3422954"/>
                </a:lnTo>
                <a:close/>
                <a:moveTo>
                  <a:pt x="7768443" y="3303674"/>
                </a:moveTo>
                <a:lnTo>
                  <a:pt x="7768443" y="3303675"/>
                </a:lnTo>
                <a:lnTo>
                  <a:pt x="7792447" y="3326153"/>
                </a:lnTo>
                <a:cubicBezTo>
                  <a:pt x="7785969" y="3320057"/>
                  <a:pt x="7779301" y="3313961"/>
                  <a:pt x="7768443" y="3303674"/>
                </a:cubicBezTo>
                <a:close/>
                <a:moveTo>
                  <a:pt x="4038748" y="3301555"/>
                </a:moveTo>
                <a:lnTo>
                  <a:pt x="4030517" y="3313199"/>
                </a:lnTo>
                <a:cubicBezTo>
                  <a:pt x="4026230" y="3321105"/>
                  <a:pt x="4021242" y="3327345"/>
                  <a:pt x="4015609" y="3332050"/>
                </a:cubicBezTo>
                <a:lnTo>
                  <a:pt x="3996845" y="3341704"/>
                </a:lnTo>
                <a:cubicBezTo>
                  <a:pt x="4010562" y="3338155"/>
                  <a:pt x="4021944" y="3329011"/>
                  <a:pt x="4030518" y="3313199"/>
                </a:cubicBezTo>
                <a:close/>
                <a:moveTo>
                  <a:pt x="6245343" y="3298149"/>
                </a:moveTo>
                <a:lnTo>
                  <a:pt x="6274406" y="3304945"/>
                </a:lnTo>
                <a:lnTo>
                  <a:pt x="6291247" y="3311262"/>
                </a:lnTo>
                <a:lnTo>
                  <a:pt x="6291385" y="3311314"/>
                </a:lnTo>
                <a:lnTo>
                  <a:pt x="6306284" y="3317152"/>
                </a:lnTo>
                <a:lnTo>
                  <a:pt x="6308075" y="3317568"/>
                </a:lnTo>
                <a:lnTo>
                  <a:pt x="6313855" y="3319733"/>
                </a:lnTo>
                <a:cubicBezTo>
                  <a:pt x="6321454" y="3322121"/>
                  <a:pt x="6329151" y="3323858"/>
                  <a:pt x="6337048" y="3324296"/>
                </a:cubicBezTo>
                <a:lnTo>
                  <a:pt x="6308075" y="3317568"/>
                </a:lnTo>
                <a:lnTo>
                  <a:pt x="6291385" y="3311314"/>
                </a:lnTo>
                <a:lnTo>
                  <a:pt x="6276197" y="3305364"/>
                </a:lnTo>
                <a:lnTo>
                  <a:pt x="6274406" y="3304945"/>
                </a:lnTo>
                <a:lnTo>
                  <a:pt x="6268613" y="3302771"/>
                </a:lnTo>
                <a:cubicBezTo>
                  <a:pt x="6260996" y="3300370"/>
                  <a:pt x="6253273" y="3298613"/>
                  <a:pt x="6245343" y="3298149"/>
                </a:cubicBezTo>
                <a:close/>
                <a:moveTo>
                  <a:pt x="6558837" y="3268317"/>
                </a:moveTo>
                <a:cubicBezTo>
                  <a:pt x="6548970" y="3267668"/>
                  <a:pt x="6539355" y="3268073"/>
                  <a:pt x="6529984" y="3269763"/>
                </a:cubicBezTo>
                <a:lnTo>
                  <a:pt x="6589207" y="3273193"/>
                </a:lnTo>
                <a:cubicBezTo>
                  <a:pt x="6578825" y="3270668"/>
                  <a:pt x="6568705" y="3268966"/>
                  <a:pt x="6558837" y="3268317"/>
                </a:cubicBezTo>
                <a:close/>
                <a:moveTo>
                  <a:pt x="4834454" y="3207659"/>
                </a:moveTo>
                <a:cubicBezTo>
                  <a:pt x="4849504" y="3224138"/>
                  <a:pt x="4866316" y="3230376"/>
                  <a:pt x="4883986" y="3231901"/>
                </a:cubicBezTo>
                <a:lnTo>
                  <a:pt x="4858238" y="3225387"/>
                </a:lnTo>
                <a:cubicBezTo>
                  <a:pt x="4849945" y="3221578"/>
                  <a:pt x="4841981" y="3215898"/>
                  <a:pt x="4834454" y="3207659"/>
                </a:cubicBezTo>
                <a:close/>
                <a:moveTo>
                  <a:pt x="5056443" y="3205325"/>
                </a:moveTo>
                <a:lnTo>
                  <a:pt x="5072589" y="3206105"/>
                </a:lnTo>
                <a:cubicBezTo>
                  <a:pt x="5078053" y="3207563"/>
                  <a:pt x="5083590" y="3210326"/>
                  <a:pt x="5089162" y="3214707"/>
                </a:cubicBezTo>
                <a:cubicBezTo>
                  <a:pt x="5078020" y="3205944"/>
                  <a:pt x="5067015" y="3203658"/>
                  <a:pt x="5056443" y="3205325"/>
                </a:cubicBezTo>
                <a:close/>
                <a:moveTo>
                  <a:pt x="739852" y="2905443"/>
                </a:moveTo>
                <a:cubicBezTo>
                  <a:pt x="733899" y="2911992"/>
                  <a:pt x="728660" y="2919613"/>
                  <a:pt x="724278" y="2926662"/>
                </a:cubicBezTo>
                <a:cubicBezTo>
                  <a:pt x="719849" y="2933806"/>
                  <a:pt x="714527" y="2939152"/>
                  <a:pt x="708621" y="2942822"/>
                </a:cubicBezTo>
                <a:lnTo>
                  <a:pt x="691439" y="2948297"/>
                </a:lnTo>
                <a:lnTo>
                  <a:pt x="708622" y="2942822"/>
                </a:lnTo>
                <a:cubicBezTo>
                  <a:pt x="714527" y="2939152"/>
                  <a:pt x="719849" y="2933806"/>
                  <a:pt x="724279" y="2926662"/>
                </a:cubicBezTo>
                <a:cubicBezTo>
                  <a:pt x="728660" y="2919613"/>
                  <a:pt x="733899" y="2911992"/>
                  <a:pt x="739852" y="2905443"/>
                </a:cubicBezTo>
                <a:close/>
                <a:moveTo>
                  <a:pt x="8934151" y="2836933"/>
                </a:moveTo>
                <a:cubicBezTo>
                  <a:pt x="8940248" y="2842173"/>
                  <a:pt x="8947058" y="2847506"/>
                  <a:pt x="8954249" y="2851864"/>
                </a:cubicBezTo>
                <a:lnTo>
                  <a:pt x="8962389" y="2855163"/>
                </a:lnTo>
                <a:lnTo>
                  <a:pt x="8954250" y="2851864"/>
                </a:lnTo>
                <a:cubicBezTo>
                  <a:pt x="8947058" y="2847506"/>
                  <a:pt x="8940248" y="2842173"/>
                  <a:pt x="8934151" y="2836933"/>
                </a:cubicBezTo>
                <a:close/>
                <a:moveTo>
                  <a:pt x="2314816" y="2835337"/>
                </a:moveTo>
                <a:cubicBezTo>
                  <a:pt x="2309720" y="2836314"/>
                  <a:pt x="2304339" y="2838362"/>
                  <a:pt x="2300909" y="2840743"/>
                </a:cubicBezTo>
                <a:cubicBezTo>
                  <a:pt x="2267856" y="2863985"/>
                  <a:pt x="2242281" y="2875891"/>
                  <a:pt x="2216515" y="2876487"/>
                </a:cubicBezTo>
                <a:cubicBezTo>
                  <a:pt x="2242281" y="2875891"/>
                  <a:pt x="2267856" y="2863985"/>
                  <a:pt x="2300910" y="2840743"/>
                </a:cubicBezTo>
                <a:close/>
                <a:moveTo>
                  <a:pt x="1916629" y="2813600"/>
                </a:moveTo>
                <a:lnTo>
                  <a:pt x="1907132" y="2816930"/>
                </a:lnTo>
                <a:lnTo>
                  <a:pt x="1866619" y="2826615"/>
                </a:lnTo>
                <a:lnTo>
                  <a:pt x="1907133" y="2816930"/>
                </a:lnTo>
                <a:close/>
                <a:moveTo>
                  <a:pt x="2058204" y="2802832"/>
                </a:moveTo>
                <a:cubicBezTo>
                  <a:pt x="2076636" y="2804546"/>
                  <a:pt x="2095174" y="2805403"/>
                  <a:pt x="2108194" y="2817539"/>
                </a:cubicBezTo>
                <a:cubicBezTo>
                  <a:pt x="2095175" y="2805403"/>
                  <a:pt x="2076636" y="2804546"/>
                  <a:pt x="2058204" y="2802832"/>
                </a:cubicBezTo>
                <a:close/>
                <a:moveTo>
                  <a:pt x="0" y="0"/>
                </a:moveTo>
                <a:lnTo>
                  <a:pt x="12192000" y="0"/>
                </a:lnTo>
                <a:lnTo>
                  <a:pt x="12192000" y="810707"/>
                </a:lnTo>
                <a:cubicBezTo>
                  <a:pt x="12192000" y="826330"/>
                  <a:pt x="12192000" y="835855"/>
                  <a:pt x="12192000" y="845570"/>
                </a:cubicBezTo>
                <a:lnTo>
                  <a:pt x="12192000" y="1243302"/>
                </a:lnTo>
                <a:lnTo>
                  <a:pt x="12160947" y="1271923"/>
                </a:lnTo>
                <a:cubicBezTo>
                  <a:pt x="12118083" y="1293449"/>
                  <a:pt x="12072360" y="1312882"/>
                  <a:pt x="12026448" y="1332123"/>
                </a:cubicBezTo>
                <a:cubicBezTo>
                  <a:pt x="12013114" y="1337649"/>
                  <a:pt x="11998443" y="1340697"/>
                  <a:pt x="11986443" y="1348126"/>
                </a:cubicBezTo>
                <a:cubicBezTo>
                  <a:pt x="11931195" y="1382036"/>
                  <a:pt x="11877664" y="1418614"/>
                  <a:pt x="11821656" y="1451191"/>
                </a:cubicBezTo>
                <a:cubicBezTo>
                  <a:pt x="11763931" y="1484910"/>
                  <a:pt x="11712304" y="1524726"/>
                  <a:pt x="11672489" y="1578639"/>
                </a:cubicBezTo>
                <a:cubicBezTo>
                  <a:pt x="11635529" y="1628743"/>
                  <a:pt x="11599714" y="1679607"/>
                  <a:pt x="11562947" y="1729900"/>
                </a:cubicBezTo>
                <a:cubicBezTo>
                  <a:pt x="11553613" y="1742665"/>
                  <a:pt x="11545039" y="1757715"/>
                  <a:pt x="11532275" y="1765907"/>
                </a:cubicBezTo>
                <a:cubicBezTo>
                  <a:pt x="11505795" y="1783052"/>
                  <a:pt x="11476838" y="1796959"/>
                  <a:pt x="11448453" y="1811057"/>
                </a:cubicBezTo>
                <a:cubicBezTo>
                  <a:pt x="11424069" y="1823059"/>
                  <a:pt x="11398160" y="1832011"/>
                  <a:pt x="11374346" y="1844966"/>
                </a:cubicBezTo>
                <a:cubicBezTo>
                  <a:pt x="11355296" y="1855255"/>
                  <a:pt x="11338339" y="1869543"/>
                  <a:pt x="11320623" y="1882497"/>
                </a:cubicBezTo>
                <a:cubicBezTo>
                  <a:pt x="11305192" y="1893736"/>
                  <a:pt x="11288238" y="1903452"/>
                  <a:pt x="11275283" y="1916978"/>
                </a:cubicBezTo>
                <a:cubicBezTo>
                  <a:pt x="11243658" y="1949745"/>
                  <a:pt x="11211843" y="1981940"/>
                  <a:pt x="11172600" y="2006136"/>
                </a:cubicBezTo>
                <a:cubicBezTo>
                  <a:pt x="11133927" y="2030138"/>
                  <a:pt x="11097350" y="2057001"/>
                  <a:pt x="11058869" y="2081386"/>
                </a:cubicBezTo>
                <a:cubicBezTo>
                  <a:pt x="11021146" y="2105199"/>
                  <a:pt x="10987046" y="2131297"/>
                  <a:pt x="10967423" y="2173591"/>
                </a:cubicBezTo>
                <a:cubicBezTo>
                  <a:pt x="10958661" y="2192259"/>
                  <a:pt x="10946279" y="2212644"/>
                  <a:pt x="10929704" y="2223503"/>
                </a:cubicBezTo>
                <a:cubicBezTo>
                  <a:pt x="10906081" y="2238934"/>
                  <a:pt x="10876171" y="2244459"/>
                  <a:pt x="10850453" y="2257603"/>
                </a:cubicBezTo>
                <a:cubicBezTo>
                  <a:pt x="10820162" y="2273034"/>
                  <a:pt x="10785111" y="2286370"/>
                  <a:pt x="10764534" y="2310945"/>
                </a:cubicBezTo>
                <a:cubicBezTo>
                  <a:pt x="10746246" y="2332855"/>
                  <a:pt x="10727767" y="2349999"/>
                  <a:pt x="10703573" y="2363905"/>
                </a:cubicBezTo>
                <a:cubicBezTo>
                  <a:pt x="10686617" y="2373622"/>
                  <a:pt x="10674046" y="2391338"/>
                  <a:pt x="10656519" y="2399340"/>
                </a:cubicBezTo>
                <a:cubicBezTo>
                  <a:pt x="10633467" y="2410009"/>
                  <a:pt x="10610225" y="2418391"/>
                  <a:pt x="10590031" y="2434966"/>
                </a:cubicBezTo>
                <a:cubicBezTo>
                  <a:pt x="10569075" y="2452110"/>
                  <a:pt x="10545263" y="2465636"/>
                  <a:pt x="10523354" y="2481639"/>
                </a:cubicBezTo>
                <a:cubicBezTo>
                  <a:pt x="10511734" y="2490211"/>
                  <a:pt x="10502208" y="2501451"/>
                  <a:pt x="10490969" y="2510406"/>
                </a:cubicBezTo>
                <a:cubicBezTo>
                  <a:pt x="10470394" y="2526788"/>
                  <a:pt x="10449438" y="2542791"/>
                  <a:pt x="10428291" y="2558222"/>
                </a:cubicBezTo>
                <a:cubicBezTo>
                  <a:pt x="10407146" y="2573655"/>
                  <a:pt x="10386952" y="2591561"/>
                  <a:pt x="10363709" y="2602801"/>
                </a:cubicBezTo>
                <a:cubicBezTo>
                  <a:pt x="10324086" y="2621851"/>
                  <a:pt x="10280840" y="2633282"/>
                  <a:pt x="10242357" y="2653857"/>
                </a:cubicBezTo>
                <a:cubicBezTo>
                  <a:pt x="10203304" y="2674811"/>
                  <a:pt x="10166536" y="2701103"/>
                  <a:pt x="10131863" y="2728915"/>
                </a:cubicBezTo>
                <a:cubicBezTo>
                  <a:pt x="10104430" y="2750824"/>
                  <a:pt x="10078713" y="2772543"/>
                  <a:pt x="10044230" y="2783782"/>
                </a:cubicBezTo>
                <a:cubicBezTo>
                  <a:pt x="10024990" y="2790070"/>
                  <a:pt x="10004797" y="2803786"/>
                  <a:pt x="9993175" y="2819789"/>
                </a:cubicBezTo>
                <a:cubicBezTo>
                  <a:pt x="9968027" y="2854649"/>
                  <a:pt x="9935832" y="2879226"/>
                  <a:pt x="9899446" y="2900182"/>
                </a:cubicBezTo>
                <a:cubicBezTo>
                  <a:pt x="9850865" y="2928376"/>
                  <a:pt x="9802858" y="2957143"/>
                  <a:pt x="9754088" y="2984766"/>
                </a:cubicBezTo>
                <a:cubicBezTo>
                  <a:pt x="9725323" y="3001151"/>
                  <a:pt x="9696749" y="3018485"/>
                  <a:pt x="9666265" y="3030488"/>
                </a:cubicBezTo>
                <a:cubicBezTo>
                  <a:pt x="9603971" y="3055255"/>
                  <a:pt x="9540152" y="3076399"/>
                  <a:pt x="9477283" y="3099451"/>
                </a:cubicBezTo>
                <a:cubicBezTo>
                  <a:pt x="9456709" y="3106880"/>
                  <a:pt x="9437278" y="3117549"/>
                  <a:pt x="9416321" y="3124026"/>
                </a:cubicBezTo>
                <a:cubicBezTo>
                  <a:pt x="9393650" y="3131075"/>
                  <a:pt x="9369267" y="3133171"/>
                  <a:pt x="9346597" y="3140219"/>
                </a:cubicBezTo>
                <a:cubicBezTo>
                  <a:pt x="9308875" y="3151840"/>
                  <a:pt x="9272298" y="3166701"/>
                  <a:pt x="9234579" y="3178511"/>
                </a:cubicBezTo>
                <a:cubicBezTo>
                  <a:pt x="9161805" y="3201182"/>
                  <a:pt x="9088840" y="3222899"/>
                  <a:pt x="9015878" y="3244426"/>
                </a:cubicBezTo>
                <a:cubicBezTo>
                  <a:pt x="9000257" y="3248999"/>
                  <a:pt x="8983301" y="3249570"/>
                  <a:pt x="8967871" y="3254523"/>
                </a:cubicBezTo>
                <a:cubicBezTo>
                  <a:pt x="8926911" y="3267859"/>
                  <a:pt x="8886142" y="3282336"/>
                  <a:pt x="8845565" y="3297007"/>
                </a:cubicBezTo>
                <a:cubicBezTo>
                  <a:pt x="8820990" y="3305961"/>
                  <a:pt x="8796985" y="3317009"/>
                  <a:pt x="8772219" y="3325582"/>
                </a:cubicBezTo>
                <a:cubicBezTo>
                  <a:pt x="8752407" y="3332440"/>
                  <a:pt x="8732023" y="3337774"/>
                  <a:pt x="8711448" y="3341966"/>
                </a:cubicBezTo>
                <a:cubicBezTo>
                  <a:pt x="8693731" y="3345586"/>
                  <a:pt x="8675253" y="3345203"/>
                  <a:pt x="8657726" y="3349586"/>
                </a:cubicBezTo>
                <a:cubicBezTo>
                  <a:pt x="8610288" y="3361397"/>
                  <a:pt x="8563425" y="3374733"/>
                  <a:pt x="8516369" y="3387305"/>
                </a:cubicBezTo>
                <a:cubicBezTo>
                  <a:pt x="8497511" y="3392259"/>
                  <a:pt x="8478269" y="3395880"/>
                  <a:pt x="8459979" y="3402166"/>
                </a:cubicBezTo>
                <a:cubicBezTo>
                  <a:pt x="8411019" y="3418741"/>
                  <a:pt x="8362822" y="3437599"/>
                  <a:pt x="8313671" y="3453222"/>
                </a:cubicBezTo>
                <a:cubicBezTo>
                  <a:pt x="8272903" y="3466176"/>
                  <a:pt x="8230992" y="3475510"/>
                  <a:pt x="8189651" y="3486941"/>
                </a:cubicBezTo>
                <a:cubicBezTo>
                  <a:pt x="8172124" y="3491895"/>
                  <a:pt x="8155359" y="3498943"/>
                  <a:pt x="8137835" y="3503134"/>
                </a:cubicBezTo>
                <a:cubicBezTo>
                  <a:pt x="8098590" y="3512659"/>
                  <a:pt x="8058774" y="3520659"/>
                  <a:pt x="8019339" y="3530186"/>
                </a:cubicBezTo>
                <a:cubicBezTo>
                  <a:pt x="7996859" y="3535710"/>
                  <a:pt x="7975142" y="3545617"/>
                  <a:pt x="7952280" y="3549237"/>
                </a:cubicBezTo>
                <a:cubicBezTo>
                  <a:pt x="7897987" y="3557809"/>
                  <a:pt x="7843311" y="3563905"/>
                  <a:pt x="7788636" y="3570763"/>
                </a:cubicBezTo>
                <a:cubicBezTo>
                  <a:pt x="7732247" y="3577811"/>
                  <a:pt x="7676047" y="3585242"/>
                  <a:pt x="7619655" y="3591528"/>
                </a:cubicBezTo>
                <a:cubicBezTo>
                  <a:pt x="7588795" y="3594768"/>
                  <a:pt x="7557742" y="3595338"/>
                  <a:pt x="7526880" y="3598386"/>
                </a:cubicBezTo>
                <a:cubicBezTo>
                  <a:pt x="7499828" y="3601055"/>
                  <a:pt x="7472967" y="3606007"/>
                  <a:pt x="7445916" y="3609247"/>
                </a:cubicBezTo>
                <a:cubicBezTo>
                  <a:pt x="7422483" y="3611913"/>
                  <a:pt x="7398860" y="3613437"/>
                  <a:pt x="7375428" y="3616105"/>
                </a:cubicBezTo>
                <a:cubicBezTo>
                  <a:pt x="7337899" y="3620485"/>
                  <a:pt x="7300559" y="3625439"/>
                  <a:pt x="7263220" y="3630011"/>
                </a:cubicBezTo>
                <a:cubicBezTo>
                  <a:pt x="7247599" y="3631726"/>
                  <a:pt x="7231214" y="3636488"/>
                  <a:pt x="7216547" y="3633632"/>
                </a:cubicBezTo>
                <a:cubicBezTo>
                  <a:pt x="7179587" y="3626391"/>
                  <a:pt x="7143199" y="3628487"/>
                  <a:pt x="7106432" y="3633440"/>
                </a:cubicBezTo>
                <a:cubicBezTo>
                  <a:pt x="7093860" y="3635155"/>
                  <a:pt x="7080334" y="3634774"/>
                  <a:pt x="7068141" y="3631536"/>
                </a:cubicBezTo>
                <a:cubicBezTo>
                  <a:pt x="7043184" y="3625057"/>
                  <a:pt x="7018991" y="3615913"/>
                  <a:pt x="6994415" y="3607913"/>
                </a:cubicBezTo>
                <a:cubicBezTo>
                  <a:pt x="6991747" y="3606961"/>
                  <a:pt x="6988509" y="3606769"/>
                  <a:pt x="6985653" y="3606199"/>
                </a:cubicBezTo>
                <a:cubicBezTo>
                  <a:pt x="6969457" y="3602959"/>
                  <a:pt x="6953457" y="3599720"/>
                  <a:pt x="6937263" y="3596863"/>
                </a:cubicBezTo>
                <a:cubicBezTo>
                  <a:pt x="6928501" y="3595338"/>
                  <a:pt x="6919547" y="3595149"/>
                  <a:pt x="6910782" y="3593814"/>
                </a:cubicBezTo>
                <a:cubicBezTo>
                  <a:pt x="6876872" y="3588480"/>
                  <a:pt x="6839534" y="3597434"/>
                  <a:pt x="6810195" y="3574384"/>
                </a:cubicBezTo>
                <a:cubicBezTo>
                  <a:pt x="6791144" y="3559523"/>
                  <a:pt x="6772665" y="3562953"/>
                  <a:pt x="6752283" y="3565239"/>
                </a:cubicBezTo>
                <a:cubicBezTo>
                  <a:pt x="6736851" y="3566953"/>
                  <a:pt x="6721038" y="3566382"/>
                  <a:pt x="6705417" y="3566574"/>
                </a:cubicBezTo>
                <a:cubicBezTo>
                  <a:pt x="6677984" y="3567143"/>
                  <a:pt x="6650551" y="3567335"/>
                  <a:pt x="6623118" y="3568287"/>
                </a:cubicBezTo>
                <a:cubicBezTo>
                  <a:pt x="6614353" y="3568667"/>
                  <a:pt x="6605401" y="3573432"/>
                  <a:pt x="6596828" y="3572670"/>
                </a:cubicBezTo>
                <a:cubicBezTo>
                  <a:pt x="6557201" y="3569049"/>
                  <a:pt x="6517576" y="3563334"/>
                  <a:pt x="6477951" y="3560095"/>
                </a:cubicBezTo>
                <a:cubicBezTo>
                  <a:pt x="6455472" y="3558191"/>
                  <a:pt x="6432420" y="3561809"/>
                  <a:pt x="6410131" y="3559143"/>
                </a:cubicBezTo>
                <a:cubicBezTo>
                  <a:pt x="6384414" y="3556095"/>
                  <a:pt x="6359268" y="3548285"/>
                  <a:pt x="6333739" y="3543520"/>
                </a:cubicBezTo>
                <a:cubicBezTo>
                  <a:pt x="6326691" y="3542189"/>
                  <a:pt x="6318880" y="3543903"/>
                  <a:pt x="6311449" y="3544282"/>
                </a:cubicBezTo>
                <a:cubicBezTo>
                  <a:pt x="6303068" y="3544664"/>
                  <a:pt x="6294876" y="3545426"/>
                  <a:pt x="6286493" y="3545617"/>
                </a:cubicBezTo>
                <a:cubicBezTo>
                  <a:pt x="6260964" y="3545999"/>
                  <a:pt x="6235437" y="3545426"/>
                  <a:pt x="6209909" y="3546761"/>
                </a:cubicBezTo>
                <a:cubicBezTo>
                  <a:pt x="6194288" y="3547522"/>
                  <a:pt x="6177905" y="3555333"/>
                  <a:pt x="6163425" y="3552474"/>
                </a:cubicBezTo>
                <a:cubicBezTo>
                  <a:pt x="6133897" y="3546951"/>
                  <a:pt x="6104368" y="3559333"/>
                  <a:pt x="6074842" y="3549047"/>
                </a:cubicBezTo>
                <a:cubicBezTo>
                  <a:pt x="6065695" y="3545999"/>
                  <a:pt x="6053124" y="3553619"/>
                  <a:pt x="6042072" y="3553999"/>
                </a:cubicBezTo>
                <a:cubicBezTo>
                  <a:pt x="6014449" y="3554951"/>
                  <a:pt x="5986828" y="3554761"/>
                  <a:pt x="5959204" y="3554571"/>
                </a:cubicBezTo>
                <a:cubicBezTo>
                  <a:pt x="5934438" y="3554381"/>
                  <a:pt x="5908719" y="3557047"/>
                  <a:pt x="5884906" y="3551713"/>
                </a:cubicBezTo>
                <a:cubicBezTo>
                  <a:pt x="5859949" y="3545999"/>
                  <a:pt x="5837472" y="3546761"/>
                  <a:pt x="5813276" y="3553237"/>
                </a:cubicBezTo>
                <a:cubicBezTo>
                  <a:pt x="5796702" y="3557619"/>
                  <a:pt x="5779174" y="3558191"/>
                  <a:pt x="5762029" y="3559523"/>
                </a:cubicBezTo>
                <a:cubicBezTo>
                  <a:pt x="5743551" y="3561047"/>
                  <a:pt x="5723166" y="3557047"/>
                  <a:pt x="5706401" y="3563334"/>
                </a:cubicBezTo>
                <a:cubicBezTo>
                  <a:pt x="5656488" y="3582003"/>
                  <a:pt x="5605244" y="3586003"/>
                  <a:pt x="5553045" y="3586003"/>
                </a:cubicBezTo>
                <a:cubicBezTo>
                  <a:pt x="5543518" y="3586003"/>
                  <a:pt x="5533802" y="3583338"/>
                  <a:pt x="5524660" y="3580480"/>
                </a:cubicBezTo>
                <a:cubicBezTo>
                  <a:pt x="5471316" y="3563334"/>
                  <a:pt x="5417784" y="3564857"/>
                  <a:pt x="5363491" y="3575336"/>
                </a:cubicBezTo>
                <a:cubicBezTo>
                  <a:pt x="5352250" y="3577622"/>
                  <a:pt x="5339677" y="3578003"/>
                  <a:pt x="5328438" y="3575718"/>
                </a:cubicBezTo>
                <a:cubicBezTo>
                  <a:pt x="5296812" y="3569049"/>
                  <a:pt x="5266141" y="3557999"/>
                  <a:pt x="5234326" y="3553237"/>
                </a:cubicBezTo>
                <a:cubicBezTo>
                  <a:pt x="5181748" y="3545426"/>
                  <a:pt x="5136216" y="3571715"/>
                  <a:pt x="5089162" y="3588862"/>
                </a:cubicBezTo>
                <a:cubicBezTo>
                  <a:pt x="5044391" y="3605055"/>
                  <a:pt x="5006292" y="3641632"/>
                  <a:pt x="4953328" y="3633440"/>
                </a:cubicBezTo>
                <a:cubicBezTo>
                  <a:pt x="4947996" y="3632678"/>
                  <a:pt x="4942089" y="3637822"/>
                  <a:pt x="4936184" y="3639155"/>
                </a:cubicBezTo>
                <a:cubicBezTo>
                  <a:pt x="4919991" y="3642776"/>
                  <a:pt x="4903799" y="3647155"/>
                  <a:pt x="4887415" y="3648872"/>
                </a:cubicBezTo>
                <a:cubicBezTo>
                  <a:pt x="4867412" y="3651158"/>
                  <a:pt x="4847027" y="3650397"/>
                  <a:pt x="4827024" y="3652301"/>
                </a:cubicBezTo>
                <a:cubicBezTo>
                  <a:pt x="4814166" y="3653444"/>
                  <a:pt x="4801401" y="3655539"/>
                  <a:pt x="4788661" y="3657349"/>
                </a:cubicBezTo>
                <a:lnTo>
                  <a:pt x="4785776" y="3657600"/>
                </a:lnTo>
                <a:lnTo>
                  <a:pt x="4726469" y="3657600"/>
                </a:lnTo>
                <a:lnTo>
                  <a:pt x="4719697" y="3656730"/>
                </a:lnTo>
                <a:cubicBezTo>
                  <a:pt x="4709482" y="3654539"/>
                  <a:pt x="4699289" y="3651920"/>
                  <a:pt x="4689098" y="3650205"/>
                </a:cubicBezTo>
                <a:cubicBezTo>
                  <a:pt x="4660331" y="3645442"/>
                  <a:pt x="4628705" y="3646776"/>
                  <a:pt x="4603368" y="3634584"/>
                </a:cubicBezTo>
                <a:cubicBezTo>
                  <a:pt x="4576318" y="3621629"/>
                  <a:pt x="4550599" y="3615723"/>
                  <a:pt x="4522596" y="3619723"/>
                </a:cubicBezTo>
                <a:cubicBezTo>
                  <a:pt x="4513260" y="3621057"/>
                  <a:pt x="4501257" y="3629059"/>
                  <a:pt x="4497068" y="3637249"/>
                </a:cubicBezTo>
                <a:cubicBezTo>
                  <a:pt x="4487731" y="3655538"/>
                  <a:pt x="4474969" y="3658778"/>
                  <a:pt x="4457632" y="3652490"/>
                </a:cubicBezTo>
                <a:cubicBezTo>
                  <a:pt x="4442581" y="3647155"/>
                  <a:pt x="4424104" y="3644490"/>
                  <a:pt x="4413817" y="3634201"/>
                </a:cubicBezTo>
                <a:cubicBezTo>
                  <a:pt x="4384668" y="3605055"/>
                  <a:pt x="4347518" y="3604103"/>
                  <a:pt x="4311323" y="3596293"/>
                </a:cubicBezTo>
                <a:cubicBezTo>
                  <a:pt x="4289227" y="3591528"/>
                  <a:pt x="4268649" y="3591338"/>
                  <a:pt x="4246551" y="3594576"/>
                </a:cubicBezTo>
                <a:cubicBezTo>
                  <a:pt x="4198546" y="3601816"/>
                  <a:pt x="4151870" y="3591528"/>
                  <a:pt x="4105766" y="3578384"/>
                </a:cubicBezTo>
                <a:cubicBezTo>
                  <a:pt x="4075285" y="3569622"/>
                  <a:pt x="4044043" y="3564287"/>
                  <a:pt x="4013753" y="3555333"/>
                </a:cubicBezTo>
                <a:cubicBezTo>
                  <a:pt x="3991083" y="3548474"/>
                  <a:pt x="3968414" y="3540282"/>
                  <a:pt x="3947648" y="3529234"/>
                </a:cubicBezTo>
                <a:cubicBezTo>
                  <a:pt x="3917546" y="3513040"/>
                  <a:pt x="3891259" y="3488655"/>
                  <a:pt x="3852966" y="3495133"/>
                </a:cubicBezTo>
                <a:cubicBezTo>
                  <a:pt x="3819245" y="3500847"/>
                  <a:pt x="3788766" y="3488847"/>
                  <a:pt x="3757902" y="3477416"/>
                </a:cubicBezTo>
                <a:cubicBezTo>
                  <a:pt x="3735231" y="3469034"/>
                  <a:pt x="3712565" y="3460459"/>
                  <a:pt x="3689131" y="3455126"/>
                </a:cubicBezTo>
                <a:cubicBezTo>
                  <a:pt x="3661315" y="3448839"/>
                  <a:pt x="3629882" y="3451507"/>
                  <a:pt x="3605116" y="3439885"/>
                </a:cubicBezTo>
                <a:cubicBezTo>
                  <a:pt x="3579206" y="3427693"/>
                  <a:pt x="3557682" y="3435885"/>
                  <a:pt x="3534629" y="3439315"/>
                </a:cubicBezTo>
                <a:cubicBezTo>
                  <a:pt x="3497862" y="3444649"/>
                  <a:pt x="3461282" y="3454555"/>
                  <a:pt x="3424135" y="3441982"/>
                </a:cubicBezTo>
                <a:cubicBezTo>
                  <a:pt x="3378986" y="3426741"/>
                  <a:pt x="3334216" y="3410358"/>
                  <a:pt x="3288877" y="3395880"/>
                </a:cubicBezTo>
                <a:cubicBezTo>
                  <a:pt x="3271348" y="3390353"/>
                  <a:pt x="3252492" y="3388067"/>
                  <a:pt x="3234202" y="3385591"/>
                </a:cubicBezTo>
                <a:cubicBezTo>
                  <a:pt x="3216867" y="3383495"/>
                  <a:pt x="3196102" y="3388830"/>
                  <a:pt x="3182763" y="3380829"/>
                </a:cubicBezTo>
                <a:cubicBezTo>
                  <a:pt x="3148472" y="3360255"/>
                  <a:pt x="3113231" y="3350158"/>
                  <a:pt x="3073604" y="3350158"/>
                </a:cubicBezTo>
                <a:cubicBezTo>
                  <a:pt x="3058743" y="3350158"/>
                  <a:pt x="3044264" y="3341584"/>
                  <a:pt x="3029216" y="3340059"/>
                </a:cubicBezTo>
                <a:cubicBezTo>
                  <a:pt x="3008639" y="3338155"/>
                  <a:pt x="2985016" y="3333011"/>
                  <a:pt x="2967110" y="3340251"/>
                </a:cubicBezTo>
                <a:cubicBezTo>
                  <a:pt x="2925008" y="3357397"/>
                  <a:pt x="2890910" y="3343107"/>
                  <a:pt x="2854140" y="3326153"/>
                </a:cubicBezTo>
                <a:cubicBezTo>
                  <a:pt x="2817943" y="3309389"/>
                  <a:pt x="2779842" y="3296055"/>
                  <a:pt x="2741360" y="3285003"/>
                </a:cubicBezTo>
                <a:cubicBezTo>
                  <a:pt x="2726882" y="3281003"/>
                  <a:pt x="2709548" y="3287672"/>
                  <a:pt x="2693543" y="3289005"/>
                </a:cubicBezTo>
                <a:cubicBezTo>
                  <a:pt x="2687827" y="3289386"/>
                  <a:pt x="2681540" y="3289958"/>
                  <a:pt x="2676398" y="3288053"/>
                </a:cubicBezTo>
                <a:cubicBezTo>
                  <a:pt x="2626677" y="3269763"/>
                  <a:pt x="2576191" y="3255857"/>
                  <a:pt x="2522279" y="3265382"/>
                </a:cubicBezTo>
                <a:cubicBezTo>
                  <a:pt x="2517327" y="3266335"/>
                  <a:pt x="2511800" y="3264239"/>
                  <a:pt x="2506847" y="3262905"/>
                </a:cubicBezTo>
                <a:cubicBezTo>
                  <a:pt x="2482652" y="3256047"/>
                  <a:pt x="2459029" y="3245189"/>
                  <a:pt x="2434456" y="3242712"/>
                </a:cubicBezTo>
                <a:cubicBezTo>
                  <a:pt x="2373874" y="3236616"/>
                  <a:pt x="2312915" y="3234138"/>
                  <a:pt x="2251948" y="3230138"/>
                </a:cubicBezTo>
                <a:cubicBezTo>
                  <a:pt x="2248138" y="3229949"/>
                  <a:pt x="2244137" y="3229949"/>
                  <a:pt x="2240710" y="3228614"/>
                </a:cubicBezTo>
                <a:cubicBezTo>
                  <a:pt x="2218229" y="3220422"/>
                  <a:pt x="2198608" y="3223090"/>
                  <a:pt x="2179556" y="3238711"/>
                </a:cubicBezTo>
                <a:cubicBezTo>
                  <a:pt x="2171173" y="3245569"/>
                  <a:pt x="2159743" y="3249189"/>
                  <a:pt x="2149267" y="3252999"/>
                </a:cubicBezTo>
                <a:cubicBezTo>
                  <a:pt x="2133834" y="3258715"/>
                  <a:pt x="2118023" y="3264239"/>
                  <a:pt x="2102021" y="3267859"/>
                </a:cubicBezTo>
                <a:cubicBezTo>
                  <a:pt x="2086208" y="3271288"/>
                  <a:pt x="2069254" y="3276049"/>
                  <a:pt x="2054013" y="3273384"/>
                </a:cubicBezTo>
                <a:cubicBezTo>
                  <a:pt x="2026581" y="3268622"/>
                  <a:pt x="2000479" y="3257953"/>
                  <a:pt x="1973429" y="3250903"/>
                </a:cubicBezTo>
                <a:cubicBezTo>
                  <a:pt x="1964094" y="3248426"/>
                  <a:pt x="1953806" y="3248809"/>
                  <a:pt x="1944092" y="3248617"/>
                </a:cubicBezTo>
                <a:cubicBezTo>
                  <a:pt x="1921800" y="3248047"/>
                  <a:pt x="1898940" y="3253571"/>
                  <a:pt x="1878748" y="3237759"/>
                </a:cubicBezTo>
                <a:cubicBezTo>
                  <a:pt x="1860079" y="3222899"/>
                  <a:pt x="1841216" y="3227280"/>
                  <a:pt x="1821596" y="3238520"/>
                </a:cubicBezTo>
                <a:cubicBezTo>
                  <a:pt x="1807497" y="3246522"/>
                  <a:pt x="1791496" y="3252809"/>
                  <a:pt x="1775684" y="3255857"/>
                </a:cubicBezTo>
                <a:cubicBezTo>
                  <a:pt x="1753965" y="3260047"/>
                  <a:pt x="1732439" y="3261763"/>
                  <a:pt x="1709006" y="3259285"/>
                </a:cubicBezTo>
                <a:cubicBezTo>
                  <a:pt x="1692431" y="3257571"/>
                  <a:pt x="1678904" y="3256809"/>
                  <a:pt x="1665950" y="3246713"/>
                </a:cubicBezTo>
                <a:cubicBezTo>
                  <a:pt x="1663856" y="3245189"/>
                  <a:pt x="1660046" y="3244807"/>
                  <a:pt x="1657188" y="3244999"/>
                </a:cubicBezTo>
                <a:cubicBezTo>
                  <a:pt x="1619658" y="3248237"/>
                  <a:pt x="1582510" y="3246522"/>
                  <a:pt x="1544598" y="3244234"/>
                </a:cubicBezTo>
                <a:cubicBezTo>
                  <a:pt x="1496403" y="3241189"/>
                  <a:pt x="1445725" y="3250141"/>
                  <a:pt x="1404006" y="3282146"/>
                </a:cubicBezTo>
                <a:cubicBezTo>
                  <a:pt x="1397909" y="3286910"/>
                  <a:pt x="1388765" y="3289005"/>
                  <a:pt x="1380762" y="3290149"/>
                </a:cubicBezTo>
                <a:cubicBezTo>
                  <a:pt x="1343044" y="3295101"/>
                  <a:pt x="1305132" y="3298530"/>
                  <a:pt x="1267411" y="3304055"/>
                </a:cubicBezTo>
                <a:cubicBezTo>
                  <a:pt x="1246837" y="3307103"/>
                  <a:pt x="1225310" y="3309770"/>
                  <a:pt x="1206641" y="3318153"/>
                </a:cubicBezTo>
                <a:cubicBezTo>
                  <a:pt x="1188354" y="3326343"/>
                  <a:pt x="1173681" y="3336059"/>
                  <a:pt x="1162823" y="3318915"/>
                </a:cubicBezTo>
                <a:cubicBezTo>
                  <a:pt x="1143394" y="3328059"/>
                  <a:pt x="1126437" y="3335680"/>
                  <a:pt x="1109865" y="3343870"/>
                </a:cubicBezTo>
                <a:cubicBezTo>
                  <a:pt x="1103767" y="3346918"/>
                  <a:pt x="1098623" y="3351872"/>
                  <a:pt x="1092527" y="3354730"/>
                </a:cubicBezTo>
                <a:cubicBezTo>
                  <a:pt x="1086048" y="3357778"/>
                  <a:pt x="1078810" y="3359682"/>
                  <a:pt x="1071762" y="3361207"/>
                </a:cubicBezTo>
                <a:cubicBezTo>
                  <a:pt x="1040327" y="3368065"/>
                  <a:pt x="1008894" y="3374351"/>
                  <a:pt x="977653" y="3381782"/>
                </a:cubicBezTo>
                <a:cubicBezTo>
                  <a:pt x="971554" y="3383305"/>
                  <a:pt x="966411" y="3389401"/>
                  <a:pt x="960887" y="3393401"/>
                </a:cubicBezTo>
                <a:cubicBezTo>
                  <a:pt x="957266" y="3396070"/>
                  <a:pt x="953648" y="3400070"/>
                  <a:pt x="949646" y="3400642"/>
                </a:cubicBezTo>
                <a:cubicBezTo>
                  <a:pt x="919165" y="3405214"/>
                  <a:pt x="888877" y="3410549"/>
                  <a:pt x="858205" y="3412834"/>
                </a:cubicBezTo>
                <a:cubicBezTo>
                  <a:pt x="832486" y="3414738"/>
                  <a:pt x="807719" y="3414168"/>
                  <a:pt x="801053" y="3447315"/>
                </a:cubicBezTo>
                <a:cubicBezTo>
                  <a:pt x="799909" y="3453032"/>
                  <a:pt x="791717" y="3459128"/>
                  <a:pt x="785432" y="3461984"/>
                </a:cubicBezTo>
                <a:cubicBezTo>
                  <a:pt x="767524" y="3470176"/>
                  <a:pt x="748471" y="3475701"/>
                  <a:pt x="730754" y="3484082"/>
                </a:cubicBezTo>
                <a:cubicBezTo>
                  <a:pt x="672650" y="3512088"/>
                  <a:pt x="611880" y="3529805"/>
                  <a:pt x="546917" y="3526566"/>
                </a:cubicBezTo>
                <a:cubicBezTo>
                  <a:pt x="526724" y="3525614"/>
                  <a:pt x="507102" y="3515326"/>
                  <a:pt x="494337" y="3511515"/>
                </a:cubicBezTo>
                <a:cubicBezTo>
                  <a:pt x="457572" y="3526566"/>
                  <a:pt x="426709" y="3541045"/>
                  <a:pt x="394511" y="3551903"/>
                </a:cubicBezTo>
                <a:cubicBezTo>
                  <a:pt x="366127" y="3561619"/>
                  <a:pt x="336408" y="3567715"/>
                  <a:pt x="307259" y="3574763"/>
                </a:cubicBezTo>
                <a:cubicBezTo>
                  <a:pt x="296590" y="3577432"/>
                  <a:pt x="285732" y="3578955"/>
                  <a:pt x="274873" y="3580290"/>
                </a:cubicBezTo>
                <a:cubicBezTo>
                  <a:pt x="240965" y="3584480"/>
                  <a:pt x="205529" y="3574384"/>
                  <a:pt x="172384" y="3590386"/>
                </a:cubicBezTo>
                <a:cubicBezTo>
                  <a:pt x="155046" y="3598768"/>
                  <a:pt x="137898" y="3608865"/>
                  <a:pt x="119613" y="3613247"/>
                </a:cubicBezTo>
                <a:cubicBezTo>
                  <a:pt x="99990" y="3618009"/>
                  <a:pt x="80794" y="3625439"/>
                  <a:pt x="61197" y="3630750"/>
                </a:cubicBezTo>
                <a:lnTo>
                  <a:pt x="544" y="3635521"/>
                </a:lnTo>
                <a:lnTo>
                  <a:pt x="544" y="3508282"/>
                </a:lnTo>
                <a:lnTo>
                  <a:pt x="0" y="3508282"/>
                </a:lnTo>
                <a:close/>
              </a:path>
            </a:pathLst>
          </a:custGeom>
          <a:effectLst>
            <a:outerShdw blurRad="381000" dist="152400" dir="5400000" algn="t" rotWithShape="0">
              <a:prstClr val="black">
                <a:alpha val="20000"/>
              </a:prstClr>
            </a:outerShdw>
          </a:effectLst>
        </p:spPr>
      </p:pic>
      <p:grpSp>
        <p:nvGrpSpPr>
          <p:cNvPr id="11" name="Group 10">
            <a:extLst>
              <a:ext uri="{FF2B5EF4-FFF2-40B4-BE49-F238E27FC236}">
                <a16:creationId xmlns:a16="http://schemas.microsoft.com/office/drawing/2014/main" id="{4252769E-B9F0-4068-A645-5BBEF16E9C2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857610"/>
            <a:ext cx="12191456" cy="2849976"/>
            <a:chOff x="476" y="-3923157"/>
            <a:chExt cx="10667524" cy="2493729"/>
          </a:xfrm>
        </p:grpSpPr>
        <p:sp>
          <p:nvSpPr>
            <p:cNvPr id="12" name="Freeform: Shape 11">
              <a:extLst>
                <a:ext uri="{FF2B5EF4-FFF2-40B4-BE49-F238E27FC236}">
                  <a16:creationId xmlns:a16="http://schemas.microsoft.com/office/drawing/2014/main" id="{1E12D6AD-7096-45BB-9C02-468B2704C15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9953252-97DE-4766-B2F6-E4FDA2FDA6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885860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1996ce7-020e-4684-919a-b5d87e9bfa30">
      <Terms xmlns="http://schemas.microsoft.com/office/infopath/2007/PartnerControls"/>
    </lcf76f155ced4ddcb4097134ff3c332f>
    <TaxCatchAll xmlns="490c9ccc-c823-4f5f-bd87-22d796f22aa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1741B2E28913D4F8EB1273C4FEFC740" ma:contentTypeVersion="13" ma:contentTypeDescription="Create a new document." ma:contentTypeScope="" ma:versionID="170f98308152748deac7d3b5f361fe98">
  <xsd:schema xmlns:xsd="http://www.w3.org/2001/XMLSchema" xmlns:xs="http://www.w3.org/2001/XMLSchema" xmlns:p="http://schemas.microsoft.com/office/2006/metadata/properties" xmlns:ns2="91996ce7-020e-4684-919a-b5d87e9bfa30" xmlns:ns3="490c9ccc-c823-4f5f-bd87-22d796f22aa1" targetNamespace="http://schemas.microsoft.com/office/2006/metadata/properties" ma:root="true" ma:fieldsID="e2edb776706941bbafaaebcf0e44a8f8" ns2:_="" ns3:_="">
    <xsd:import namespace="91996ce7-020e-4684-919a-b5d87e9bfa30"/>
    <xsd:import namespace="490c9ccc-c823-4f5f-bd87-22d796f22aa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996ce7-020e-4684-919a-b5d87e9bfa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c7be36e-9551-4638-a550-39ad8744497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90c9ccc-c823-4f5f-bd87-22d796f22aa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00fd1672-d9d9-4973-a45a-bcb17e9a52fa}" ma:internalName="TaxCatchAll" ma:showField="CatchAllData" ma:web="490c9ccc-c823-4f5f-bd87-22d796f22aa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B61505-E0B7-4C8A-BDE1-EBAE2997ED1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7F79F91-2408-4E8C-BCBF-332702EE18D7}">
  <ds:schemaRefs>
    <ds:schemaRef ds:uri="http://schemas.microsoft.com/sharepoint/v3/contenttype/forms"/>
  </ds:schemaRefs>
</ds:datastoreItem>
</file>

<file path=customXml/itemProps3.xml><?xml version="1.0" encoding="utf-8"?>
<ds:datastoreItem xmlns:ds="http://schemas.openxmlformats.org/officeDocument/2006/customXml" ds:itemID="{3D8ADC4F-A1B5-4B47-A300-ACE8C0F35159}"/>
</file>

<file path=docProps/app.xml><?xml version="1.0" encoding="utf-8"?>
<Properties xmlns="http://schemas.openxmlformats.org/officeDocument/2006/extended-properties" xmlns:vt="http://schemas.openxmlformats.org/officeDocument/2006/docPropsVTypes">
  <TotalTime>2814</TotalTime>
  <Words>680</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-apple-system</vt:lpstr>
      <vt:lpstr>Arial</vt:lpstr>
      <vt:lpstr>Calibri</vt:lpstr>
      <vt:lpstr>Calibri Light</vt:lpstr>
      <vt:lpstr>Office Theme</vt:lpstr>
      <vt:lpstr>Overlay vs Underlay Networks</vt:lpstr>
      <vt:lpstr>Overview </vt:lpstr>
      <vt:lpstr>Underlay example  </vt:lpstr>
      <vt:lpstr>Underlay example </vt:lpstr>
      <vt:lpstr>Issues with Underlay networks </vt:lpstr>
      <vt:lpstr>Overlay Network </vt:lpstr>
      <vt:lpstr>How Overlays are formed</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Overlay vs Underlay Networks</dc:title>
  <dc:creator>jesus ortiz2</dc:creator>
  <cp:lastModifiedBy>Ortiz SSgt Jesus G</cp:lastModifiedBy>
  <cp:revision>4</cp:revision>
  <dcterms:created xsi:type="dcterms:W3CDTF">2022-10-21T13:36:40Z</dcterms:created>
  <dcterms:modified xsi:type="dcterms:W3CDTF">2023-01-09T05:10:23Z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0x01010011741B2E28913D4F8EB1273C4FEFC740</vt:lpwstr>
  </property>
</Properties>
</file>