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9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3B1C6-BD53-4FCC-8DE0-1116F6DC1C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B57C8-D06C-4294-ADC3-B56479D05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DKET template and have a site build the DKET Hub,</a:t>
            </a:r>
            <a:r>
              <a:rPr lang="en-US" baseline="0"/>
              <a:t> use a Layer 3 switch running RIPv2 to connect all sites.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C71C3D-7BFF-4186-86C4-1ED03E409E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00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767"/>
            <a:ext cx="10515600" cy="57476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219200"/>
            <a:ext cx="10515600" cy="4957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7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2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6"/>
            <a:ext cx="109728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4000503"/>
            <a:ext cx="109728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defRPr/>
            </a:pPr>
            <a:fld id="{4708AEC5-DDCF-437F-A154-4EDE37EB29BB}" type="datetime5">
              <a:rPr lang="en-GB" smtClean="0"/>
              <a:pPr eaLnBrk="0" fontAlgn="base" hangingPunct="0">
                <a:lnSpc>
                  <a:spcPct val="90000"/>
                </a:lnSpc>
                <a:spcAft>
                  <a:spcPct val="0"/>
                </a:spcAft>
                <a:defRPr/>
              </a:pPr>
              <a:t>24-Aug-25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eaLnBrk="0" fontAlgn="base" hangingPunct="0">
              <a:lnSpc>
                <a:spcPct val="90000"/>
              </a:lnSpc>
              <a:spcAft>
                <a:spcPct val="0"/>
              </a:spcAft>
              <a:defRPr/>
            </a:pPr>
            <a:r>
              <a:rPr lang="en-GB"/>
              <a:t>S Ward  Abingdon and Witney College</a:t>
            </a:r>
          </a:p>
        </p:txBody>
      </p:sp>
    </p:spTree>
    <p:extLst>
      <p:ext uri="{BB962C8B-B14F-4D97-AF65-F5344CB8AC3E}">
        <p14:creationId xmlns:p14="http://schemas.microsoft.com/office/powerpoint/2010/main" val="141754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465" y="365127"/>
            <a:ext cx="9267335" cy="766090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1217"/>
            <a:ext cx="10515600" cy="5045746"/>
          </a:xfrm>
        </p:spPr>
        <p:txBody>
          <a:bodyPr/>
          <a:lstStyle>
            <a:lvl1pPr>
              <a:defRPr>
                <a:latin typeface="+mn-lt"/>
                <a:cs typeface="Times New Roman" panose="02020603050405020304" pitchFamily="18" charset="0"/>
              </a:defRPr>
            </a:lvl1pPr>
            <a:lvl2pPr>
              <a:defRPr>
                <a:latin typeface="+mn-lt"/>
                <a:cs typeface="Times New Roman" panose="02020603050405020304" pitchFamily="18" charset="0"/>
              </a:defRPr>
            </a:lvl2pPr>
            <a:lvl3pPr>
              <a:defRPr>
                <a:latin typeface="+mn-lt"/>
                <a:cs typeface="Times New Roman" panose="02020603050405020304" pitchFamily="18" charset="0"/>
              </a:defRPr>
            </a:lvl3pPr>
            <a:lvl4pPr>
              <a:defRPr>
                <a:latin typeface="+mn-lt"/>
                <a:cs typeface="Times New Roman" panose="02020603050405020304" pitchFamily="18" charset="0"/>
              </a:defRPr>
            </a:lvl4pPr>
            <a:lvl5pPr>
              <a:defRPr>
                <a:latin typeface="+mn-lt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3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096" y="365127"/>
            <a:ext cx="9246704" cy="767935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3E07534-7288-4FFB-9A0D-6E653E8922DE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0F609D9-0790-4502-9342-A4896AEE7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48" y="365127"/>
            <a:ext cx="9235040" cy="748057"/>
          </a:xfrm>
        </p:spPr>
        <p:txBody>
          <a:bodyPr>
            <a:normAutofit/>
          </a:bodyPr>
          <a:lstStyle>
            <a:lvl1pPr>
              <a:defRPr sz="2800" b="1"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3E07534-7288-4FFB-9A0D-6E653E8922DE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D0F609D9-0790-4502-9342-A4896AEE7D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4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6465" y="365127"/>
            <a:ext cx="9267335" cy="747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0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2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07534-7288-4FFB-9A0D-6E653E8922D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609D9-0790-4502-9342-A4896AEE7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9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3E07534-7288-4FFB-9A0D-6E653E8922DE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0F609D9-0790-4502-9342-A4896AEE7D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Line 30"/>
          <p:cNvSpPr>
            <a:spLocks noChangeShapeType="1"/>
          </p:cNvSpPr>
          <p:nvPr userDrawn="1"/>
        </p:nvSpPr>
        <p:spPr bwMode="auto">
          <a:xfrm>
            <a:off x="0" y="1143000"/>
            <a:ext cx="1219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0481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54BB9-44CB-4748-85EC-AD116905C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1" y="3901165"/>
            <a:ext cx="8641079" cy="1021556"/>
          </a:xfrm>
        </p:spPr>
        <p:txBody>
          <a:bodyPr>
            <a:noAutofit/>
          </a:bodyPr>
          <a:lstStyle/>
          <a:p>
            <a:r>
              <a:rPr lang="en-US" sz="5400" dirty="0">
                <a:cs typeface="Times New Roman" panose="02020603050405020304" pitchFamily="18" charset="0"/>
              </a:rPr>
              <a:t>Virtual Route Forwarding (VRF)</a:t>
            </a: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7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VRF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VRFs allow the creation of isolated virtual networks within a single routing device.</a:t>
            </a:r>
          </a:p>
          <a:p>
            <a:endParaRPr lang="en-US" sz="2000"/>
          </a:p>
          <a:p>
            <a:r>
              <a:rPr lang="en-US" sz="2000"/>
              <a:t>Interfaces are assigned to VRFs and only participate within that VRFs routing table.</a:t>
            </a:r>
          </a:p>
          <a:p>
            <a:endParaRPr lang="en-US" sz="2000"/>
          </a:p>
          <a:p>
            <a:r>
              <a:rPr lang="en-US" sz="2000"/>
              <a:t>Viewing information about a VRF follows standard syntax but requires the VRF to be specified.</a:t>
            </a:r>
          </a:p>
          <a:p>
            <a:pPr lvl="1"/>
            <a:r>
              <a:rPr lang="en-US" sz="1800"/>
              <a:t>show </a:t>
            </a:r>
            <a:r>
              <a:rPr lang="en-US" sz="1800" err="1"/>
              <a:t>ip</a:t>
            </a:r>
            <a:r>
              <a:rPr lang="en-US" sz="1800"/>
              <a:t> route </a:t>
            </a:r>
            <a:r>
              <a:rPr lang="en-US" sz="1800" b="1" u="sng" err="1"/>
              <a:t>vrf</a:t>
            </a:r>
            <a:r>
              <a:rPr lang="en-US" sz="1800" b="1" u="sng"/>
              <a:t> &lt;name&gt;</a:t>
            </a:r>
          </a:p>
          <a:p>
            <a:pPr lvl="1"/>
            <a:endParaRPr lang="en-US" sz="1800" b="1" u="sng"/>
          </a:p>
          <a:p>
            <a:r>
              <a:rPr lang="en-US" sz="2000"/>
              <a:t>Where the VRF is </a:t>
            </a:r>
            <a:r>
              <a:rPr lang="en-US" sz="2000" err="1"/>
              <a:t>specificied</a:t>
            </a:r>
            <a:r>
              <a:rPr lang="en-US" sz="2000"/>
              <a:t> may differ between commands.  When in doubt use the “?” to locate where </a:t>
            </a:r>
            <a:r>
              <a:rPr lang="en-US" sz="2000" err="1"/>
              <a:t>vrf</a:t>
            </a:r>
            <a:r>
              <a:rPr lang="en-US" sz="2000"/>
              <a:t> specification goes.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59" y="5226093"/>
            <a:ext cx="4807197" cy="14605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0759" y="6480313"/>
            <a:ext cx="4807197" cy="206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9760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057813" y="1362833"/>
            <a:ext cx="7563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-Virtual Route Forwarding (VRF) is a technique which creates multiple virtual networks within a single network device.  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-The purpose of VRFs is to isolate networks from one another.</a:t>
            </a:r>
          </a:p>
          <a:p>
            <a:pPr defTabSz="457200"/>
            <a:endParaRPr lang="en-US" dirty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defTabSz="457200"/>
            <a:r>
              <a:rPr lang="en-US" dirty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-VRFs are assigned “names”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019301" y="3867151"/>
            <a:ext cx="2295525" cy="1200329"/>
            <a:chOff x="495300" y="3333750"/>
            <a:chExt cx="2295525" cy="1200329"/>
          </a:xfrm>
        </p:grpSpPr>
        <p:sp>
          <p:nvSpPr>
            <p:cNvPr id="15" name="TextBox 14"/>
            <p:cNvSpPr txBox="1"/>
            <p:nvPr/>
          </p:nvSpPr>
          <p:spPr>
            <a:xfrm>
              <a:off x="495300" y="3333750"/>
              <a:ext cx="2295525" cy="1200329"/>
            </a:xfrm>
            <a:prstGeom prst="rect">
              <a:avLst/>
            </a:prstGeom>
            <a:noFill/>
            <a:ln w="57150">
              <a:solidFill>
                <a:srgbClr val="F69B0F"/>
              </a:solidFill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 panose="020F0502020204030204"/>
                </a:rPr>
                <a:t>YELLOW Routing Table</a:t>
              </a: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45" y="3692509"/>
              <a:ext cx="2138105" cy="72036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3" name="Group 22"/>
          <p:cNvGrpSpPr/>
          <p:nvPr/>
        </p:nvGrpSpPr>
        <p:grpSpPr>
          <a:xfrm>
            <a:off x="7563411" y="3867151"/>
            <a:ext cx="2295525" cy="1200329"/>
            <a:chOff x="6039410" y="3333750"/>
            <a:chExt cx="2295525" cy="1200329"/>
          </a:xfrm>
        </p:grpSpPr>
        <p:sp>
          <p:nvSpPr>
            <p:cNvPr id="16" name="TextBox 15"/>
            <p:cNvSpPr txBox="1"/>
            <p:nvPr/>
          </p:nvSpPr>
          <p:spPr>
            <a:xfrm>
              <a:off x="6039410" y="3333750"/>
              <a:ext cx="2295525" cy="1200329"/>
            </a:xfrm>
            <a:prstGeom prst="rect">
              <a:avLst/>
            </a:prstGeom>
            <a:noFill/>
            <a:ln w="57150">
              <a:solidFill>
                <a:srgbClr val="52FF04"/>
              </a:solidFill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 panose="020F0502020204030204"/>
                </a:rPr>
                <a:t>GREEN Routing Table</a:t>
              </a: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8119" y="3692509"/>
              <a:ext cx="2138105" cy="72036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057813" y="5256532"/>
            <a:ext cx="7563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-Each VRF has its own routing table</a:t>
            </a:r>
          </a:p>
          <a:p>
            <a:pPr defTabSz="457200"/>
            <a:endParaRPr lang="en-US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  <a:p>
            <a:pPr defTabSz="457200"/>
            <a:r>
              <a:rPr lang="en-US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-Layer 3 Interfaces are assigned to VRFs and participate in that VRFs routing table.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38" y="3109225"/>
            <a:ext cx="2772520" cy="21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52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VRF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normal routing table still exists…its commonly referred to as the “global” routing table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44694" y="3219687"/>
            <a:ext cx="2540512" cy="1250014"/>
            <a:chOff x="495300" y="3333750"/>
            <a:chExt cx="2295525" cy="1079124"/>
          </a:xfrm>
        </p:grpSpPr>
        <p:sp>
          <p:nvSpPr>
            <p:cNvPr id="5" name="TextBox 4"/>
            <p:cNvSpPr txBox="1"/>
            <p:nvPr/>
          </p:nvSpPr>
          <p:spPr>
            <a:xfrm>
              <a:off x="495300" y="3333750"/>
              <a:ext cx="2295525" cy="1036231"/>
            </a:xfrm>
            <a:prstGeom prst="rect">
              <a:avLst/>
            </a:prstGeom>
            <a:noFill/>
            <a:ln w="57150">
              <a:solidFill>
                <a:srgbClr val="F69B0F"/>
              </a:solidFill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 panose="020F0502020204030204"/>
                </a:rPr>
                <a:t>YELLOW Routing Table</a:t>
              </a: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45" y="3692509"/>
              <a:ext cx="2138105" cy="72036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" name="Group 6"/>
          <p:cNvGrpSpPr/>
          <p:nvPr/>
        </p:nvGrpSpPr>
        <p:grpSpPr>
          <a:xfrm>
            <a:off x="7666478" y="3219687"/>
            <a:ext cx="2540512" cy="1250014"/>
            <a:chOff x="6039410" y="3333750"/>
            <a:chExt cx="2295525" cy="1079124"/>
          </a:xfrm>
        </p:grpSpPr>
        <p:sp>
          <p:nvSpPr>
            <p:cNvPr id="8" name="TextBox 7"/>
            <p:cNvSpPr txBox="1"/>
            <p:nvPr/>
          </p:nvSpPr>
          <p:spPr>
            <a:xfrm>
              <a:off x="6039410" y="3333750"/>
              <a:ext cx="2295525" cy="1036231"/>
            </a:xfrm>
            <a:prstGeom prst="rect">
              <a:avLst/>
            </a:prstGeom>
            <a:noFill/>
            <a:ln w="57150">
              <a:solidFill>
                <a:srgbClr val="52FF04"/>
              </a:solidFill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 panose="020F0502020204030204"/>
                </a:rPr>
                <a:t>GREEN Routing Table</a:t>
              </a: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8119" y="3692509"/>
              <a:ext cx="2138105" cy="72036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1907664" y="3219686"/>
            <a:ext cx="2540512" cy="1250014"/>
            <a:chOff x="495300" y="3333750"/>
            <a:chExt cx="2295525" cy="1079124"/>
          </a:xfrm>
        </p:grpSpPr>
        <p:sp>
          <p:nvSpPr>
            <p:cNvPr id="11" name="TextBox 10"/>
            <p:cNvSpPr txBox="1"/>
            <p:nvPr/>
          </p:nvSpPr>
          <p:spPr>
            <a:xfrm>
              <a:off x="495300" y="3333750"/>
              <a:ext cx="2295525" cy="1036231"/>
            </a:xfrm>
            <a:prstGeom prst="rect">
              <a:avLst/>
            </a:prstGeom>
            <a:noFill/>
            <a:ln w="57150"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>
                  <a:solidFill>
                    <a:prstClr val="black"/>
                  </a:solidFill>
                  <a:latin typeface="Calibri" panose="020F0502020204030204"/>
                </a:rPr>
                <a:t>Global Routing Table</a:t>
              </a: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  <a:p>
              <a:pPr defTabSz="457200"/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945" y="3692509"/>
              <a:ext cx="2138105" cy="720365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4607403" y="2856194"/>
            <a:ext cx="2805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</a:rPr>
              <a:t>show </a:t>
            </a:r>
            <a:r>
              <a:rPr lang="en-US" altLang="en-US" sz="1600" b="1" err="1">
                <a:solidFill>
                  <a:prstClr val="black"/>
                </a:solidFill>
              </a:rPr>
              <a:t>ip</a:t>
            </a:r>
            <a:r>
              <a:rPr lang="en-US" altLang="en-US" sz="1600" b="1">
                <a:solidFill>
                  <a:prstClr val="black"/>
                </a:solidFill>
              </a:rPr>
              <a:t> route </a:t>
            </a:r>
            <a:r>
              <a:rPr lang="en-US" altLang="en-US" sz="1600" b="1" err="1">
                <a:solidFill>
                  <a:prstClr val="black"/>
                </a:solidFill>
              </a:rPr>
              <a:t>vrf</a:t>
            </a:r>
            <a:r>
              <a:rPr lang="en-US" altLang="en-US" sz="1600" b="1">
                <a:solidFill>
                  <a:prstClr val="black"/>
                </a:solidFill>
              </a:rPr>
              <a:t> YELLOW</a:t>
            </a:r>
            <a:endParaRPr lang="en-US" altLang="en-US" sz="1600" i="1">
              <a:solidFill>
                <a:prstClr val="black"/>
              </a:solidFill>
            </a:endParaRPr>
          </a:p>
        </p:txBody>
      </p:sp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2001311" y="2913659"/>
            <a:ext cx="22955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</a:rPr>
              <a:t>show </a:t>
            </a:r>
            <a:r>
              <a:rPr lang="en-US" altLang="en-US" sz="1600" b="1" err="1">
                <a:solidFill>
                  <a:prstClr val="black"/>
                </a:solidFill>
              </a:rPr>
              <a:t>ip</a:t>
            </a:r>
            <a:r>
              <a:rPr lang="en-US" altLang="en-US" sz="1600" b="1">
                <a:solidFill>
                  <a:prstClr val="black"/>
                </a:solidFill>
              </a:rPr>
              <a:t> route</a:t>
            </a:r>
            <a:endParaRPr lang="en-US" altLang="en-US" sz="1600" i="1">
              <a:solidFill>
                <a:prstClr val="black"/>
              </a:solidFill>
            </a:endParaRPr>
          </a:p>
        </p:txBody>
      </p: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7533896" y="2854888"/>
            <a:ext cx="28056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</a:rPr>
              <a:t>show </a:t>
            </a:r>
            <a:r>
              <a:rPr lang="en-US" altLang="en-US" sz="1600" b="1" err="1">
                <a:solidFill>
                  <a:prstClr val="black"/>
                </a:solidFill>
              </a:rPr>
              <a:t>ip</a:t>
            </a:r>
            <a:r>
              <a:rPr lang="en-US" altLang="en-US" sz="1600" b="1">
                <a:solidFill>
                  <a:prstClr val="black"/>
                </a:solidFill>
              </a:rPr>
              <a:t> route </a:t>
            </a:r>
            <a:r>
              <a:rPr lang="en-US" altLang="en-US" sz="1600" b="1" err="1">
                <a:solidFill>
                  <a:prstClr val="black"/>
                </a:solidFill>
              </a:rPr>
              <a:t>vrf</a:t>
            </a:r>
            <a:r>
              <a:rPr lang="en-US" altLang="en-US" sz="1600" b="1">
                <a:solidFill>
                  <a:prstClr val="black"/>
                </a:solidFill>
              </a:rPr>
              <a:t> GREEN</a:t>
            </a:r>
            <a:endParaRPr lang="en-US" altLang="en-US" sz="1600" i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VRF Configuration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90738" y="1439333"/>
            <a:ext cx="6189662" cy="4648200"/>
          </a:xfrm>
          <a:prstGeom prst="rect">
            <a:avLst/>
          </a:prstGeom>
        </p:spPr>
        <p:txBody>
          <a:bodyPr/>
          <a:lstStyle/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vrf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YELLOW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description YELLOW-NETWORK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!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vrf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GREEN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!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interface Loopback 30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vrf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forwarding YELLOW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address 192.168.1.1 255.255.255.255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!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interface Loopback 40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vrf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forwarding GREEN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ip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Times New Roman" panose="02020603050405020304" pitchFamily="18" charset="0"/>
              </a:rPr>
              <a:t> address 192.168.2.1 255.255.255.255</a:t>
            </a:r>
          </a:p>
          <a:p>
            <a:pPr marL="469900" indent="-469900" defTabSz="457200">
              <a:lnSpc>
                <a:spcPct val="150000"/>
              </a:lnSpc>
              <a:spcBef>
                <a:spcPct val="20000"/>
              </a:spcBef>
              <a:buClr>
                <a:srgbClr val="ED7D31"/>
              </a:buClr>
              <a:defRPr/>
            </a:pPr>
            <a:endParaRPr lang="en-US" sz="1600" b="1" kern="0">
              <a:solidFill>
                <a:prstClr val="black"/>
              </a:solidFill>
              <a:latin typeface="Calibri" panose="020F0502020204030204"/>
              <a:cs typeface="Times New Roman" panose="02020603050405020304" pitchFamily="18" charset="0"/>
            </a:endParaRPr>
          </a:p>
        </p:txBody>
      </p:sp>
      <p:sp>
        <p:nvSpPr>
          <p:cNvPr id="7" name="Left Arrow 6"/>
          <p:cNvSpPr/>
          <p:nvPr/>
        </p:nvSpPr>
        <p:spPr bwMode="auto">
          <a:xfrm>
            <a:off x="4070350" y="1456796"/>
            <a:ext cx="3384550" cy="457200"/>
          </a:xfrm>
          <a:prstGeom prst="leftArrow">
            <a:avLst>
              <a:gd name="adj1" fmla="val 36112"/>
              <a:gd name="adj2" fmla="val 68116"/>
            </a:avLst>
          </a:prstGeom>
          <a:gradFill>
            <a:gsLst>
              <a:gs pos="0">
                <a:schemeClr val="accent4">
                  <a:tint val="50000"/>
                  <a:satMod val="300000"/>
                  <a:alpha val="64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7188200" y="1390313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VRF Creation</a:t>
            </a:r>
          </a:p>
          <a:p>
            <a:pPr algn="ctr" defTabSz="457200">
              <a:spcBef>
                <a:spcPct val="0"/>
              </a:spcBef>
              <a:buNone/>
            </a:pPr>
            <a:r>
              <a:rPr lang="en-US" altLang="en-US" sz="1600" i="1">
                <a:solidFill>
                  <a:prstClr val="black"/>
                </a:solidFill>
                <a:latin typeface="Calibri" panose="020F0502020204030204"/>
              </a:rPr>
              <a:t>(CASE Sensitive)</a:t>
            </a:r>
          </a:p>
        </p:txBody>
      </p:sp>
      <p:sp>
        <p:nvSpPr>
          <p:cNvPr id="10" name="Left Arrow 9"/>
          <p:cNvSpPr/>
          <p:nvPr/>
        </p:nvSpPr>
        <p:spPr bwMode="auto">
          <a:xfrm>
            <a:off x="5289550" y="3932502"/>
            <a:ext cx="2165350" cy="457200"/>
          </a:xfrm>
          <a:prstGeom prst="leftArrow">
            <a:avLst>
              <a:gd name="adj1" fmla="val 41667"/>
              <a:gd name="adj2" fmla="val 68116"/>
            </a:avLst>
          </a:prstGeom>
          <a:gradFill>
            <a:gsLst>
              <a:gs pos="0">
                <a:schemeClr val="accent4">
                  <a:tint val="50000"/>
                  <a:satMod val="300000"/>
                  <a:alpha val="64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7454900" y="3993593"/>
            <a:ext cx="327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Assign an interface to a VRF</a:t>
            </a:r>
          </a:p>
        </p:txBody>
      </p:sp>
      <p:sp>
        <p:nvSpPr>
          <p:cNvPr id="12" name="Left Arrow 11"/>
          <p:cNvSpPr/>
          <p:nvPr/>
        </p:nvSpPr>
        <p:spPr bwMode="auto">
          <a:xfrm>
            <a:off x="5559426" y="1949496"/>
            <a:ext cx="847725" cy="457200"/>
          </a:xfrm>
          <a:prstGeom prst="leftArrow">
            <a:avLst>
              <a:gd name="adj1" fmla="val 36112"/>
              <a:gd name="adj2" fmla="val 68116"/>
            </a:avLst>
          </a:prstGeom>
          <a:gradFill>
            <a:gsLst>
              <a:gs pos="0">
                <a:schemeClr val="accent4">
                  <a:tint val="50000"/>
                  <a:satMod val="300000"/>
                  <a:alpha val="64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5983287" y="2008819"/>
            <a:ext cx="3276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Optional description</a:t>
            </a:r>
            <a:endParaRPr lang="en-US" altLang="en-US" sz="1600" i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5289550" y="5554882"/>
            <a:ext cx="2165350" cy="457200"/>
          </a:xfrm>
          <a:prstGeom prst="leftArrow">
            <a:avLst>
              <a:gd name="adj1" fmla="val 41667"/>
              <a:gd name="adj2" fmla="val 681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7454900" y="5615973"/>
            <a:ext cx="3276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Assign an interface to a VRF</a:t>
            </a:r>
          </a:p>
        </p:txBody>
      </p:sp>
      <p:sp>
        <p:nvSpPr>
          <p:cNvPr id="16" name="Left Arrow 15"/>
          <p:cNvSpPr/>
          <p:nvPr/>
        </p:nvSpPr>
        <p:spPr bwMode="auto">
          <a:xfrm>
            <a:off x="4070350" y="2687523"/>
            <a:ext cx="3384550" cy="457200"/>
          </a:xfrm>
          <a:prstGeom prst="leftArrow">
            <a:avLst>
              <a:gd name="adj1" fmla="val 36112"/>
              <a:gd name="adj2" fmla="val 681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defTabSz="457200">
              <a:defRPr/>
            </a:pPr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7188200" y="2629937"/>
            <a:ext cx="3276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457200">
              <a:spcBef>
                <a:spcPct val="0"/>
              </a:spcBef>
              <a:buNone/>
            </a:pPr>
            <a:r>
              <a:rPr lang="en-US" altLang="en-US" sz="1600" b="1">
                <a:solidFill>
                  <a:prstClr val="black"/>
                </a:solidFill>
                <a:latin typeface="Calibri" panose="020F0502020204030204"/>
              </a:rPr>
              <a:t>VRF Creation</a:t>
            </a:r>
          </a:p>
          <a:p>
            <a:pPr algn="ctr" defTabSz="457200">
              <a:spcBef>
                <a:spcPct val="0"/>
              </a:spcBef>
              <a:buNone/>
            </a:pPr>
            <a:r>
              <a:rPr lang="en-US" altLang="en-US" sz="1600" i="1">
                <a:solidFill>
                  <a:prstClr val="black"/>
                </a:solidFill>
                <a:latin typeface="Calibri" panose="020F0502020204030204"/>
              </a:rPr>
              <a:t>(CASE Sensitive)</a:t>
            </a:r>
          </a:p>
        </p:txBody>
      </p:sp>
    </p:spTree>
    <p:extLst>
      <p:ext uri="{BB962C8B-B14F-4D97-AF65-F5344CB8AC3E}">
        <p14:creationId xmlns:p14="http://schemas.microsoft.com/office/powerpoint/2010/main" val="92351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VRF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kern="0">
                <a:cs typeface="Courier New" pitchFamily="49" charset="0"/>
              </a:rPr>
              <a:t>Show </a:t>
            </a:r>
            <a:r>
              <a:rPr lang="en-US" sz="1600" b="1" kern="0" err="1">
                <a:cs typeface="Courier New" pitchFamily="49" charset="0"/>
              </a:rPr>
              <a:t>vrf</a:t>
            </a:r>
            <a:endParaRPr lang="en-US" sz="1600" b="1" kern="0">
              <a:cs typeface="Courier New" pitchFamily="49" charset="0"/>
            </a:endParaRPr>
          </a:p>
          <a:p>
            <a:endParaRPr lang="en-US" sz="1600" b="1" kern="0">
              <a:cs typeface="Courier New" pitchFamily="49" charset="0"/>
            </a:endParaRPr>
          </a:p>
          <a:p>
            <a:endParaRPr lang="en-US" sz="1600" b="1" kern="0">
              <a:cs typeface="Courier New" pitchFamily="49" charset="0"/>
            </a:endParaRPr>
          </a:p>
          <a:p>
            <a:pPr lvl="1"/>
            <a:endParaRPr lang="en-US" sz="1200" b="1" kern="0">
              <a:cs typeface="Courier New" pitchFamily="49" charset="0"/>
            </a:endParaRPr>
          </a:p>
          <a:p>
            <a:endParaRPr lang="en-US" sz="1600" b="1" kern="0">
              <a:cs typeface="Courier New" pitchFamily="49" charset="0"/>
            </a:endParaRPr>
          </a:p>
          <a:p>
            <a:r>
              <a:rPr lang="en-US" sz="1600" b="1" kern="0">
                <a:cs typeface="Courier New" pitchFamily="49" charset="0"/>
              </a:rPr>
              <a:t>Show </a:t>
            </a:r>
            <a:r>
              <a:rPr lang="en-US" sz="1600" b="1" kern="0" err="1">
                <a:cs typeface="Courier New" pitchFamily="49" charset="0"/>
              </a:rPr>
              <a:t>ip</a:t>
            </a:r>
            <a:r>
              <a:rPr lang="en-US" sz="1600" b="1" kern="0">
                <a:cs typeface="Courier New" pitchFamily="49" charset="0"/>
              </a:rPr>
              <a:t> route </a:t>
            </a:r>
            <a:r>
              <a:rPr lang="en-US" sz="1600" b="1" kern="0" err="1">
                <a:cs typeface="Courier New" pitchFamily="49" charset="0"/>
              </a:rPr>
              <a:t>vrf</a:t>
            </a:r>
            <a:r>
              <a:rPr lang="en-US" sz="1600" b="1" kern="0">
                <a:cs typeface="Courier New" pitchFamily="49" charset="0"/>
              </a:rPr>
              <a:t> YELLOW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0" y="1565248"/>
            <a:ext cx="8464550" cy="789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590" y="3295650"/>
            <a:ext cx="7858411" cy="29654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68850" y="3232150"/>
            <a:ext cx="1066800" cy="279400"/>
          </a:xfrm>
          <a:prstGeom prst="rect">
            <a:avLst/>
          </a:prstGeom>
          <a:noFill/>
          <a:ln w="57150">
            <a:solidFill>
              <a:srgbClr val="F69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14700" y="3568700"/>
            <a:ext cx="781050" cy="292100"/>
          </a:xfrm>
          <a:prstGeom prst="rect">
            <a:avLst/>
          </a:prstGeom>
          <a:noFill/>
          <a:ln w="57150">
            <a:solidFill>
              <a:srgbClr val="F69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93951" y="6483350"/>
            <a:ext cx="821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 panose="020F0502020204030204"/>
              </a:rPr>
              <a:t>*Only shows networks that are assigned to interfaces that are assigned to </a:t>
            </a:r>
            <a:r>
              <a:rPr lang="en-US" err="1">
                <a:solidFill>
                  <a:prstClr val="black"/>
                </a:solidFill>
                <a:latin typeface="Calibri" panose="020F0502020204030204"/>
              </a:rPr>
              <a:t>vrf</a:t>
            </a:r>
            <a:r>
              <a:rPr lang="en-US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>
                <a:solidFill>
                  <a:srgbClr val="F69B0F"/>
                </a:solidFill>
                <a:latin typeface="Calibri" panose="020F0502020204030204"/>
              </a:rPr>
              <a:t>YELLOW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3950" y="5868994"/>
            <a:ext cx="4959350" cy="530231"/>
          </a:xfrm>
          <a:prstGeom prst="rect">
            <a:avLst/>
          </a:prstGeom>
          <a:noFill/>
          <a:ln w="57150">
            <a:solidFill>
              <a:srgbClr val="F69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599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Validating VRF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31218"/>
            <a:ext cx="7886700" cy="620040"/>
          </a:xfrm>
        </p:spPr>
        <p:txBody>
          <a:bodyPr>
            <a:normAutofit/>
          </a:bodyPr>
          <a:lstStyle/>
          <a:p>
            <a:r>
              <a:rPr lang="en-US" sz="1600" b="1" kern="0">
                <a:cs typeface="Courier New" pitchFamily="49" charset="0"/>
              </a:rPr>
              <a:t>Ping </a:t>
            </a:r>
            <a:r>
              <a:rPr lang="en-US" sz="1600" b="1" kern="0" err="1">
                <a:cs typeface="Courier New" pitchFamily="49" charset="0"/>
              </a:rPr>
              <a:t>vrf</a:t>
            </a:r>
            <a:r>
              <a:rPr lang="en-US" sz="1600" b="1" kern="0">
                <a:cs typeface="Courier New" pitchFamily="49" charset="0"/>
              </a:rPr>
              <a:t> &lt;NAME&gt; &lt;IP-ADDRESS&gt;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900" y="1520762"/>
            <a:ext cx="8020154" cy="20415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63700" y="2522506"/>
            <a:ext cx="3156200" cy="233395"/>
          </a:xfrm>
          <a:prstGeom prst="rect">
            <a:avLst/>
          </a:prstGeom>
          <a:noFill/>
          <a:ln w="57150">
            <a:solidFill>
              <a:srgbClr val="F69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1900" y="3148423"/>
            <a:ext cx="597150" cy="223428"/>
          </a:xfrm>
          <a:prstGeom prst="rect">
            <a:avLst/>
          </a:prstGeom>
          <a:noFill/>
          <a:ln w="57150">
            <a:solidFill>
              <a:srgbClr val="F69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1900" y="2130214"/>
            <a:ext cx="597150" cy="2234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63700" y="1520761"/>
            <a:ext cx="1962400" cy="2304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95354" y="3645818"/>
            <a:ext cx="7886700" cy="672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* In order to ping an IP/ Interface in a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vrf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, you must specify the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vrf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the IP/ Interface is a member of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25" y="4179900"/>
            <a:ext cx="5531134" cy="76838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76550" y="4401322"/>
            <a:ext cx="908300" cy="283422"/>
          </a:xfrm>
          <a:prstGeom prst="rect">
            <a:avLst/>
          </a:prstGeom>
          <a:noFill/>
          <a:ln w="57150">
            <a:solidFill>
              <a:srgbClr val="F69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863516" y="5001804"/>
            <a:ext cx="7886700" cy="36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Many commands related to </a:t>
            </a:r>
            <a:r>
              <a:rPr lang="en-US" sz="16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vrfs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add </a:t>
            </a:r>
            <a:r>
              <a:rPr lang="en-US" sz="1600" b="1" kern="0" err="1">
                <a:solidFill>
                  <a:srgbClr val="F69B0F"/>
                </a:solidFill>
                <a:latin typeface="Calibri" panose="020F0502020204030204"/>
                <a:cs typeface="Courier New" pitchFamily="49" charset="0"/>
              </a:rPr>
              <a:t>vrf</a:t>
            </a:r>
            <a:r>
              <a:rPr lang="en-US" sz="1600" b="1" kern="0">
                <a:solidFill>
                  <a:srgbClr val="F69B0F"/>
                </a:solidFill>
                <a:latin typeface="Calibri" panose="020F0502020204030204"/>
                <a:cs typeface="Courier New" pitchFamily="49" charset="0"/>
              </a:rPr>
              <a:t> &lt;NAME&gt; </a:t>
            </a:r>
            <a:r>
              <a:rPr lang="en-US" sz="16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to the command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998" y="5378662"/>
            <a:ext cx="8159852" cy="105388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648200" y="5368694"/>
            <a:ext cx="1035050" cy="206606"/>
          </a:xfrm>
          <a:prstGeom prst="rect">
            <a:avLst/>
          </a:prstGeom>
          <a:noFill/>
          <a:ln w="57150">
            <a:solidFill>
              <a:srgbClr val="F69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7811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Troubleshooting VRF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43035"/>
            <a:ext cx="7886700" cy="4933928"/>
          </a:xfrm>
        </p:spPr>
        <p:txBody>
          <a:bodyPr>
            <a:normAutofit/>
          </a:bodyPr>
          <a:lstStyle/>
          <a:p>
            <a:r>
              <a:rPr lang="en-US" sz="2000" b="1" kern="0">
                <a:cs typeface="Courier New" pitchFamily="49" charset="0"/>
              </a:rPr>
              <a:t>Verify the interface is in the correct VRF with the </a:t>
            </a:r>
            <a:r>
              <a:rPr lang="en-US" sz="2000" i="1" kern="0">
                <a:cs typeface="Courier New" pitchFamily="49" charset="0"/>
              </a:rPr>
              <a:t>show </a:t>
            </a:r>
            <a:r>
              <a:rPr lang="en-US" sz="2000" i="1" kern="0" err="1">
                <a:cs typeface="Courier New" pitchFamily="49" charset="0"/>
              </a:rPr>
              <a:t>vrf</a:t>
            </a:r>
            <a:r>
              <a:rPr lang="en-US" sz="2000" i="1" kern="0">
                <a:cs typeface="Courier New" pitchFamily="49" charset="0"/>
              </a:rPr>
              <a:t> </a:t>
            </a:r>
            <a:r>
              <a:rPr lang="en-US" sz="2000" b="1" kern="0">
                <a:cs typeface="Courier New" pitchFamily="49" charset="0"/>
              </a:rPr>
              <a:t>command</a:t>
            </a:r>
          </a:p>
          <a:p>
            <a:endParaRPr lang="en-US" sz="1000" b="1" kern="0"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2000" b="1" kern="0">
                <a:cs typeface="Courier New" pitchFamily="49" charset="0"/>
              </a:rPr>
              <a:t>Verify you are using the right command</a:t>
            </a:r>
          </a:p>
          <a:p>
            <a:pPr lvl="1"/>
            <a:r>
              <a:rPr lang="en-US" sz="1400" i="1" kern="0">
                <a:cs typeface="Courier New" pitchFamily="49" charset="0"/>
              </a:rPr>
              <a:t>show </a:t>
            </a:r>
            <a:r>
              <a:rPr lang="en-US" sz="1400" i="1" kern="0" err="1">
                <a:cs typeface="Courier New" pitchFamily="49" charset="0"/>
              </a:rPr>
              <a:t>ip</a:t>
            </a:r>
            <a:r>
              <a:rPr lang="en-US" sz="1400" i="1" kern="0">
                <a:cs typeface="Courier New" pitchFamily="49" charset="0"/>
              </a:rPr>
              <a:t> route </a:t>
            </a:r>
            <a:r>
              <a:rPr lang="en-US" sz="1400" i="1" kern="0" err="1">
                <a:cs typeface="Courier New" pitchFamily="49" charset="0"/>
              </a:rPr>
              <a:t>vrf</a:t>
            </a:r>
            <a:r>
              <a:rPr lang="en-US" sz="1400" i="1" kern="0">
                <a:cs typeface="Courier New" pitchFamily="49" charset="0"/>
              </a:rPr>
              <a:t> &lt;NAME&gt;</a:t>
            </a:r>
          </a:p>
          <a:p>
            <a:pPr lvl="1"/>
            <a:r>
              <a:rPr lang="en-US" sz="1400" i="1" kern="0">
                <a:cs typeface="Courier New" pitchFamily="49" charset="0"/>
              </a:rPr>
              <a:t>ping </a:t>
            </a:r>
            <a:r>
              <a:rPr lang="en-US" sz="1400" i="1" kern="0" err="1">
                <a:cs typeface="Courier New" pitchFamily="49" charset="0"/>
              </a:rPr>
              <a:t>vrf</a:t>
            </a:r>
            <a:r>
              <a:rPr lang="en-US" sz="1400" i="1" kern="0">
                <a:cs typeface="Courier New" pitchFamily="49" charset="0"/>
              </a:rPr>
              <a:t> &lt;NAME&gt; &lt;IP-ADDRESS&gt;</a:t>
            </a:r>
          </a:p>
          <a:p>
            <a:pPr lvl="1"/>
            <a:r>
              <a:rPr lang="en-US" sz="1400" i="1" kern="0">
                <a:cs typeface="Courier New" pitchFamily="49" charset="0"/>
              </a:rPr>
              <a:t>traceroute </a:t>
            </a:r>
            <a:r>
              <a:rPr lang="en-US" sz="1400" i="1" kern="0" err="1">
                <a:cs typeface="Courier New" pitchFamily="49" charset="0"/>
              </a:rPr>
              <a:t>vrf</a:t>
            </a:r>
            <a:r>
              <a:rPr lang="en-US" sz="1400" i="1" kern="0">
                <a:cs typeface="Courier New" pitchFamily="49" charset="0"/>
              </a:rPr>
              <a:t> &lt;NAME&gt; &lt;IP-ADDRESS&gt;</a:t>
            </a:r>
          </a:p>
          <a:p>
            <a:pPr lvl="1"/>
            <a:r>
              <a:rPr lang="en-US" sz="1400" i="1" kern="0">
                <a:cs typeface="Courier New" pitchFamily="49" charset="0"/>
              </a:rPr>
              <a:t>show </a:t>
            </a:r>
            <a:r>
              <a:rPr lang="en-US" sz="1400" i="1" kern="0" err="1">
                <a:cs typeface="Courier New" pitchFamily="49" charset="0"/>
              </a:rPr>
              <a:t>ip</a:t>
            </a:r>
            <a:r>
              <a:rPr lang="en-US" sz="1400" i="1" kern="0">
                <a:cs typeface="Courier New" pitchFamily="49" charset="0"/>
              </a:rPr>
              <a:t> rip database </a:t>
            </a:r>
            <a:r>
              <a:rPr lang="en-US" sz="1400" i="1" kern="0" err="1">
                <a:cs typeface="Courier New" pitchFamily="49" charset="0"/>
              </a:rPr>
              <a:t>vrf</a:t>
            </a:r>
            <a:r>
              <a:rPr lang="en-US" sz="1400" i="1" kern="0">
                <a:cs typeface="Courier New" pitchFamily="49" charset="0"/>
              </a:rPr>
              <a:t> &lt;NAME&gt;</a:t>
            </a:r>
          </a:p>
          <a:p>
            <a:pPr marL="457200" lvl="1" indent="0">
              <a:buNone/>
            </a:pPr>
            <a:r>
              <a:rPr lang="en-US" sz="1400" b="1" kern="0">
                <a:solidFill>
                  <a:srgbClr val="FF0000"/>
                </a:solidFill>
                <a:cs typeface="Courier New" pitchFamily="49" charset="0"/>
              </a:rPr>
              <a:t>***Not all commands follow the same format***</a:t>
            </a:r>
          </a:p>
          <a:p>
            <a:pPr marL="457200" lvl="1" indent="0">
              <a:buNone/>
            </a:pPr>
            <a:r>
              <a:rPr lang="en-US" sz="1400" b="1" kern="0">
                <a:solidFill>
                  <a:srgbClr val="FF0000"/>
                </a:solidFill>
                <a:cs typeface="Courier New" pitchFamily="49" charset="0"/>
              </a:rPr>
              <a:t>***Use “?” if you are having trouble finding the right </a:t>
            </a:r>
            <a:r>
              <a:rPr lang="en-US" sz="1400" b="1" kern="0" err="1">
                <a:solidFill>
                  <a:srgbClr val="FF0000"/>
                </a:solidFill>
                <a:cs typeface="Courier New" pitchFamily="49" charset="0"/>
              </a:rPr>
              <a:t>vrf</a:t>
            </a:r>
            <a:r>
              <a:rPr lang="en-US" sz="1400" b="1" kern="0">
                <a:solidFill>
                  <a:srgbClr val="FF0000"/>
                </a:solidFill>
                <a:cs typeface="Courier New" pitchFamily="49" charset="0"/>
              </a:rPr>
              <a:t> command***</a:t>
            </a:r>
          </a:p>
          <a:p>
            <a:pPr marL="457200" lvl="1" indent="0">
              <a:buNone/>
            </a:pPr>
            <a:endParaRPr lang="en-US" sz="700" i="1" kern="0">
              <a:cs typeface="Courier New" pitchFamily="49" charset="0"/>
            </a:endParaRPr>
          </a:p>
          <a:p>
            <a:r>
              <a:rPr lang="en-US" sz="2000" b="1" kern="0">
                <a:cs typeface="Courier New" pitchFamily="49" charset="0"/>
              </a:rPr>
              <a:t>Check the </a:t>
            </a:r>
            <a:r>
              <a:rPr lang="en-US" sz="2000" b="1" kern="0" err="1">
                <a:cs typeface="Courier New" pitchFamily="49" charset="0"/>
              </a:rPr>
              <a:t>vrf’s</a:t>
            </a:r>
            <a:r>
              <a:rPr lang="en-US" sz="2000" b="1" kern="0">
                <a:cs typeface="Courier New" pitchFamily="49" charset="0"/>
              </a:rPr>
              <a:t> routing table to verify you see the networks you expect to see:</a:t>
            </a:r>
          </a:p>
          <a:p>
            <a:pPr lvl="1"/>
            <a:r>
              <a:rPr lang="en-US" sz="1800" i="1" kern="0">
                <a:cs typeface="Courier New" pitchFamily="49" charset="0"/>
              </a:rPr>
              <a:t>show </a:t>
            </a:r>
            <a:r>
              <a:rPr lang="en-US" sz="1800" i="1" kern="0" err="1">
                <a:cs typeface="Courier New" pitchFamily="49" charset="0"/>
              </a:rPr>
              <a:t>ip</a:t>
            </a:r>
            <a:r>
              <a:rPr lang="en-US" sz="1800" i="1" kern="0">
                <a:cs typeface="Courier New" pitchFamily="49" charset="0"/>
              </a:rPr>
              <a:t> route </a:t>
            </a:r>
            <a:r>
              <a:rPr lang="en-US" sz="1800" i="1" kern="0" err="1">
                <a:cs typeface="Courier New" pitchFamily="49" charset="0"/>
              </a:rPr>
              <a:t>vrf</a:t>
            </a:r>
            <a:r>
              <a:rPr lang="en-US" sz="1800" i="1" kern="0">
                <a:cs typeface="Courier New" pitchFamily="49" charset="0"/>
              </a:rPr>
              <a:t> &lt;NAME&gt;</a:t>
            </a:r>
          </a:p>
          <a:p>
            <a:pPr lvl="2"/>
            <a:r>
              <a:rPr lang="en-US" sz="1100" i="1" kern="0">
                <a:cs typeface="Courier New" pitchFamily="49" charset="0"/>
              </a:rPr>
              <a:t>If networks are present that should not be part of that </a:t>
            </a:r>
            <a:r>
              <a:rPr lang="en-US" sz="1100" i="1" kern="0" err="1">
                <a:cs typeface="Courier New" pitchFamily="49" charset="0"/>
              </a:rPr>
              <a:t>vrf</a:t>
            </a:r>
            <a:r>
              <a:rPr lang="en-US" sz="1100" i="1" kern="0">
                <a:cs typeface="Courier New" pitchFamily="49" charset="0"/>
              </a:rPr>
              <a:t> a misconfiguration likely exists</a:t>
            </a:r>
          </a:p>
          <a:p>
            <a:r>
              <a:rPr lang="en-US" sz="1800" b="1" kern="0">
                <a:solidFill>
                  <a:srgbClr val="FF0000"/>
                </a:solidFill>
                <a:cs typeface="Courier New" pitchFamily="49" charset="0"/>
              </a:rPr>
              <a:t>It is recommended you do not reuse address space between </a:t>
            </a:r>
            <a:r>
              <a:rPr lang="en-US" sz="1800" b="1" kern="0" err="1">
                <a:solidFill>
                  <a:srgbClr val="FF0000"/>
                </a:solidFill>
                <a:cs typeface="Courier New" pitchFamily="49" charset="0"/>
              </a:rPr>
              <a:t>vrfs</a:t>
            </a:r>
            <a:endParaRPr lang="en-US" sz="1800" b="1" kern="0">
              <a:solidFill>
                <a:srgbClr val="FF0000"/>
              </a:solidFill>
              <a:cs typeface="Courier New" pitchFamily="49" charset="0"/>
            </a:endParaRPr>
          </a:p>
          <a:p>
            <a:pPr lvl="1"/>
            <a:r>
              <a:rPr lang="en-US" sz="1400" b="1" kern="0">
                <a:solidFill>
                  <a:srgbClr val="FF0000"/>
                </a:solidFill>
                <a:cs typeface="Courier New" pitchFamily="49" charset="0"/>
              </a:rPr>
              <a:t>The router will let you do this…reusing addresses may confuse some administrators!</a:t>
            </a:r>
          </a:p>
          <a:p>
            <a:endParaRPr lang="en-US" sz="1600" b="1" kern="0"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7991" y="585379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 defTabSz="457200">
              <a:buClr>
                <a:srgbClr val="ED7D31"/>
              </a:buClr>
              <a:defRPr/>
            </a:pP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interface Loopback 30</a:t>
            </a:r>
          </a:p>
          <a:p>
            <a:pPr marL="469900" indent="-469900" defTabSz="457200">
              <a:buClr>
                <a:srgbClr val="ED7D31"/>
              </a:buClr>
              <a:defRPr/>
            </a:pP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</a:t>
            </a:r>
            <a:r>
              <a:rPr lang="en-US" sz="12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ip</a:t>
            </a: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</a:t>
            </a:r>
            <a:r>
              <a:rPr lang="en-US" sz="12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vrf</a:t>
            </a: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forwarding YELLOW</a:t>
            </a:r>
          </a:p>
          <a:p>
            <a:pPr marL="469900" indent="-469900" defTabSz="457200">
              <a:buClr>
                <a:srgbClr val="ED7D31"/>
              </a:buClr>
              <a:defRPr/>
            </a:pP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</a:t>
            </a:r>
            <a:r>
              <a:rPr lang="en-US" sz="12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ip</a:t>
            </a: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address 192.168.1.1 255.255.255.255</a:t>
            </a:r>
          </a:p>
        </p:txBody>
      </p:sp>
      <p:sp>
        <p:nvSpPr>
          <p:cNvPr id="5" name="Rectangle 4"/>
          <p:cNvSpPr/>
          <p:nvPr/>
        </p:nvSpPr>
        <p:spPr>
          <a:xfrm>
            <a:off x="6894070" y="5853798"/>
            <a:ext cx="3747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 defTabSz="457200">
              <a:buClr>
                <a:srgbClr val="ED7D31"/>
              </a:buClr>
              <a:defRPr/>
            </a:pP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interface Loopback 40</a:t>
            </a:r>
          </a:p>
          <a:p>
            <a:pPr marL="469900" indent="-469900" defTabSz="457200">
              <a:buClr>
                <a:srgbClr val="ED7D31"/>
              </a:buClr>
              <a:defRPr/>
            </a:pP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</a:t>
            </a:r>
            <a:r>
              <a:rPr lang="en-US" sz="12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ip</a:t>
            </a: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</a:t>
            </a:r>
            <a:r>
              <a:rPr lang="en-US" sz="12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vrf</a:t>
            </a: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forwarding GREEN</a:t>
            </a:r>
          </a:p>
          <a:p>
            <a:pPr marL="469900" indent="-469900" defTabSz="457200">
              <a:buClr>
                <a:srgbClr val="ED7D31"/>
              </a:buClr>
              <a:defRPr/>
            </a:pP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</a:t>
            </a:r>
            <a:r>
              <a:rPr lang="en-US" sz="1200" b="1" kern="0" err="1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ip</a:t>
            </a:r>
            <a:r>
              <a:rPr lang="en-US" sz="1200" b="1" kern="0">
                <a:solidFill>
                  <a:prstClr val="black"/>
                </a:solidFill>
                <a:latin typeface="Calibri" panose="020F0502020204030204"/>
                <a:cs typeface="Courier New" pitchFamily="49" charset="0"/>
              </a:rPr>
              <a:t> address 192.168.1.1 255.255.255.255</a:t>
            </a:r>
          </a:p>
        </p:txBody>
      </p:sp>
      <p:sp>
        <p:nvSpPr>
          <p:cNvPr id="6" name="&quot;No&quot; Symbol 5"/>
          <p:cNvSpPr/>
          <p:nvPr/>
        </p:nvSpPr>
        <p:spPr>
          <a:xfrm>
            <a:off x="5045292" y="5741980"/>
            <a:ext cx="1913992" cy="1036509"/>
          </a:xfrm>
          <a:prstGeom prst="noSmoking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 rot="10800000">
            <a:off x="7686962" y="6268844"/>
            <a:ext cx="1911751" cy="231284"/>
          </a:xfrm>
          <a:prstGeom prst="rect">
            <a:avLst/>
          </a:prstGeom>
          <a:noFill/>
          <a:ln w="57150">
            <a:gradFill>
              <a:gsLst>
                <a:gs pos="0">
                  <a:srgbClr val="FFFF00"/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54761" y="6268844"/>
            <a:ext cx="1871239" cy="231284"/>
          </a:xfrm>
          <a:prstGeom prst="rect">
            <a:avLst/>
          </a:prstGeom>
          <a:noFill/>
          <a:ln w="57150">
            <a:gradFill>
              <a:gsLst>
                <a:gs pos="0">
                  <a:srgbClr val="FFFF00"/>
                </a:gs>
                <a:gs pos="100000">
                  <a:srgbClr val="00B050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50294" y="6082933"/>
            <a:ext cx="666474" cy="18805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01543" y="6082934"/>
            <a:ext cx="516194" cy="18591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182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Question:</a:t>
            </a:r>
          </a:p>
          <a:p>
            <a:pPr marL="0" indent="0">
              <a:buNone/>
            </a:pPr>
            <a:r>
              <a:rPr lang="en-US" b="1"/>
              <a:t>True or false—VRFs are case sensitive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True or false—VRFs allow the same IP to be used in different VRFs?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147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VRF Lab DKET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257300"/>
            <a:ext cx="7886700" cy="49196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Write Erase/Reload</a:t>
            </a:r>
          </a:p>
          <a:p>
            <a:r>
              <a:rPr lang="en-US" dirty="0">
                <a:solidFill>
                  <a:srgbClr val="00B050"/>
                </a:solidFill>
              </a:rPr>
              <a:t>Reference DKET Transport Spoke Template and diagram.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3731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996ce7-020e-4684-919a-b5d87e9bfa30">
      <Terms xmlns="http://schemas.microsoft.com/office/infopath/2007/PartnerControls"/>
    </lcf76f155ced4ddcb4097134ff3c332f>
    <TaxCatchAll xmlns="490c9ccc-c823-4f5f-bd87-22d796f22a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41B2E28913D4F8EB1273C4FEFC740" ma:contentTypeVersion="13" ma:contentTypeDescription="Create a new document." ma:contentTypeScope="" ma:versionID="170f98308152748deac7d3b5f361fe98">
  <xsd:schema xmlns:xsd="http://www.w3.org/2001/XMLSchema" xmlns:xs="http://www.w3.org/2001/XMLSchema" xmlns:p="http://schemas.microsoft.com/office/2006/metadata/properties" xmlns:ns2="91996ce7-020e-4684-919a-b5d87e9bfa30" xmlns:ns3="490c9ccc-c823-4f5f-bd87-22d796f22aa1" targetNamespace="http://schemas.microsoft.com/office/2006/metadata/properties" ma:root="true" ma:fieldsID="e2edb776706941bbafaaebcf0e44a8f8" ns2:_="" ns3:_="">
    <xsd:import namespace="91996ce7-020e-4684-919a-b5d87e9bfa30"/>
    <xsd:import namespace="490c9ccc-c823-4f5f-bd87-22d796f22a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96ce7-020e-4684-919a-b5d87e9bf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c7be36e-9551-4638-a550-39ad874449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c9ccc-c823-4f5f-bd87-22d796f22aa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0fd1672-d9d9-4973-a45a-bcb17e9a52fa}" ma:internalName="TaxCatchAll" ma:showField="CatchAllData" ma:web="490c9ccc-c823-4f5f-bd87-22d796f22a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8A5DB5-C7F5-4173-B2FB-536B586FB508}">
  <ds:schemaRefs>
    <ds:schemaRef ds:uri="http://schemas.microsoft.com/office/2006/metadata/properties"/>
    <ds:schemaRef ds:uri="http://schemas.microsoft.com/office/infopath/2007/PartnerControls"/>
    <ds:schemaRef ds:uri="91996ce7-020e-4684-919a-b5d87e9bfa30"/>
    <ds:schemaRef ds:uri="490c9ccc-c823-4f5f-bd87-22d796f22aa1"/>
  </ds:schemaRefs>
</ds:datastoreItem>
</file>

<file path=customXml/itemProps2.xml><?xml version="1.0" encoding="utf-8"?>
<ds:datastoreItem xmlns:ds="http://schemas.openxmlformats.org/officeDocument/2006/customXml" ds:itemID="{E0FA8ECF-E51B-4D8D-BE47-32CF3D3902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89471-1E56-4E6B-957D-7C2CDEF911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996ce7-020e-4684-919a-b5d87e9bfa30"/>
    <ds:schemaRef ds:uri="490c9ccc-c823-4f5f-bd87-22d796f22a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569</Words>
  <Application>Microsoft Office PowerPoint</Application>
  <PresentationFormat>Widescreen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1_Office Theme</vt:lpstr>
      <vt:lpstr>Virtual Route Forwarding (VRF)</vt:lpstr>
      <vt:lpstr>PowerPoint Presentation</vt:lpstr>
      <vt:lpstr>VRF Overview</vt:lpstr>
      <vt:lpstr>VRF Configuration</vt:lpstr>
      <vt:lpstr>Validating VRF</vt:lpstr>
      <vt:lpstr>Validating VRF</vt:lpstr>
      <vt:lpstr>Troubleshooting VRF</vt:lpstr>
      <vt:lpstr>QUESTION</vt:lpstr>
      <vt:lpstr>VRF Lab DKET Transport</vt:lpstr>
      <vt:lpstr>VRF Summary</vt:lpstr>
    </vt:vector>
  </TitlesOfParts>
  <Company>The United States Marine Corps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Route Forwarding (VRF)</dc:title>
  <dc:creator>Ortiz SSgt Jesus G</dc:creator>
  <cp:lastModifiedBy>jesus ortiz2</cp:lastModifiedBy>
  <cp:revision>5</cp:revision>
  <dcterms:created xsi:type="dcterms:W3CDTF">2023-01-05T05:09:32Z</dcterms:created>
  <dcterms:modified xsi:type="dcterms:W3CDTF">2025-08-24T18:11:11Z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0x01010011741B2E28913D4F8EB1273C4FEFC740</vt:lpwstr>
  </property>
</Properties>
</file>