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38"/>
  </p:notesMasterIdLst>
  <p:sldIdLst>
    <p:sldId id="629" r:id="rId5"/>
    <p:sldId id="630" r:id="rId6"/>
    <p:sldId id="631" r:id="rId7"/>
    <p:sldId id="632" r:id="rId8"/>
    <p:sldId id="633" r:id="rId9"/>
    <p:sldId id="634" r:id="rId10"/>
    <p:sldId id="635" r:id="rId11"/>
    <p:sldId id="636" r:id="rId12"/>
    <p:sldId id="637" r:id="rId13"/>
    <p:sldId id="638" r:id="rId14"/>
    <p:sldId id="639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47" r:id="rId23"/>
    <p:sldId id="648" r:id="rId24"/>
    <p:sldId id="649" r:id="rId25"/>
    <p:sldId id="650" r:id="rId26"/>
    <p:sldId id="651" r:id="rId27"/>
    <p:sldId id="652" r:id="rId28"/>
    <p:sldId id="653" r:id="rId29"/>
    <p:sldId id="654" r:id="rId30"/>
    <p:sldId id="655" r:id="rId31"/>
    <p:sldId id="656" r:id="rId32"/>
    <p:sldId id="657" r:id="rId33"/>
    <p:sldId id="658" r:id="rId34"/>
    <p:sldId id="659" r:id="rId35"/>
    <p:sldId id="660" r:id="rId36"/>
    <p:sldId id="66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76866-5279-48BE-8475-32CB3783632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1B914-2E24-485E-9ACD-C3FB4BACE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71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978E6-FB79-4E74-A4A4-2BA13DA27C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err="1"/>
              <a:t>Imcompatibl</a:t>
            </a:r>
            <a:r>
              <a:rPr lang="en-US" baseline="0" err="1"/>
              <a:t>e</a:t>
            </a:r>
            <a:r>
              <a:rPr lang="en-US" baseline="0"/>
              <a:t> devices refer to TACLANE or non routing devices that do not support the routing protocol.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1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06053-E8A2-4DAD-B57C-C8945C1AD1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671417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06053-E8A2-4DAD-B57C-C8945C1AD1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endParaRPr lang="en-US" b="1"/>
          </a:p>
          <a:p>
            <a:pPr>
              <a:buFontTx/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987812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958" indent="-29152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08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2524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895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5395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1830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8266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4701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95C83-50D4-4F6B-900C-2E481BC292C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281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958" indent="-29152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08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2524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895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5395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1830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8266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4701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505129-AE0F-474D-A406-D802968CBB0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293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Explanation</a:t>
            </a:r>
            <a:r>
              <a:rPr lang="en-US" altLang="en-US" baseline="0">
                <a:latin typeface="Arial" panose="020B0604020202020204" pitchFamily="34" charset="0"/>
              </a:rPr>
              <a:t> of each for better understanding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958" indent="-29152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08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2524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895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5395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1830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8266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4701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ABF43-6024-46F4-B22D-B1CE492EBCA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538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8295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958" indent="-29152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08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2524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895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5395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1830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8266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4701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4E180-1EB4-46D3-BDEF-0DF1238E655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3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958" indent="-29152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08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2524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895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5395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1830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8266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4701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95C83-50D4-4F6B-900C-2E481BC292C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063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32871">
              <a:defRPr/>
            </a:pPr>
            <a:r>
              <a:rPr lang="en-US" altLang="en-US">
                <a:latin typeface="Arial" panose="020B0604020202020204" pitchFamily="34" charset="0"/>
              </a:rPr>
              <a:t>In green</a:t>
            </a:r>
            <a:r>
              <a:rPr lang="en-US" altLang="en-US" baseline="0">
                <a:latin typeface="Arial" panose="020B0604020202020204" pitchFamily="34" charset="0"/>
              </a:rPr>
              <a:t> is the information that must match on both Hub and spoke.</a:t>
            </a:r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958" indent="-29152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08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2524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895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5395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1830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8266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4701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95C83-50D4-4F6B-900C-2E481BC292C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6433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82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>
                <a:cs typeface="Times New Roman" panose="02020603050405020304" pitchFamily="18" charset="0"/>
              </a:rPr>
              <a:t>IETF RFC 2332 and RFC 2333 </a:t>
            </a:r>
            <a:endParaRPr lang="en-US" sz="1200">
              <a:cs typeface="Times New Roman" panose="02020603050405020304" pitchFamily="18" charset="0"/>
            </a:endParaRPr>
          </a:p>
          <a:p>
            <a:pPr defTabSz="918295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9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958" indent="-29152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08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2524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895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5395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1830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8266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4701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4E180-1EB4-46D3-BDEF-0DF1238E655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1732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958" indent="-29152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08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2524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895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5395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1830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8266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4701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95C83-50D4-4F6B-900C-2E481BC292C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910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8295"/>
            <a:r>
              <a:rPr lang="en-US" altLang="en-US">
                <a:latin typeface="Arial" panose="020B0604020202020204" pitchFamily="34" charset="0"/>
              </a:rPr>
              <a:t>Highlight here the terminology for the </a:t>
            </a:r>
            <a:r>
              <a:rPr lang="en-US" altLang="en-US" b="1">
                <a:latin typeface="Arial" panose="020B0604020202020204" pitchFamily="34" charset="0"/>
              </a:rPr>
              <a:t>physical address </a:t>
            </a:r>
            <a:r>
              <a:rPr lang="en-US" altLang="en-US">
                <a:latin typeface="Arial" panose="020B0604020202020204" pitchFamily="34" charset="0"/>
              </a:rPr>
              <a:t>being referred to as the </a:t>
            </a:r>
            <a:r>
              <a:rPr lang="en-US" altLang="en-US" b="1">
                <a:latin typeface="Arial" panose="020B0604020202020204" pitchFamily="34" charset="0"/>
              </a:rPr>
              <a:t>NBMA address.</a:t>
            </a:r>
            <a:r>
              <a:rPr lang="en-US" altLang="en-US">
                <a:latin typeface="Arial" panose="020B0604020202020204" pitchFamily="34" charset="0"/>
              </a:rPr>
              <a:t> NBMA address is used pervasively in DMVPN to reference the physical address.  </a:t>
            </a:r>
          </a:p>
          <a:p>
            <a:pPr defTabSz="918295"/>
            <a:endParaRPr lang="en-US" altLang="en-US">
              <a:latin typeface="Arial" panose="020B0604020202020204" pitchFamily="34" charset="0"/>
            </a:endParaRPr>
          </a:p>
          <a:p>
            <a:pPr defTabSz="918295"/>
            <a:r>
              <a:rPr lang="en-US" altLang="en-US">
                <a:latin typeface="Arial" panose="020B0604020202020204" pitchFamily="34" charset="0"/>
              </a:rPr>
              <a:t>Additionally, the </a:t>
            </a:r>
            <a:r>
              <a:rPr lang="en-US" altLang="en-US" b="1">
                <a:solidFill>
                  <a:srgbClr val="0070C0"/>
                </a:solidFill>
                <a:latin typeface="Arial" panose="020B0604020202020204" pitchFamily="34" charset="0"/>
              </a:rPr>
              <a:t>tunnel address </a:t>
            </a:r>
            <a:r>
              <a:rPr lang="en-US" altLang="en-US">
                <a:latin typeface="Arial" panose="020B0604020202020204" pitchFamily="34" charset="0"/>
              </a:rPr>
              <a:t>is referred to as the </a:t>
            </a:r>
            <a:r>
              <a:rPr lang="en-US" altLang="en-US" b="1">
                <a:latin typeface="Arial" panose="020B0604020202020204" pitchFamily="34" charset="0"/>
              </a:rPr>
              <a:t>VPN address</a:t>
            </a:r>
            <a:r>
              <a:rPr lang="en-US" altLang="en-US">
                <a:latin typeface="Arial" panose="020B0604020202020204" pitchFamily="34" charset="0"/>
              </a:rPr>
              <a:t>.</a:t>
            </a:r>
            <a:endParaRPr lang="en-US" altLang="en-US" b="1">
              <a:latin typeface="Arial" panose="020B0604020202020204" pitchFamily="34" charset="0"/>
            </a:endParaRP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958" indent="-29152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08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2524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895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5395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1830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8266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4701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89603B-7B31-497D-A0F4-3DFD16F1447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495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32871">
              <a:defRPr/>
            </a:pPr>
            <a:r>
              <a:rPr lang="en-US" altLang="en-US">
                <a:latin typeface="Arial" panose="020B0604020202020204" pitchFamily="34" charset="0"/>
              </a:rPr>
              <a:t>In green</a:t>
            </a:r>
            <a:r>
              <a:rPr lang="en-US" altLang="en-US" baseline="0">
                <a:latin typeface="Arial" panose="020B0604020202020204" pitchFamily="34" charset="0"/>
              </a:rPr>
              <a:t> is the information that must match on both Hub and spoke.</a:t>
            </a:r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958" indent="-29152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08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2524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895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5395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1830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8266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4701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95C83-50D4-4F6B-900C-2E481BC292C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1475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 blue is the</a:t>
            </a:r>
            <a:r>
              <a:rPr lang="en-US" altLang="en-US" baseline="0">
                <a:latin typeface="Arial" panose="020B0604020202020204" pitchFamily="34" charset="0"/>
              </a:rPr>
              <a:t> tunnel network or the virtual/logical network. </a:t>
            </a:r>
          </a:p>
          <a:p>
            <a:pPr eaLnBrk="1" hangingPunct="1"/>
            <a:r>
              <a:rPr lang="en-US" altLang="en-US" baseline="0">
                <a:latin typeface="Arial" panose="020B0604020202020204" pitchFamily="34" charset="0"/>
              </a:rPr>
              <a:t>In red is the NBMA= physical IP address/outside interface.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In green</a:t>
            </a:r>
            <a:r>
              <a:rPr lang="en-US" altLang="en-US" baseline="0">
                <a:latin typeface="Arial" panose="020B0604020202020204" pitchFamily="34" charset="0"/>
              </a:rPr>
              <a:t> is the information that must match on both Hub and spoke.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958" indent="-29152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08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2524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895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5395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1830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8266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4701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95C83-50D4-4F6B-900C-2E481BC292C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383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C71C3D-7BFF-4186-86C4-1ED03E409E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13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978E6-FB79-4E74-A4A4-2BA13DA27C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7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978E6-FB79-4E74-A4A4-2BA13DA27C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04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978E6-FB79-4E74-A4A4-2BA13DA27C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1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978E6-FB79-4E74-A4A4-2BA13DA27C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8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978E6-FB79-4E74-A4A4-2BA13DA27C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12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978E6-FB79-4E74-A4A4-2BA13DA27C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8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0978E6-FB79-4E74-A4A4-2BA13DA27C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43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>
                <a:latin typeface="Arial" panose="020B0604020202020204" pitchFamily="34" charset="0"/>
              </a:rPr>
              <a:t>Generic Routing Encapsulation (GRE) is a tunneling protocol developed by Cisco Systems that can encapsulate a wide variety of network layer protocols inside virtual point-to-point links over an Internet Protocol network.</a:t>
            </a:r>
            <a:r>
              <a:rPr lang="en-US" sz="1200"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cs typeface="Times New Roman" panose="02020603050405020304" pitchFamily="18" charset="0"/>
              </a:rPr>
              <a:t>GRE is defined as an IETF standard.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958" indent="-291522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608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2524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8959" indent="-2332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5395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31830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8266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4701" indent="-23321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8640FF-7699-4F0A-93C2-C0F952DD8EB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64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3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4767"/>
            <a:ext cx="10515600" cy="574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219200"/>
            <a:ext cx="10515600" cy="4957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8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6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000503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defRPr/>
            </a:pPr>
            <a:fld id="{4708AEC5-DDCF-437F-A154-4EDE37EB29BB}" type="datetime5">
              <a:rPr lang="en-GB" smtClean="0"/>
              <a:pPr eaLnBrk="0" fontAlgn="base" hangingPunct="0">
                <a:lnSpc>
                  <a:spcPct val="90000"/>
                </a:lnSpc>
                <a:spcAft>
                  <a:spcPct val="0"/>
                </a:spcAft>
                <a:defRPr/>
              </a:pPr>
              <a:t>24-Aug-25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defRPr/>
            </a:pPr>
            <a:r>
              <a:rPr lang="en-GB"/>
              <a:t>S Ward  Abingdon and Witney College</a:t>
            </a:r>
          </a:p>
        </p:txBody>
      </p:sp>
    </p:spTree>
    <p:extLst>
      <p:ext uri="{BB962C8B-B14F-4D97-AF65-F5344CB8AC3E}">
        <p14:creationId xmlns:p14="http://schemas.microsoft.com/office/powerpoint/2010/main" val="95480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465" y="365127"/>
            <a:ext cx="9267335" cy="766090"/>
          </a:xfrm>
        </p:spPr>
        <p:txBody>
          <a:bodyPr>
            <a:normAutofit/>
          </a:bodyPr>
          <a:lstStyle>
            <a:lvl1pPr>
              <a:defRPr sz="2800" b="1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1217"/>
            <a:ext cx="10515600" cy="5045746"/>
          </a:xfrm>
        </p:spPr>
        <p:txBody>
          <a:bodyPr/>
          <a:lstStyle>
            <a:lvl1pPr>
              <a:defRPr>
                <a:latin typeface="+mn-lt"/>
                <a:cs typeface="Times New Roman" panose="02020603050405020304" pitchFamily="18" charset="0"/>
              </a:defRPr>
            </a:lvl1pPr>
            <a:lvl2pPr>
              <a:defRPr>
                <a:latin typeface="+mn-lt"/>
                <a:cs typeface="Times New Roman" panose="02020603050405020304" pitchFamily="18" charset="0"/>
              </a:defRPr>
            </a:lvl2pPr>
            <a:lvl3pPr>
              <a:defRPr>
                <a:latin typeface="+mn-lt"/>
                <a:cs typeface="Times New Roman" panose="02020603050405020304" pitchFamily="18" charset="0"/>
              </a:defRPr>
            </a:lvl3pPr>
            <a:lvl4pPr>
              <a:defRPr>
                <a:latin typeface="+mn-lt"/>
                <a:cs typeface="Times New Roman" panose="02020603050405020304" pitchFamily="18" charset="0"/>
              </a:defRPr>
            </a:lvl4pPr>
            <a:lvl5pPr>
              <a:defRPr>
                <a:latin typeface="+mn-lt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7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096" y="365127"/>
            <a:ext cx="9246704" cy="767935"/>
          </a:xfrm>
        </p:spPr>
        <p:txBody>
          <a:bodyPr>
            <a:normAutofit/>
          </a:bodyPr>
          <a:lstStyle>
            <a:lvl1pPr>
              <a:defRPr sz="2800" b="1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3E07534-7288-4FFB-9A0D-6E653E8922DE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0F609D9-0790-4502-9342-A4896AEE7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8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348" y="365127"/>
            <a:ext cx="9235040" cy="748057"/>
          </a:xfrm>
        </p:spPr>
        <p:txBody>
          <a:bodyPr>
            <a:normAutofit/>
          </a:bodyPr>
          <a:lstStyle>
            <a:lvl1pPr>
              <a:defRPr sz="2800" b="1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3E07534-7288-4FFB-9A0D-6E653E8922DE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0F609D9-0790-4502-9342-A4896AEE7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9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465" y="365127"/>
            <a:ext cx="9267335" cy="7472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2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3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7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3E07534-7288-4FFB-9A0D-6E653E8922DE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0F609D9-0790-4502-9342-A4896AEE7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30"/>
          <p:cNvSpPr>
            <a:spLocks noChangeShapeType="1"/>
          </p:cNvSpPr>
          <p:nvPr userDrawn="1"/>
        </p:nvSpPr>
        <p:spPr bwMode="auto">
          <a:xfrm>
            <a:off x="0" y="1143000"/>
            <a:ext cx="1219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092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B54BB9-44CB-4748-85EC-AD116905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041" y="3901165"/>
            <a:ext cx="8641079" cy="1021556"/>
          </a:xfrm>
        </p:spPr>
        <p:txBody>
          <a:bodyPr>
            <a:noAutofit/>
          </a:bodyPr>
          <a:lstStyle/>
          <a:p>
            <a:r>
              <a:rPr lang="en-US" sz="5400">
                <a:cs typeface="Times New Roman" panose="02020603050405020304" pitchFamily="18" charset="0"/>
              </a:rPr>
              <a:t>DMVPN Fundamentals</a:t>
            </a:r>
            <a:endParaRPr lang="en-US" sz="36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3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7344" y="6824"/>
            <a:ext cx="6761956" cy="1364776"/>
          </a:xfrm>
        </p:spPr>
        <p:txBody>
          <a:bodyPr/>
          <a:lstStyle/>
          <a:p>
            <a:r>
              <a:rPr lang="en-US"/>
              <a:t>DMVPN Phases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10" y="1224127"/>
            <a:ext cx="5875008" cy="55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44751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B54BB9-44CB-4748-85EC-AD116905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041" y="3901165"/>
            <a:ext cx="8641079" cy="1021556"/>
          </a:xfrm>
        </p:spPr>
        <p:txBody>
          <a:bodyPr>
            <a:noAutofit/>
          </a:bodyPr>
          <a:lstStyle/>
          <a:p>
            <a:r>
              <a:rPr lang="en-US" sz="4800" dirty="0">
                <a:cs typeface="Times New Roman" panose="02020603050405020304" pitchFamily="18" charset="0"/>
              </a:rPr>
              <a:t>DMVPN Fundamental Phase 1:</a:t>
            </a:r>
            <a:br>
              <a:rPr lang="en-US" sz="5400" dirty="0">
                <a:cs typeface="Times New Roman" panose="02020603050405020304" pitchFamily="18" charset="0"/>
              </a:rPr>
            </a:br>
            <a:r>
              <a:rPr lang="en-US" sz="4400" dirty="0">
                <a:cs typeface="Times New Roman" panose="02020603050405020304" pitchFamily="18" charset="0"/>
              </a:rPr>
              <a:t>Generic Routing Encapsulation (GRE)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952750" y="274638"/>
            <a:ext cx="7639050" cy="1143000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GRE Overview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17638"/>
            <a:ext cx="7848600" cy="452596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400" b="1"/>
              <a:t>Generic Route Encapsulation (GRE) </a:t>
            </a:r>
            <a:r>
              <a:rPr lang="en-US" sz="2400" b="1"/>
              <a:t> characteristics:</a:t>
            </a:r>
          </a:p>
          <a:p>
            <a:pPr defTabSz="814388">
              <a:lnSpc>
                <a:spcPct val="95000"/>
              </a:lnSpc>
              <a:spcBef>
                <a:spcPct val="50000"/>
              </a:spcBef>
            </a:pPr>
            <a:r>
              <a:rPr lang="en-US" sz="2000"/>
              <a:t>GRE encapsulation uses a protocol type field in the GRE header to support the encapsulation of any OSI Layer 3 protocol.</a:t>
            </a:r>
          </a:p>
          <a:p>
            <a:pPr defTabSz="814388">
              <a:lnSpc>
                <a:spcPct val="95000"/>
              </a:lnSpc>
              <a:spcBef>
                <a:spcPct val="50000"/>
              </a:spcBef>
            </a:pPr>
            <a:r>
              <a:rPr lang="en-US" sz="2000"/>
              <a:t>GRE itself is stateless; it does not include any flow-control mechanisms, by default.</a:t>
            </a:r>
          </a:p>
          <a:p>
            <a:pPr defTabSz="814388">
              <a:lnSpc>
                <a:spcPct val="95000"/>
              </a:lnSpc>
              <a:spcBef>
                <a:spcPct val="50000"/>
              </a:spcBef>
            </a:pPr>
            <a:r>
              <a:rPr lang="en-US" sz="2000"/>
              <a:t>GRE does not include any strong security mechanisms to protect its payload.</a:t>
            </a:r>
          </a:p>
          <a:p>
            <a:pPr defTabSz="814388">
              <a:lnSpc>
                <a:spcPct val="95000"/>
              </a:lnSpc>
              <a:spcBef>
                <a:spcPct val="50000"/>
              </a:spcBef>
            </a:pPr>
            <a:r>
              <a:rPr lang="en-US" sz="2000"/>
              <a:t>IP protocol 47 is used to identify GRE packets.</a:t>
            </a:r>
          </a:p>
          <a:p>
            <a:pPr defTabSz="814388">
              <a:lnSpc>
                <a:spcPct val="95000"/>
              </a:lnSpc>
              <a:spcBef>
                <a:spcPct val="50000"/>
              </a:spcBef>
            </a:pPr>
            <a:r>
              <a:rPr lang="en-US" sz="2000"/>
              <a:t>The GRE header, together with the tunneling IP header, creates at least 24 bytes of additional overhead for tunneled packets.</a:t>
            </a:r>
          </a:p>
        </p:txBody>
      </p:sp>
    </p:spTree>
    <p:extLst>
      <p:ext uri="{BB962C8B-B14F-4D97-AF65-F5344CB8AC3E}">
        <p14:creationId xmlns:p14="http://schemas.microsoft.com/office/powerpoint/2010/main" val="223477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9219" y="1694412"/>
            <a:ext cx="301924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</a:rPr>
              <a:t>Basic, non-secure, site-to-site tunnel </a:t>
            </a:r>
          </a:p>
          <a:p>
            <a:pPr marL="342900" indent="-342900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anose="020B0604020202020204" pitchFamily="34" charset="0"/>
              <a:buChar char="•"/>
            </a:pPr>
            <a:endParaRPr lang="en-US" sz="200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</a:rPr>
              <a:t>Encapsulates a wide variety of protocol packet types inside IP tunnels</a:t>
            </a:r>
          </a:p>
          <a:p>
            <a:pPr marL="342900" indent="-342900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anose="020B0604020202020204" pitchFamily="34" charset="0"/>
              <a:buChar char="•"/>
            </a:pPr>
            <a:endParaRPr lang="en-US" sz="200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</a:rPr>
              <a:t>Creates a virtual point-to-point link to routers at remote points, over an IP internetwork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44" y="1731081"/>
            <a:ext cx="5629275" cy="4095750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928311" y="395900"/>
            <a:ext cx="7160932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prstClr val="black"/>
                </a:solidFill>
                <a:latin typeface="Calibri" panose="020F0502020204030204"/>
                <a:ea typeface="ＭＳ Ｐゴシック" pitchFamily="34" charset="-128"/>
                <a:cs typeface="Times New Roman" panose="02020603050405020304" pitchFamily="18" charset="0"/>
              </a:rPr>
              <a:t>Characteristics of GRE</a:t>
            </a:r>
          </a:p>
        </p:txBody>
      </p:sp>
    </p:spTree>
    <p:extLst>
      <p:ext uri="{BB962C8B-B14F-4D97-AF65-F5344CB8AC3E}">
        <p14:creationId xmlns:p14="http://schemas.microsoft.com/office/powerpoint/2010/main" val="123290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928311" y="395900"/>
            <a:ext cx="7160932" cy="838200"/>
          </a:xfrm>
        </p:spPr>
        <p:txBody>
          <a:bodyPr>
            <a:normAutofit/>
          </a:bodyPr>
          <a:lstStyle/>
          <a:p>
            <a:r>
              <a:rPr lang="en-US">
                <a:ea typeface="ＭＳ Ｐゴシック" pitchFamily="34" charset="-128"/>
                <a:cs typeface="Times New Roman" panose="02020603050405020304" pitchFamily="18" charset="0"/>
              </a:rPr>
              <a:t>Characteristics of GRE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312" y="1492252"/>
            <a:ext cx="6539357" cy="4953707"/>
          </a:xfrm>
          <a:prstGeom prst="rect">
            <a:avLst/>
          </a:prstGeom>
          <a:noFill/>
          <a:ln w="9525">
            <a:solidFill>
              <a:schemeClr val="tx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00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4175" y="274638"/>
            <a:ext cx="7667625" cy="1143000"/>
          </a:xfrm>
        </p:spPr>
        <p:txBody>
          <a:bodyPr/>
          <a:lstStyle/>
          <a:p>
            <a:pPr eaLnBrk="1" hangingPunct="1"/>
            <a:r>
              <a:rPr lang="en-US" altLang="en-US"/>
              <a:t>GRE Configuration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972408" y="1417638"/>
            <a:ext cx="753427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GRE tunnel requirements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800" kern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 Address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Tunnel Source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Tunnel Destination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Valid route to destination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8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GRE Tunnels are stateless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800" kern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800" kern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0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4171951"/>
            <a:ext cx="7225202" cy="2590799"/>
          </a:xfrm>
          <a:prstGeom prst="rect">
            <a:avLst/>
          </a:prstGeom>
        </p:spPr>
      </p:pic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62276" y="274638"/>
            <a:ext cx="7629525" cy="1143000"/>
          </a:xfrm>
        </p:spPr>
        <p:txBody>
          <a:bodyPr/>
          <a:lstStyle/>
          <a:p>
            <a:pPr eaLnBrk="1" hangingPunct="1"/>
            <a:r>
              <a:rPr lang="en-US" altLang="en-US"/>
              <a:t>GRE Configuration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7811" y="1391215"/>
            <a:ext cx="9003323" cy="483076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b="1" dirty="0"/>
              <a:t>Router 1 Configuration</a:t>
            </a:r>
            <a:endParaRPr lang="en-US" dirty="0"/>
          </a:p>
          <a:p>
            <a:pPr marL="469900" indent="-469900">
              <a:buClr>
                <a:schemeClr val="accent2"/>
              </a:buClr>
              <a:buNone/>
              <a:defRPr/>
            </a:pPr>
            <a:r>
              <a:rPr lang="en-US" sz="1800" dirty="0"/>
              <a:t>R1(config)#</a:t>
            </a:r>
            <a:r>
              <a:rPr lang="en-US" sz="1800" b="1" dirty="0"/>
              <a:t>interface Tunnel 1 </a:t>
            </a:r>
            <a:r>
              <a:rPr lang="en-US" sz="1800" b="1" dirty="0">
                <a:solidFill>
                  <a:srgbClr val="FF0000"/>
                </a:solidFill>
              </a:rPr>
              <a:t>			            </a:t>
            </a:r>
            <a:r>
              <a:rPr lang="en-US" sz="1800" dirty="0"/>
              <a:t>Create the tunnel interface</a:t>
            </a:r>
          </a:p>
          <a:p>
            <a:pPr marL="469900" indent="-469900">
              <a:buClr>
                <a:schemeClr val="accent2"/>
              </a:buClr>
              <a:buNone/>
              <a:defRPr/>
            </a:pPr>
            <a:r>
              <a:rPr lang="en-US" altLang="en-US" sz="1800" dirty="0"/>
              <a:t>R1 (config-if)#</a:t>
            </a:r>
            <a:r>
              <a:rPr lang="en-US" altLang="en-US" sz="1800" b="1" dirty="0"/>
              <a:t>ip address 192.168.1.1</a:t>
            </a:r>
            <a:r>
              <a:rPr lang="en-US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/>
              <a:t>255.255.255.252                  </a:t>
            </a:r>
            <a:r>
              <a:rPr lang="en-US" altLang="en-US" sz="1800" dirty="0"/>
              <a:t>Defines tunnel IP address</a:t>
            </a:r>
            <a:endParaRPr lang="en-US" altLang="en-US" sz="1800" b="1" dirty="0"/>
          </a:p>
          <a:p>
            <a:pPr marL="469900" indent="-469900">
              <a:buClr>
                <a:schemeClr val="accent2"/>
              </a:buClr>
              <a:buNone/>
              <a:defRPr/>
            </a:pPr>
            <a:r>
              <a:rPr lang="en-US" altLang="en-US" sz="1800" dirty="0"/>
              <a:t>R1(config-if)#</a:t>
            </a:r>
            <a:r>
              <a:rPr lang="en-US" altLang="en-US" sz="1800" b="1" dirty="0"/>
              <a:t>tunnel source </a:t>
            </a:r>
            <a:r>
              <a:rPr lang="en-US" altLang="en-US" sz="1800" b="1" dirty="0" err="1"/>
              <a:t>GigabitEthernet</a:t>
            </a:r>
            <a:r>
              <a:rPr lang="en-US" altLang="en-US" sz="1800" b="1" dirty="0"/>
              <a:t> 0/1     	            </a:t>
            </a:r>
            <a:r>
              <a:rPr lang="en-US" sz="1800" dirty="0"/>
              <a:t>Define the tunnel source</a:t>
            </a:r>
          </a:p>
          <a:p>
            <a:pPr marL="469900" indent="-469900">
              <a:buClr>
                <a:schemeClr val="accent2"/>
              </a:buClr>
              <a:buNone/>
              <a:defRPr/>
            </a:pPr>
            <a:r>
              <a:rPr lang="en-US" altLang="en-US" sz="1800" dirty="0"/>
              <a:t>R1(config-if)#</a:t>
            </a:r>
            <a:r>
              <a:rPr lang="en-US" altLang="en-US" sz="1800" b="1" dirty="0"/>
              <a:t>tunnel destination 123.45.67.8        	            </a:t>
            </a:r>
            <a:r>
              <a:rPr lang="en-US" sz="1800" dirty="0"/>
              <a:t>Define the tunnel destination</a:t>
            </a:r>
          </a:p>
          <a:p>
            <a:pPr marL="469900" indent="-469900">
              <a:buClr>
                <a:schemeClr val="accent2"/>
              </a:buClr>
              <a:buNone/>
              <a:defRPr/>
            </a:pPr>
            <a:r>
              <a:rPr lang="en-US" altLang="en-US" sz="1800" dirty="0"/>
              <a:t>R1(config-if)#</a:t>
            </a:r>
            <a:r>
              <a:rPr lang="en-US" altLang="en-US" sz="1800" b="1" dirty="0"/>
              <a:t>tunnel mode </a:t>
            </a:r>
            <a:r>
              <a:rPr lang="en-US" altLang="en-US" sz="1800" b="1" dirty="0" err="1"/>
              <a:t>gre</a:t>
            </a:r>
            <a:r>
              <a:rPr lang="en-US" altLang="en-US" sz="1800" b="1" dirty="0"/>
              <a:t> </a:t>
            </a:r>
            <a:r>
              <a:rPr lang="en-US" altLang="en-US" sz="1800" b="1" dirty="0" err="1"/>
              <a:t>ip</a:t>
            </a:r>
            <a:r>
              <a:rPr lang="en-US" altLang="en-US" sz="1800" b="1" dirty="0"/>
              <a:t>	       	                            </a:t>
            </a:r>
            <a:r>
              <a:rPr lang="en-US" altLang="en-US" sz="1800" dirty="0"/>
              <a:t>Define tunnel mode </a:t>
            </a:r>
          </a:p>
          <a:p>
            <a:pPr marL="469900" indent="-469900">
              <a:buClr>
                <a:schemeClr val="accent2"/>
              </a:buClr>
              <a:buNone/>
              <a:defRPr/>
            </a:pPr>
            <a:r>
              <a:rPr lang="en-US" sz="1800" dirty="0"/>
              <a:t>R1(config)#</a:t>
            </a:r>
            <a:r>
              <a:rPr lang="en-US" sz="1800" b="1" dirty="0"/>
              <a:t>ip route 123.45.67.8 255.255.255.255 122.33.44.5      </a:t>
            </a:r>
            <a:r>
              <a:rPr lang="en-US" sz="1800" dirty="0"/>
              <a:t>Define route to destination</a:t>
            </a:r>
          </a:p>
          <a:p>
            <a:pPr marL="469900" indent="-469900">
              <a:buClr>
                <a:schemeClr val="accent2"/>
              </a:buClr>
              <a:buNone/>
              <a:defRPr/>
            </a:pPr>
            <a:endParaRPr lang="en-US" dirty="0"/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1900" y="4638676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ISP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122.33.44.5</a:t>
            </a:r>
          </a:p>
        </p:txBody>
      </p:sp>
      <p:sp>
        <p:nvSpPr>
          <p:cNvPr id="2" name="Rectangle 1"/>
          <p:cNvSpPr/>
          <p:nvPr/>
        </p:nvSpPr>
        <p:spPr>
          <a:xfrm>
            <a:off x="4772025" y="6334126"/>
            <a:ext cx="223838" cy="142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1923" y="6244711"/>
            <a:ext cx="444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prstClr val="black"/>
                </a:solidFill>
                <a:latin typeface="Calibri" panose="020F0502020204030204"/>
              </a:rPr>
              <a:t>.14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16C38-2C7C-713D-A791-952CD55BABD7}"/>
              </a:ext>
            </a:extLst>
          </p:cNvPr>
          <p:cNvSpPr/>
          <p:nvPr/>
        </p:nvSpPr>
        <p:spPr>
          <a:xfrm>
            <a:off x="2927722" y="5572137"/>
            <a:ext cx="1471073" cy="2194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122.33.44.6/30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41AF4-238A-7653-4D56-755B3CDD85F1}"/>
              </a:ext>
            </a:extLst>
          </p:cNvPr>
          <p:cNvSpPr/>
          <p:nvPr/>
        </p:nvSpPr>
        <p:spPr>
          <a:xfrm>
            <a:off x="3926188" y="6290180"/>
            <a:ext cx="1069675" cy="2194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122.33.44.6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650DC1-D855-02C6-CDC6-882A6399DFA9}"/>
              </a:ext>
            </a:extLst>
          </p:cNvPr>
          <p:cNvSpPr/>
          <p:nvPr/>
        </p:nvSpPr>
        <p:spPr>
          <a:xfrm>
            <a:off x="6908052" y="6286173"/>
            <a:ext cx="1069675" cy="2194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123.45.67.9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3421B-6898-9AAB-207E-D2D9409E26B9}"/>
              </a:ext>
            </a:extLst>
          </p:cNvPr>
          <p:cNvSpPr/>
          <p:nvPr/>
        </p:nvSpPr>
        <p:spPr>
          <a:xfrm>
            <a:off x="7672928" y="5587954"/>
            <a:ext cx="1471072" cy="2194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123.45.67.9/30</a:t>
            </a:r>
          </a:p>
        </p:txBody>
      </p:sp>
    </p:spTree>
    <p:extLst>
      <p:ext uri="{BB962C8B-B14F-4D97-AF65-F5344CB8AC3E}">
        <p14:creationId xmlns:p14="http://schemas.microsoft.com/office/powerpoint/2010/main" val="399338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altLang="en-US"/>
              <a:t>GRE Configuration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090738" y="1778000"/>
            <a:ext cx="5465762" cy="4648200"/>
          </a:xfrm>
          <a:prstGeom prst="rect">
            <a:avLst/>
          </a:prstGeom>
        </p:spPr>
        <p:txBody>
          <a:bodyPr/>
          <a:lstStyle/>
          <a:p>
            <a:pPr marL="469900" indent="-4699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20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Interface </a:t>
            </a:r>
            <a:r>
              <a:rPr lang="en-US" sz="2000" b="1" kern="0" err="1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TunnelXX</a:t>
            </a:r>
            <a:endParaRPr lang="en-US" sz="2000" b="1" kern="0">
              <a:solidFill>
                <a:prstClr val="black"/>
              </a:solidFill>
              <a:latin typeface="Calibri" panose="020F0502020204030204"/>
              <a:cs typeface="Courier New" pitchFamily="49" charset="0"/>
            </a:endParaRPr>
          </a:p>
          <a:p>
            <a:pPr marL="469900" indent="-4699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20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no ip redirects</a:t>
            </a:r>
          </a:p>
          <a:p>
            <a:pPr marL="469900" indent="-4699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20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no ip proxy-arp</a:t>
            </a:r>
          </a:p>
          <a:p>
            <a:pPr marL="469900" indent="-4699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20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ip </a:t>
            </a:r>
            <a:r>
              <a:rPr lang="en-US" sz="2000" b="1" kern="0" err="1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mtu</a:t>
            </a:r>
            <a:r>
              <a:rPr lang="en-US" sz="20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1375</a:t>
            </a:r>
          </a:p>
          <a:p>
            <a:pPr marL="469900" indent="-4699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20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ip tcp adjust-</a:t>
            </a:r>
            <a:r>
              <a:rPr lang="en-US" sz="2000" b="1" kern="0" err="1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mss</a:t>
            </a:r>
            <a:r>
              <a:rPr lang="en-US" sz="20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1315</a:t>
            </a:r>
          </a:p>
          <a:p>
            <a:pPr marL="469900" indent="-4699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20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bandwidth 3072</a:t>
            </a:r>
          </a:p>
          <a:p>
            <a:pPr marL="469900" indent="-4699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20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delay 500</a:t>
            </a:r>
          </a:p>
          <a:p>
            <a:pPr marL="469900" indent="-4699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20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qos pre-classify</a:t>
            </a:r>
          </a:p>
          <a:p>
            <a:pPr marL="469900" indent="-4699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20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load-interval 30</a:t>
            </a:r>
          </a:p>
        </p:txBody>
      </p:sp>
      <p:sp>
        <p:nvSpPr>
          <p:cNvPr id="9" name="Left Arrow 8"/>
          <p:cNvSpPr/>
          <p:nvPr/>
        </p:nvSpPr>
        <p:spPr bwMode="auto">
          <a:xfrm>
            <a:off x="4546600" y="4465638"/>
            <a:ext cx="2095500" cy="83820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4800600" y="2501900"/>
            <a:ext cx="1828800" cy="87630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5883275" y="3643313"/>
            <a:ext cx="762000" cy="59690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Left Arrow 11"/>
          <p:cNvSpPr/>
          <p:nvPr/>
        </p:nvSpPr>
        <p:spPr bwMode="auto">
          <a:xfrm>
            <a:off x="5130800" y="5426075"/>
            <a:ext cx="1498600" cy="596900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160" name="TextBox 4"/>
          <p:cNvSpPr txBox="1">
            <a:spLocks noChangeArrowheads="1"/>
          </p:cNvSpPr>
          <p:nvPr/>
        </p:nvSpPr>
        <p:spPr bwMode="auto">
          <a:xfrm>
            <a:off x="6858000" y="1600201"/>
            <a:ext cx="327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2400" b="1">
                <a:solidFill>
                  <a:prstClr val="black"/>
                </a:solidFill>
                <a:latin typeface="Calibri" panose="020F0502020204030204"/>
              </a:rPr>
              <a:t>Tunnel Baseline Configuration</a:t>
            </a:r>
          </a:p>
        </p:txBody>
      </p:sp>
      <p:sp>
        <p:nvSpPr>
          <p:cNvPr id="49161" name="TextBox 10"/>
          <p:cNvSpPr txBox="1">
            <a:spLocks noChangeArrowheads="1"/>
          </p:cNvSpPr>
          <p:nvPr/>
        </p:nvSpPr>
        <p:spPr bwMode="auto">
          <a:xfrm>
            <a:off x="6908800" y="2727325"/>
            <a:ext cx="3276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1600" b="1">
                <a:solidFill>
                  <a:prstClr val="black"/>
                </a:solidFill>
                <a:latin typeface="Calibri" panose="020F0502020204030204"/>
              </a:rPr>
              <a:t>Basic Security Commands</a:t>
            </a:r>
          </a:p>
        </p:txBody>
      </p:sp>
      <p:sp>
        <p:nvSpPr>
          <p:cNvPr id="49162" name="TextBox 11"/>
          <p:cNvSpPr txBox="1">
            <a:spLocks noChangeArrowheads="1"/>
          </p:cNvSpPr>
          <p:nvPr/>
        </p:nvSpPr>
        <p:spPr bwMode="auto">
          <a:xfrm>
            <a:off x="6908800" y="3378201"/>
            <a:ext cx="327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1600" b="1">
                <a:solidFill>
                  <a:prstClr val="black"/>
                </a:solidFill>
                <a:latin typeface="Calibri" panose="020F0502020204030204"/>
              </a:rPr>
              <a:t>Lowers MTU and TCP Segment sizes to take account tunnel overhead</a:t>
            </a:r>
          </a:p>
        </p:txBody>
      </p:sp>
      <p:sp>
        <p:nvSpPr>
          <p:cNvPr id="49163" name="TextBox 12"/>
          <p:cNvSpPr txBox="1">
            <a:spLocks noChangeArrowheads="1"/>
          </p:cNvSpPr>
          <p:nvPr/>
        </p:nvSpPr>
        <p:spPr bwMode="auto">
          <a:xfrm>
            <a:off x="6889750" y="4473576"/>
            <a:ext cx="327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1600" b="1">
                <a:solidFill>
                  <a:prstClr val="black"/>
                </a:solidFill>
                <a:latin typeface="Calibri" panose="020F0502020204030204"/>
              </a:rPr>
              <a:t>EIGRP Metrics</a:t>
            </a:r>
          </a:p>
          <a:p>
            <a:pPr algn="ctr">
              <a:spcBef>
                <a:spcPct val="0"/>
              </a:spcBef>
              <a:buNone/>
            </a:pPr>
            <a:r>
              <a:rPr lang="en-US" altLang="en-US" sz="1600" b="1">
                <a:solidFill>
                  <a:prstClr val="black"/>
                </a:solidFill>
                <a:latin typeface="Calibri" panose="020F0502020204030204"/>
              </a:rPr>
              <a:t>Same for all GRE tunnel interfaces</a:t>
            </a:r>
          </a:p>
        </p:txBody>
      </p:sp>
      <p:sp>
        <p:nvSpPr>
          <p:cNvPr id="49164" name="TextBox 14"/>
          <p:cNvSpPr txBox="1">
            <a:spLocks noChangeArrowheads="1"/>
          </p:cNvSpPr>
          <p:nvPr/>
        </p:nvSpPr>
        <p:spPr bwMode="auto">
          <a:xfrm>
            <a:off x="6883400" y="5599114"/>
            <a:ext cx="327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en-US" sz="1600" b="1">
                <a:solidFill>
                  <a:prstClr val="black"/>
                </a:solidFill>
                <a:latin typeface="Calibri" panose="020F0502020204030204"/>
              </a:rPr>
              <a:t>QoS Preclassify:  Encapsulated packet uses QoS marking in original packet</a:t>
            </a:r>
          </a:p>
        </p:txBody>
      </p:sp>
    </p:spTree>
    <p:extLst>
      <p:ext uri="{BB962C8B-B14F-4D97-AF65-F5344CB8AC3E}">
        <p14:creationId xmlns:p14="http://schemas.microsoft.com/office/powerpoint/2010/main" val="510041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 LAB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2747034"/>
            <a:ext cx="9158315" cy="3810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24722" y="1305343"/>
            <a:ext cx="89575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69900">
              <a:buClr>
                <a:srgbClr val="ED7D31"/>
              </a:buClr>
              <a:defRPr/>
            </a:pPr>
            <a:r>
              <a:rPr lang="en-US" b="1">
                <a:solidFill>
                  <a:prstClr val="black"/>
                </a:solidFill>
                <a:latin typeface="Calibri" panose="020F0502020204030204"/>
              </a:rPr>
              <a:t>interface tunnel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i="1">
                <a:solidFill>
                  <a:prstClr val="black"/>
                </a:solidFill>
                <a:latin typeface="Calibri" panose="020F0502020204030204"/>
              </a:rPr>
              <a:t>{XX}</a:t>
            </a:r>
            <a:r>
              <a:rPr lang="en-US">
                <a:solidFill>
                  <a:srgbClr val="FF0000"/>
                </a:solidFill>
                <a:latin typeface="Calibri" panose="020F0502020204030204"/>
              </a:rPr>
              <a:t>	</a:t>
            </a:r>
            <a:r>
              <a:rPr lang="en-US" b="1">
                <a:solidFill>
                  <a:srgbClr val="FF0000"/>
                </a:solidFill>
                <a:latin typeface="Calibri" panose="020F0502020204030204"/>
              </a:rPr>
              <a:t>	          					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Create the tunnel interface</a:t>
            </a:r>
          </a:p>
          <a:p>
            <a:pPr marL="469900" indent="-469900">
              <a:buClr>
                <a:srgbClr val="ED7D31"/>
              </a:buClr>
              <a:defRPr/>
            </a:pPr>
            <a:r>
              <a:rPr lang="en-US" altLang="en-US" b="1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altLang="en-US" b="1">
                <a:solidFill>
                  <a:prstClr val="black"/>
                </a:solidFill>
                <a:latin typeface="Calibri" panose="020F0502020204030204"/>
              </a:rPr>
              <a:t> address </a:t>
            </a:r>
            <a:r>
              <a:rPr lang="en-US" altLang="en-US" i="1">
                <a:solidFill>
                  <a:prstClr val="black"/>
                </a:solidFill>
                <a:latin typeface="Calibri" panose="020F0502020204030204"/>
              </a:rPr>
              <a:t>{IP-address Subnet Mask}</a:t>
            </a:r>
            <a:r>
              <a:rPr lang="en-US" altLang="en-US" b="1">
                <a:solidFill>
                  <a:prstClr val="black"/>
                </a:solidFill>
                <a:latin typeface="Calibri" panose="020F0502020204030204"/>
              </a:rPr>
              <a:t>					</a:t>
            </a:r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Defines tunnel IP address</a:t>
            </a:r>
            <a:endParaRPr lang="en-US" altLang="en-US" b="1">
              <a:solidFill>
                <a:prstClr val="black"/>
              </a:solidFill>
              <a:latin typeface="Calibri" panose="020F0502020204030204"/>
            </a:endParaRPr>
          </a:p>
          <a:p>
            <a:pPr marL="469900" indent="-469900">
              <a:buClr>
                <a:srgbClr val="ED7D31"/>
              </a:buClr>
              <a:defRPr/>
            </a:pPr>
            <a:r>
              <a:rPr lang="en-US" altLang="en-US" b="1">
                <a:solidFill>
                  <a:prstClr val="black"/>
                </a:solidFill>
                <a:latin typeface="Calibri" panose="020F0502020204030204"/>
              </a:rPr>
              <a:t>tunnel source </a:t>
            </a:r>
            <a:r>
              <a:rPr lang="en-US" altLang="en-US" i="1">
                <a:solidFill>
                  <a:prstClr val="black"/>
                </a:solidFill>
                <a:latin typeface="Calibri" panose="020F0502020204030204"/>
              </a:rPr>
              <a:t>{</a:t>
            </a:r>
            <a:r>
              <a:rPr lang="en-US" altLang="en-US" i="1" err="1">
                <a:solidFill>
                  <a:prstClr val="black"/>
                </a:solidFill>
                <a:latin typeface="Calibri" panose="020F0502020204030204"/>
              </a:rPr>
              <a:t>GigabitEthernet</a:t>
            </a:r>
            <a:r>
              <a:rPr lang="en-US" altLang="en-US" i="1">
                <a:solidFill>
                  <a:prstClr val="black"/>
                </a:solidFill>
                <a:latin typeface="Calibri" panose="020F0502020204030204"/>
              </a:rPr>
              <a:t> X/X}  </a:t>
            </a:r>
            <a:r>
              <a:rPr lang="en-US" altLang="en-US" b="1">
                <a:solidFill>
                  <a:prstClr val="black"/>
                </a:solidFill>
                <a:latin typeface="Calibri" panose="020F0502020204030204"/>
              </a:rPr>
              <a:t>	          			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Define the tunnel source</a:t>
            </a:r>
          </a:p>
          <a:p>
            <a:pPr marL="469900" indent="-469900">
              <a:buClr>
                <a:srgbClr val="ED7D31"/>
              </a:buClr>
              <a:defRPr/>
            </a:pPr>
            <a:r>
              <a:rPr lang="en-US" altLang="en-US" b="1">
                <a:solidFill>
                  <a:prstClr val="black"/>
                </a:solidFill>
                <a:latin typeface="Calibri" panose="020F0502020204030204"/>
              </a:rPr>
              <a:t>tunnel destination </a:t>
            </a:r>
            <a:r>
              <a:rPr lang="en-US" altLang="en-US" i="1">
                <a:solidFill>
                  <a:prstClr val="black"/>
                </a:solidFill>
                <a:latin typeface="Calibri" panose="020F0502020204030204"/>
              </a:rPr>
              <a:t>{destination IP-address}</a:t>
            </a:r>
            <a:r>
              <a:rPr lang="en-US" altLang="en-US" b="1">
                <a:solidFill>
                  <a:prstClr val="black"/>
                </a:solidFill>
                <a:latin typeface="Calibri" panose="020F0502020204030204"/>
              </a:rPr>
              <a:t>   	 		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Define the tunnel destination</a:t>
            </a:r>
          </a:p>
          <a:p>
            <a:pPr marL="469900" indent="-469900">
              <a:buClr>
                <a:srgbClr val="ED7D31"/>
              </a:buClr>
              <a:defRPr/>
            </a:pPr>
            <a:r>
              <a:rPr lang="en-US" altLang="en-US" b="1">
                <a:solidFill>
                  <a:prstClr val="black"/>
                </a:solidFill>
                <a:latin typeface="Calibri" panose="020F0502020204030204"/>
              </a:rPr>
              <a:t>tunnel mode </a:t>
            </a:r>
            <a:r>
              <a:rPr lang="en-US" altLang="en-US" b="1" err="1">
                <a:solidFill>
                  <a:prstClr val="black"/>
                </a:solidFill>
                <a:latin typeface="Calibri" panose="020F0502020204030204"/>
              </a:rPr>
              <a:t>gre</a:t>
            </a:r>
            <a:r>
              <a:rPr lang="en-US" altLang="en-US" b="1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altLang="en-US" b="1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altLang="en-US" b="1">
                <a:solidFill>
                  <a:prstClr val="black"/>
                </a:solidFill>
                <a:latin typeface="Calibri" panose="020F0502020204030204"/>
              </a:rPr>
              <a:t>	       	                            				</a:t>
            </a:r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Define tunnel mode, Optional</a:t>
            </a:r>
          </a:p>
          <a:p>
            <a:pPr marL="469900" indent="-469900">
              <a:buClr>
                <a:srgbClr val="ED7D31"/>
              </a:buClr>
              <a:defRPr/>
            </a:pPr>
            <a:r>
              <a:rPr lang="en-US" altLang="en-US">
                <a:solidFill>
                  <a:prstClr val="black"/>
                </a:solidFill>
                <a:latin typeface="Calibri" panose="020F0502020204030204"/>
              </a:rPr>
              <a:t>exit </a:t>
            </a:r>
          </a:p>
          <a:p>
            <a:pPr marL="469900" indent="-469900">
              <a:buClr>
                <a:srgbClr val="ED7D31"/>
              </a:buClr>
              <a:defRPr/>
            </a:pPr>
            <a:r>
              <a:rPr lang="en-US" b="1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b="1">
                <a:solidFill>
                  <a:prstClr val="black"/>
                </a:solidFill>
                <a:latin typeface="Calibri" panose="020F0502020204030204"/>
              </a:rPr>
              <a:t> route </a:t>
            </a:r>
            <a:r>
              <a:rPr lang="en-US" altLang="en-US" i="1">
                <a:solidFill>
                  <a:prstClr val="black"/>
                </a:solidFill>
                <a:latin typeface="Calibri" panose="020F0502020204030204"/>
              </a:rPr>
              <a:t>{destination Network} {Destination Mask} {Next-Hop IP-Address}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E6F71-7EAF-2C0A-E1FD-703DF913BB14}"/>
              </a:ext>
            </a:extLst>
          </p:cNvPr>
          <p:cNvSpPr txBox="1"/>
          <p:nvPr/>
        </p:nvSpPr>
        <p:spPr>
          <a:xfrm>
            <a:off x="4091077" y="1110451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ISP</a:t>
            </a:r>
          </a:p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122.33.44.4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6E8A29-34C9-AA80-5F94-C7AE7D129015}"/>
              </a:ext>
            </a:extLst>
          </p:cNvPr>
          <p:cNvSpPr/>
          <p:nvPr/>
        </p:nvSpPr>
        <p:spPr>
          <a:xfrm>
            <a:off x="4221103" y="4073015"/>
            <a:ext cx="1471073" cy="2194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122.33.44.5/30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6221EF-EB12-9A9C-65D2-D7275344B9D5}"/>
              </a:ext>
            </a:extLst>
          </p:cNvPr>
          <p:cNvSpPr/>
          <p:nvPr/>
        </p:nvSpPr>
        <p:spPr>
          <a:xfrm>
            <a:off x="2984650" y="4760320"/>
            <a:ext cx="1682241" cy="2194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122.33.44.6/30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2FE108-6AD1-5AFC-27BE-D6E75CCFDB52}"/>
              </a:ext>
            </a:extLst>
          </p:cNvPr>
          <p:cNvSpPr/>
          <p:nvPr/>
        </p:nvSpPr>
        <p:spPr>
          <a:xfrm>
            <a:off x="4021527" y="5514706"/>
            <a:ext cx="1069675" cy="2194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122.33.44.6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2FF63-6107-A7CD-7D62-2DF708CE9D55}"/>
              </a:ext>
            </a:extLst>
          </p:cNvPr>
          <p:cNvSpPr/>
          <p:nvPr/>
        </p:nvSpPr>
        <p:spPr>
          <a:xfrm>
            <a:off x="7234148" y="5514706"/>
            <a:ext cx="1069675" cy="2194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123.45.67.9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090AFD-E75E-1687-BC35-B0C46937BB3B}"/>
              </a:ext>
            </a:extLst>
          </p:cNvPr>
          <p:cNvSpPr/>
          <p:nvPr/>
        </p:nvSpPr>
        <p:spPr>
          <a:xfrm>
            <a:off x="7992105" y="4755892"/>
            <a:ext cx="1471072" cy="2194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123.45.67.9/30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ADF2A1-AA25-F9F2-E1E5-A0FDDCB670D3}"/>
              </a:ext>
            </a:extLst>
          </p:cNvPr>
          <p:cNvSpPr/>
          <p:nvPr/>
        </p:nvSpPr>
        <p:spPr>
          <a:xfrm>
            <a:off x="6720132" y="4066278"/>
            <a:ext cx="1471072" cy="2194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123.45.67.10/30</a:t>
            </a:r>
          </a:p>
        </p:txBody>
      </p:sp>
    </p:spTree>
    <p:extLst>
      <p:ext uri="{BB962C8B-B14F-4D97-AF65-F5344CB8AC3E}">
        <p14:creationId xmlns:p14="http://schemas.microsoft.com/office/powerpoint/2010/main" val="4238599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174" y="1318846"/>
            <a:ext cx="8769626" cy="5251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Question:</a:t>
            </a:r>
          </a:p>
          <a:p>
            <a:pPr marL="0" indent="0">
              <a:buNone/>
            </a:pPr>
            <a:r>
              <a:rPr lang="en-US" sz="2000" b="1"/>
              <a:t>What are the four requirements to configure a GRE tunnel?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2400" b="1"/>
              <a:t>Answer:</a:t>
            </a:r>
            <a:endParaRPr lang="en-US" sz="240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/>
              <a:t>IP Address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/>
              <a:t>Tunnel Source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/>
              <a:t>Tunnel Destination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/>
              <a:t>Valid route to destination</a:t>
            </a:r>
          </a:p>
        </p:txBody>
      </p:sp>
    </p:spTree>
    <p:extLst>
      <p:ext uri="{BB962C8B-B14F-4D97-AF65-F5344CB8AC3E}">
        <p14:creationId xmlns:p14="http://schemas.microsoft.com/office/powerpoint/2010/main" val="244766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600200" y="1248509"/>
            <a:ext cx="8991600" cy="5706207"/>
          </a:xfrm>
        </p:spPr>
        <p:txBody>
          <a:bodyPr>
            <a:normAutofit/>
          </a:bodyPr>
          <a:lstStyle/>
          <a:p>
            <a:r>
              <a:rPr lang="en-US" sz="2400"/>
              <a:t>Dynamic Multipoint Virtual Private Network, is a Cisco VPN solution for building a scalable Virtual Private Network (VPN).</a:t>
            </a:r>
          </a:p>
          <a:p>
            <a:r>
              <a:rPr lang="en-US" sz="2400"/>
              <a:t>Operates in a Hub-Spoke Topology.</a:t>
            </a:r>
          </a:p>
          <a:p>
            <a:r>
              <a:rPr lang="en-US" sz="2400"/>
              <a:t>Allows dynamic routing over incompatible network device.</a:t>
            </a:r>
          </a:p>
          <a:p>
            <a:r>
              <a:rPr lang="en-US" sz="2400"/>
              <a:t>Send traffic is sent in clear text, providing no data confidentiality.</a:t>
            </a:r>
          </a:p>
          <a:p>
            <a:pPr lvl="1"/>
            <a:r>
              <a:rPr lang="en-US" sz="2000"/>
              <a:t>IPSEC is used to provide data confidentiality, integrity and authentication.</a:t>
            </a:r>
          </a:p>
          <a:p>
            <a:r>
              <a:rPr lang="en-US" sz="2400"/>
              <a:t>DMVPN is comprised of two components:</a:t>
            </a:r>
          </a:p>
          <a:p>
            <a:pPr lvl="1"/>
            <a:r>
              <a:rPr lang="en-US" sz="1800"/>
              <a:t>Multipoint Generic Routing Encapsulation (</a:t>
            </a:r>
            <a:r>
              <a:rPr lang="en-US" sz="1800" err="1"/>
              <a:t>mGRE</a:t>
            </a:r>
            <a:r>
              <a:rPr lang="en-US" sz="1800"/>
              <a:t>) </a:t>
            </a:r>
          </a:p>
          <a:p>
            <a:pPr lvl="1"/>
            <a:r>
              <a:rPr lang="en-US" sz="1800"/>
              <a:t>Next Hop Resolution Protocol (NHRP)</a:t>
            </a:r>
          </a:p>
          <a:p>
            <a:pPr lvl="1"/>
            <a:endParaRPr lang="en-US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7344" y="6824"/>
            <a:ext cx="6761956" cy="1364776"/>
          </a:xfrm>
        </p:spPr>
        <p:txBody>
          <a:bodyPr/>
          <a:lstStyle/>
          <a:p>
            <a:r>
              <a:rPr lang="en-US"/>
              <a:t>DMVPN Overview</a:t>
            </a:r>
          </a:p>
        </p:txBody>
      </p:sp>
    </p:spTree>
    <p:extLst>
      <p:ext uri="{BB962C8B-B14F-4D97-AF65-F5344CB8AC3E}">
        <p14:creationId xmlns:p14="http://schemas.microsoft.com/office/powerpoint/2010/main" val="545883888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B54BB9-44CB-4748-85EC-AD116905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041" y="3901165"/>
            <a:ext cx="8641079" cy="1021556"/>
          </a:xfrm>
        </p:spPr>
        <p:txBody>
          <a:bodyPr>
            <a:noAutofit/>
          </a:bodyPr>
          <a:lstStyle/>
          <a:p>
            <a:r>
              <a:rPr lang="en-US" sz="4800" dirty="0">
                <a:cs typeface="Times New Roman" panose="02020603050405020304" pitchFamily="18" charset="0"/>
              </a:rPr>
              <a:t>DMVPN Fundamental Phase 2:</a:t>
            </a:r>
            <a:br>
              <a:rPr lang="en-US" sz="5400" dirty="0">
                <a:cs typeface="Times New Roman" panose="02020603050405020304" pitchFamily="18" charset="0"/>
              </a:rPr>
            </a:br>
            <a:r>
              <a:rPr lang="en-US" sz="4400" dirty="0">
                <a:cs typeface="Times New Roman" panose="02020603050405020304" pitchFamily="18" charset="0"/>
              </a:rPr>
              <a:t>Multipoint Generic Routing Encapsulation (</a:t>
            </a:r>
            <a:r>
              <a:rPr lang="en-US" sz="4400" dirty="0" err="1">
                <a:cs typeface="Times New Roman" panose="02020603050405020304" pitchFamily="18" charset="0"/>
              </a:rPr>
              <a:t>mGRE</a:t>
            </a:r>
            <a:r>
              <a:rPr lang="en-US" sz="4400" dirty="0">
                <a:cs typeface="Times New Roman" panose="02020603050405020304" pitchFamily="18" charset="0"/>
              </a:rPr>
              <a:t>)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21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659" name="Straight Connector 4"/>
          <p:cNvCxnSpPr>
            <a:cxnSpLocks noChangeShapeType="1"/>
          </p:cNvCxnSpPr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noFill/>
          <a:ln w="0">
            <a:solidFill>
              <a:srgbClr val="FB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660" name="Straight Connector 5"/>
          <p:cNvCxnSpPr>
            <a:cxnSpLocks noChangeShapeType="1"/>
          </p:cNvCxnSpPr>
          <p:nvPr/>
        </p:nvCxnSpPr>
        <p:spPr bwMode="auto">
          <a:xfrm>
            <a:off x="152400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661" name="Straight Connector 7"/>
          <p:cNvCxnSpPr>
            <a:cxnSpLocks noChangeShapeType="1"/>
          </p:cNvCxnSpPr>
          <p:nvPr/>
        </p:nvCxnSpPr>
        <p:spPr bwMode="auto">
          <a:xfrm>
            <a:off x="152400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662" name="Slide Number Placeholder 3"/>
          <p:cNvSpPr txBox="1">
            <a:spLocks noGrp="1"/>
          </p:cNvSpPr>
          <p:nvPr/>
        </p:nvSpPr>
        <p:spPr bwMode="auto">
          <a:xfrm>
            <a:off x="8686800" y="5181600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endParaRPr lang="en-US" altLang="en-US" sz="1200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cxnSp>
        <p:nvCxnSpPr>
          <p:cNvPr id="198663" name="Straight Connector 9"/>
          <p:cNvCxnSpPr>
            <a:cxnSpLocks noChangeShapeType="1"/>
          </p:cNvCxnSpPr>
          <p:nvPr/>
        </p:nvCxnSpPr>
        <p:spPr bwMode="auto">
          <a:xfrm>
            <a:off x="152400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664" name="Straight Connector 11"/>
          <p:cNvCxnSpPr>
            <a:cxnSpLocks noChangeShapeType="1"/>
          </p:cNvCxnSpPr>
          <p:nvPr/>
        </p:nvCxnSpPr>
        <p:spPr bwMode="auto">
          <a:xfrm>
            <a:off x="152400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666" name="Straight Connector 13"/>
          <p:cNvCxnSpPr>
            <a:cxnSpLocks noChangeShapeType="1"/>
          </p:cNvCxnSpPr>
          <p:nvPr/>
        </p:nvCxnSpPr>
        <p:spPr bwMode="auto">
          <a:xfrm>
            <a:off x="1524000" y="0"/>
            <a:ext cx="0" cy="457200"/>
          </a:xfrm>
          <a:prstGeom prst="line">
            <a:avLst/>
          </a:prstGeom>
          <a:noFill/>
          <a:ln w="0">
            <a:solidFill>
              <a:srgbClr val="FD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667" name="Rectangle 2"/>
          <p:cNvSpPr>
            <a:spLocks noGrp="1" noChangeArrowheads="1"/>
          </p:cNvSpPr>
          <p:nvPr>
            <p:ph type="title"/>
          </p:nvPr>
        </p:nvSpPr>
        <p:spPr>
          <a:xfrm>
            <a:off x="2914650" y="274638"/>
            <a:ext cx="7296150" cy="1143000"/>
          </a:xfrm>
        </p:spPr>
        <p:txBody>
          <a:bodyPr/>
          <a:lstStyle/>
          <a:p>
            <a:pPr eaLnBrk="1" hangingPunct="1"/>
            <a:r>
              <a:rPr lang="en-US" altLang="en-US" err="1"/>
              <a:t>mGRE</a:t>
            </a:r>
            <a:r>
              <a:rPr lang="en-US" altLang="en-US"/>
              <a:t>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1417637"/>
            <a:ext cx="8458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Multipoint GRE (</a:t>
            </a:r>
            <a:r>
              <a:rPr lang="en-US" sz="200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mGRE</a:t>
            </a:r>
            <a:r>
              <a:rPr lang="en-US" sz="200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) is a protocol that enables point-to-multipoint tunneling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mGRE</a:t>
            </a:r>
            <a:r>
              <a:rPr lang="en-US" sz="200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protocol is used in DMVPN of creating dynamic VPN networks with multiple sites without having to pre-configure the tunnel end-points for each peer statically.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Encapsulates a variety of Layer-3 protocols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en-US" sz="200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Does not provide protection, Sends data in the clear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en-US" sz="200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00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Different from GRE, </a:t>
            </a:r>
            <a:r>
              <a:rPr lang="en-US" altLang="en-US" sz="200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mGRE</a:t>
            </a:r>
            <a:r>
              <a:rPr lang="en-US" altLang="en-US" sz="200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tunnels will not specify the destination in a tunnel command but will use another protocol (NHRP) to establish multiple tunnel end-points.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14673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4175" y="274638"/>
            <a:ext cx="7667625" cy="1143000"/>
          </a:xfrm>
        </p:spPr>
        <p:txBody>
          <a:bodyPr/>
          <a:lstStyle/>
          <a:p>
            <a:pPr eaLnBrk="1" hangingPunct="1"/>
            <a:r>
              <a:rPr lang="en-US" altLang="en-US" err="1"/>
              <a:t>mGRE</a:t>
            </a:r>
            <a:r>
              <a:rPr lang="en-US" altLang="en-US"/>
              <a:t> Configuration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972408" y="1417638"/>
            <a:ext cx="7534275" cy="4575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kern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mGRE</a:t>
            </a:r>
            <a:r>
              <a:rPr lang="en-US" sz="24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requirements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kern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 Address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Tunnel Source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Mode set to GRE multipoint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Valid route to destination</a:t>
            </a:r>
          </a:p>
          <a:p>
            <a:pPr>
              <a:spcBef>
                <a:spcPct val="20000"/>
              </a:spcBef>
              <a:defRPr/>
            </a:pPr>
            <a:endParaRPr lang="en-US" sz="2000" kern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0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Best practice for extra security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0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Tunnel key</a:t>
            </a:r>
          </a:p>
          <a:p>
            <a:pPr>
              <a:spcBef>
                <a:spcPct val="20000"/>
              </a:spcBef>
              <a:defRPr/>
            </a:pPr>
            <a:endParaRPr lang="en-US" sz="2000" kern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0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Best practice for quality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Adjust MTU size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Adjust TCP adjust-</a:t>
            </a:r>
            <a:r>
              <a:rPr lang="en-US" sz="2000" kern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mss</a:t>
            </a:r>
            <a:endParaRPr lang="en-US" sz="2000" kern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02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4175" y="274638"/>
            <a:ext cx="7667625" cy="1143000"/>
          </a:xfrm>
        </p:spPr>
        <p:txBody>
          <a:bodyPr/>
          <a:lstStyle/>
          <a:p>
            <a:pPr eaLnBrk="1" hangingPunct="1"/>
            <a:r>
              <a:rPr lang="en-US" altLang="en-US" err="1"/>
              <a:t>mGRE</a:t>
            </a:r>
            <a:r>
              <a:rPr lang="en-US" altLang="en-US"/>
              <a:t> Configuration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96562" y="1159223"/>
            <a:ext cx="5336930" cy="495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b="1" kern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mGRE</a:t>
            </a:r>
            <a:r>
              <a:rPr lang="en-US" sz="28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for Hub and spoke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b="1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Interface Tunnel 1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Creates Tunnel Interface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address </a:t>
            </a:r>
            <a:r>
              <a:rPr lang="en-US" sz="2000" b="1">
                <a:solidFill>
                  <a:srgbClr val="0070C0"/>
                </a:solidFill>
                <a:latin typeface="Calibri" panose="020F0502020204030204"/>
                <a:cs typeface="Times New Roman" panose="02020603050405020304" pitchFamily="18" charset="0"/>
              </a:rPr>
              <a:t>10.0.0.X/24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Configures IP address for tunnel, X replaced by appropriate IP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tunnel source </a:t>
            </a:r>
            <a:r>
              <a:rPr lang="en-US" sz="2000" b="1">
                <a:solidFill>
                  <a:srgbClr val="FF0000"/>
                </a:solidFill>
                <a:latin typeface="Calibri" panose="020F0502020204030204"/>
                <a:cs typeface="Times New Roman" panose="02020603050405020304" pitchFamily="18" charset="0"/>
              </a:rPr>
              <a:t>“G0/0 or physical IP address”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Defines tunnel source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tunnel mode </a:t>
            </a: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gre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multipoint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Defines tunnel as a </a:t>
            </a:r>
            <a:r>
              <a:rPr lang="en-US" sz="1400" i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mGRE</a:t>
            </a: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tunnel.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tunnel key 456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Defines tunnel key, in plain text, for extra security.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MTU 1400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Defines the Maximum Transmission Unit or packet size.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tcp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adjust-</a:t>
            </a: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mss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1360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Defines maximum TCP segment size, should be 40 less than MTU to prevent fragmentation.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1200" i="1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1200" i="1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833" y="1417637"/>
            <a:ext cx="3744249" cy="41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32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B54BB9-44CB-4748-85EC-AD116905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040" y="3901165"/>
            <a:ext cx="8823960" cy="1021556"/>
          </a:xfrm>
        </p:spPr>
        <p:txBody>
          <a:bodyPr>
            <a:noAutofit/>
          </a:bodyPr>
          <a:lstStyle/>
          <a:p>
            <a:r>
              <a:rPr lang="en-US" sz="5400" dirty="0">
                <a:cs typeface="Times New Roman" panose="02020603050405020304" pitchFamily="18" charset="0"/>
              </a:rPr>
              <a:t>DMVPN Fundamental Phase 3:</a:t>
            </a:r>
            <a:br>
              <a:rPr lang="en-US" sz="5400" dirty="0">
                <a:cs typeface="Times New Roman" panose="02020603050405020304" pitchFamily="18" charset="0"/>
              </a:rPr>
            </a:br>
            <a:r>
              <a:rPr lang="en-US" sz="4400" dirty="0">
                <a:cs typeface="Times New Roman" panose="02020603050405020304" pitchFamily="18" charset="0"/>
              </a:rPr>
              <a:t>Next Hop Resolution Protocol (NHRP)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79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659" name="Straight Connector 4"/>
          <p:cNvCxnSpPr>
            <a:cxnSpLocks noChangeShapeType="1"/>
          </p:cNvCxnSpPr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noFill/>
          <a:ln w="0">
            <a:solidFill>
              <a:srgbClr val="FB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660" name="Straight Connector 5"/>
          <p:cNvCxnSpPr>
            <a:cxnSpLocks noChangeShapeType="1"/>
          </p:cNvCxnSpPr>
          <p:nvPr/>
        </p:nvCxnSpPr>
        <p:spPr bwMode="auto">
          <a:xfrm>
            <a:off x="152400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661" name="Straight Connector 7"/>
          <p:cNvCxnSpPr>
            <a:cxnSpLocks noChangeShapeType="1"/>
          </p:cNvCxnSpPr>
          <p:nvPr/>
        </p:nvCxnSpPr>
        <p:spPr bwMode="auto">
          <a:xfrm>
            <a:off x="152400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662" name="Slide Number Placeholder 3"/>
          <p:cNvSpPr txBox="1">
            <a:spLocks noGrp="1"/>
          </p:cNvSpPr>
          <p:nvPr/>
        </p:nvSpPr>
        <p:spPr bwMode="auto">
          <a:xfrm>
            <a:off x="8686800" y="5181600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endParaRPr lang="en-US" altLang="en-US" sz="1200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cxnSp>
        <p:nvCxnSpPr>
          <p:cNvPr id="198663" name="Straight Connector 9"/>
          <p:cNvCxnSpPr>
            <a:cxnSpLocks noChangeShapeType="1"/>
          </p:cNvCxnSpPr>
          <p:nvPr/>
        </p:nvCxnSpPr>
        <p:spPr bwMode="auto">
          <a:xfrm>
            <a:off x="152400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664" name="Straight Connector 11"/>
          <p:cNvCxnSpPr>
            <a:cxnSpLocks noChangeShapeType="1"/>
          </p:cNvCxnSpPr>
          <p:nvPr/>
        </p:nvCxnSpPr>
        <p:spPr bwMode="auto">
          <a:xfrm>
            <a:off x="152400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8666" name="Straight Connector 13"/>
          <p:cNvCxnSpPr>
            <a:cxnSpLocks noChangeShapeType="1"/>
          </p:cNvCxnSpPr>
          <p:nvPr/>
        </p:nvCxnSpPr>
        <p:spPr bwMode="auto">
          <a:xfrm>
            <a:off x="1524000" y="0"/>
            <a:ext cx="0" cy="457200"/>
          </a:xfrm>
          <a:prstGeom prst="line">
            <a:avLst/>
          </a:prstGeom>
          <a:noFill/>
          <a:ln w="0">
            <a:solidFill>
              <a:srgbClr val="FD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8667" name="Rectangle 2"/>
          <p:cNvSpPr>
            <a:spLocks noGrp="1" noChangeArrowheads="1"/>
          </p:cNvSpPr>
          <p:nvPr>
            <p:ph type="title"/>
          </p:nvPr>
        </p:nvSpPr>
        <p:spPr>
          <a:xfrm>
            <a:off x="2914650" y="274638"/>
            <a:ext cx="7296150" cy="1143000"/>
          </a:xfrm>
        </p:spPr>
        <p:txBody>
          <a:bodyPr/>
          <a:lstStyle/>
          <a:p>
            <a:pPr eaLnBrk="1" hangingPunct="1"/>
            <a:r>
              <a:rPr lang="en-US" altLang="en-US"/>
              <a:t>NHRP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2600" y="1417637"/>
            <a:ext cx="8458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Next Hop Resolution Protocol (NHRP)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Address Resolution Protocol (ARP)-like protocol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Dynamically maps Non-Broadcast Multiple Access (NBMA) networks to the virtual (GRE/</a:t>
            </a:r>
            <a:r>
              <a:rPr lang="en-US" sz="200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mGRE</a:t>
            </a:r>
            <a:r>
              <a:rPr lang="en-US" sz="200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) IP address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Controls the formation of tunnels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Allowing traffic to be sent to the correct router. </a:t>
            </a:r>
          </a:p>
          <a:p>
            <a:pPr lvl="1"/>
            <a:endParaRPr lang="en-US" sz="200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 Terms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NBMA= Physical interface of router “Outside interface”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Virtual= Tunnel IP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 works in a Server/Client 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Next Hop Server (NHS), Hub Router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Next Hop Client (NHC), Spoke Routers</a:t>
            </a:r>
          </a:p>
        </p:txBody>
      </p:sp>
    </p:spTree>
    <p:extLst>
      <p:ext uri="{BB962C8B-B14F-4D97-AF65-F5344CB8AC3E}">
        <p14:creationId xmlns:p14="http://schemas.microsoft.com/office/powerpoint/2010/main" val="286513904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4175" y="274638"/>
            <a:ext cx="7667625" cy="1143000"/>
          </a:xfrm>
        </p:spPr>
        <p:txBody>
          <a:bodyPr/>
          <a:lstStyle/>
          <a:p>
            <a:pPr eaLnBrk="1" hangingPunct="1"/>
            <a:r>
              <a:rPr lang="en-US" altLang="en-US"/>
              <a:t>NHRP Configuration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972408" y="1417638"/>
            <a:ext cx="753427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 requirements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400" kern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 Network-id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 Map entry</a:t>
            </a:r>
          </a:p>
          <a:p>
            <a:pPr>
              <a:spcBef>
                <a:spcPct val="20000"/>
              </a:spcBef>
              <a:defRPr/>
            </a:pPr>
            <a:endParaRPr lang="en-US" sz="2400" kern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Best practice for extra security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 Authentication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400" kern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Best practice for quality improvement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 Redirect(Hub)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 shortcut (Spoke)</a:t>
            </a:r>
          </a:p>
        </p:txBody>
      </p:sp>
    </p:spTree>
    <p:extLst>
      <p:ext uri="{BB962C8B-B14F-4D97-AF65-F5344CB8AC3E}">
        <p14:creationId xmlns:p14="http://schemas.microsoft.com/office/powerpoint/2010/main" val="220873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4175" y="274638"/>
            <a:ext cx="7667625" cy="1143000"/>
          </a:xfrm>
        </p:spPr>
        <p:txBody>
          <a:bodyPr/>
          <a:lstStyle/>
          <a:p>
            <a:pPr eaLnBrk="1" hangingPunct="1"/>
            <a:r>
              <a:rPr lang="en-US" altLang="en-US"/>
              <a:t>NHRP Hub Configuration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96562" y="1417638"/>
            <a:ext cx="4935542" cy="495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 Hub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1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24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</a:t>
            </a:r>
            <a:r>
              <a:rPr lang="en-US" sz="24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network-id </a:t>
            </a:r>
            <a:r>
              <a:rPr lang="en-US" sz="2400" b="1">
                <a:solidFill>
                  <a:srgbClr val="00B050"/>
                </a:solidFill>
                <a:latin typeface="Calibri" panose="020F0502020204030204"/>
                <a:cs typeface="Times New Roman" panose="02020603050405020304" pitchFamily="18" charset="0"/>
              </a:rPr>
              <a:t>123</a:t>
            </a:r>
            <a:r>
              <a:rPr lang="en-US" sz="24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Identifies NHRP Network, must be same on spokes.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24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</a:t>
            </a:r>
            <a:r>
              <a:rPr lang="en-US" sz="24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map multicast dynamic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Creates multicast mapping to dynamically allow any NBMA interface to connect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24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</a:t>
            </a:r>
            <a:r>
              <a:rPr lang="en-US" sz="24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authentication </a:t>
            </a:r>
            <a:r>
              <a:rPr lang="en-US" sz="2400" b="1" err="1">
                <a:solidFill>
                  <a:srgbClr val="00B050"/>
                </a:solidFill>
                <a:latin typeface="Calibri" panose="020F0502020204030204"/>
                <a:cs typeface="Times New Roman" panose="02020603050405020304" pitchFamily="18" charset="0"/>
              </a:rPr>
              <a:t>Abcd</a:t>
            </a:r>
            <a:r>
              <a:rPr lang="en-US" sz="2400" b="1">
                <a:solidFill>
                  <a:srgbClr val="00B050"/>
                </a:solidFill>
                <a:latin typeface="Calibri" panose="020F0502020204030204"/>
                <a:cs typeface="Times New Roman" panose="02020603050405020304" pitchFamily="18" charset="0"/>
              </a:rPr>
              <a:t>!@34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Provide Authentication , must be same on spokes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4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24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24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</a:t>
            </a:r>
            <a:r>
              <a:rPr lang="en-US" sz="24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redirect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Signals to spoke to generate resolution request. This is used to dynamically build tunnels between spoke vice relaying traffic through the hub.</a:t>
            </a:r>
            <a:endParaRPr lang="en-US" sz="3200" kern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16" y="1334319"/>
            <a:ext cx="3941884" cy="4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9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924175" y="274638"/>
            <a:ext cx="7667625" cy="1143000"/>
          </a:xfrm>
        </p:spPr>
        <p:txBody>
          <a:bodyPr/>
          <a:lstStyle/>
          <a:p>
            <a:pPr eaLnBrk="1" hangingPunct="1"/>
            <a:r>
              <a:rPr lang="en-US" altLang="en-US"/>
              <a:t>NHRP Spoke Configuration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96562" y="1417638"/>
            <a:ext cx="5164142" cy="495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 Spoke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b="1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network-id </a:t>
            </a:r>
            <a:r>
              <a:rPr lang="en-US" sz="2000" b="1">
                <a:solidFill>
                  <a:srgbClr val="00B050"/>
                </a:solidFill>
                <a:latin typeface="Calibri" panose="020F0502020204030204"/>
                <a:cs typeface="Times New Roman" panose="02020603050405020304" pitchFamily="18" charset="0"/>
              </a:rPr>
              <a:t>123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Identifies NHRP Network, must be same on hub.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nhs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Calibri" panose="020F0502020204030204"/>
                <a:cs typeface="Times New Roman" panose="02020603050405020304" pitchFamily="18" charset="0"/>
              </a:rPr>
              <a:t>10.0.0.1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Allows Spoke to register with Hub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map </a:t>
            </a:r>
            <a:r>
              <a:rPr lang="en-US" sz="2000" b="1">
                <a:solidFill>
                  <a:srgbClr val="0070C0"/>
                </a:solidFill>
                <a:latin typeface="Calibri" panose="020F0502020204030204"/>
                <a:cs typeface="Times New Roman" panose="02020603050405020304" pitchFamily="18" charset="0"/>
              </a:rPr>
              <a:t>10.0.0.1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FF0000"/>
                </a:solidFill>
                <a:latin typeface="Calibri" panose="020F0502020204030204"/>
                <a:cs typeface="Times New Roman" panose="02020603050405020304" pitchFamily="18" charset="0"/>
              </a:rPr>
              <a:t>200.0.0.1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Allows Spoke to reach the NHS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Maps Hub’s tunnel IP address to it’s physical address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map multicast </a:t>
            </a:r>
            <a:r>
              <a:rPr lang="en-US" sz="2000" b="1">
                <a:solidFill>
                  <a:srgbClr val="FF0000"/>
                </a:solidFill>
                <a:latin typeface="Calibri" panose="020F0502020204030204"/>
                <a:cs typeface="Times New Roman" panose="02020603050405020304" pitchFamily="18" charset="0"/>
              </a:rPr>
              <a:t>200.0.0.1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Creates multicast mapping points to tunnel to the NBMA interface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authentication </a:t>
            </a:r>
            <a:r>
              <a:rPr lang="en-US" sz="2000" b="1" err="1">
                <a:solidFill>
                  <a:srgbClr val="00B050"/>
                </a:solidFill>
                <a:latin typeface="Calibri" panose="020F0502020204030204"/>
                <a:cs typeface="Times New Roman" panose="02020603050405020304" pitchFamily="18" charset="0"/>
              </a:rPr>
              <a:t>Abcd</a:t>
            </a:r>
            <a:r>
              <a:rPr lang="en-US" sz="2000" b="1">
                <a:solidFill>
                  <a:srgbClr val="00B050"/>
                </a:solidFill>
                <a:latin typeface="Calibri" panose="020F0502020204030204"/>
                <a:cs typeface="Times New Roman" panose="02020603050405020304" pitchFamily="18" charset="0"/>
              </a:rPr>
              <a:t>!@34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Provide Authentication, must be same on hub.</a:t>
            </a:r>
            <a:r>
              <a:rPr lang="en-US" sz="12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  <a:endParaRPr lang="en-US" sz="1200" b="1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nhrp</a:t>
            </a:r>
            <a:r>
              <a:rPr lang="en-US" sz="2000" b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shortcut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2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	</a:t>
            </a:r>
            <a:r>
              <a:rPr lang="en-US" sz="1400" i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Allows spoke to generate resolution request after redirect is received from the hub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800" ker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16" y="1334319"/>
            <a:ext cx="3941884" cy="4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00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2417" y="1318846"/>
            <a:ext cx="8809383" cy="5251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Question:</a:t>
            </a:r>
          </a:p>
          <a:p>
            <a:pPr marL="0" indent="0">
              <a:buNone/>
            </a:pPr>
            <a:r>
              <a:rPr lang="en-US" sz="2000" b="1"/>
              <a:t>What are the two sets of IPs that NHRP maps together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2400" b="1"/>
              <a:t>Answer:</a:t>
            </a:r>
            <a:endParaRPr lang="en-US" sz="2400"/>
          </a:p>
          <a:p>
            <a:pPr marL="742950" lvl="1" indent="-285750"/>
            <a:r>
              <a:rPr lang="en-US"/>
              <a:t>NBMA= Physical interface of router “Outside interface”</a:t>
            </a:r>
          </a:p>
          <a:p>
            <a:pPr marL="742950" lvl="1" indent="-285750"/>
            <a:r>
              <a:rPr lang="en-US"/>
              <a:t>Virtual= Tunnel IP address</a:t>
            </a:r>
          </a:p>
        </p:txBody>
      </p:sp>
    </p:spTree>
    <p:extLst>
      <p:ext uri="{BB962C8B-B14F-4D97-AF65-F5344CB8AC3E}">
        <p14:creationId xmlns:p14="http://schemas.microsoft.com/office/powerpoint/2010/main" val="24935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63" name="Straight Connector 4"/>
          <p:cNvCxnSpPr>
            <a:cxnSpLocks noChangeShapeType="1"/>
          </p:cNvCxnSpPr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noFill/>
          <a:ln w="0">
            <a:solidFill>
              <a:srgbClr val="FB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564" name="Straight Connector 5"/>
          <p:cNvCxnSpPr>
            <a:cxnSpLocks noChangeShapeType="1"/>
          </p:cNvCxnSpPr>
          <p:nvPr/>
        </p:nvCxnSpPr>
        <p:spPr bwMode="auto">
          <a:xfrm>
            <a:off x="152400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565" name="Straight Connector 7"/>
          <p:cNvCxnSpPr>
            <a:cxnSpLocks noChangeShapeType="1"/>
          </p:cNvCxnSpPr>
          <p:nvPr/>
        </p:nvCxnSpPr>
        <p:spPr bwMode="auto">
          <a:xfrm>
            <a:off x="152400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566" name="Slide Number Placeholder 3"/>
          <p:cNvSpPr txBox="1">
            <a:spLocks noGrp="1"/>
          </p:cNvSpPr>
          <p:nvPr/>
        </p:nvSpPr>
        <p:spPr bwMode="auto">
          <a:xfrm>
            <a:off x="8686800" y="5181600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endParaRPr lang="en-US" altLang="en-US" sz="1200">
              <a:solidFill>
                <a:prstClr val="black"/>
              </a:solidFill>
              <a:ea typeface="MS PGothic" panose="020B0600070205080204" pitchFamily="34" charset="-128"/>
            </a:endParaRPr>
          </a:p>
        </p:txBody>
      </p:sp>
      <p:cxnSp>
        <p:nvCxnSpPr>
          <p:cNvPr id="194567" name="Straight Connector 9"/>
          <p:cNvCxnSpPr>
            <a:cxnSpLocks noChangeShapeType="1"/>
          </p:cNvCxnSpPr>
          <p:nvPr/>
        </p:nvCxnSpPr>
        <p:spPr bwMode="auto">
          <a:xfrm>
            <a:off x="152400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568" name="Straight Connector 11"/>
          <p:cNvCxnSpPr>
            <a:cxnSpLocks noChangeShapeType="1"/>
          </p:cNvCxnSpPr>
          <p:nvPr/>
        </p:nvCxnSpPr>
        <p:spPr bwMode="auto">
          <a:xfrm>
            <a:off x="1524000" y="0"/>
            <a:ext cx="457200" cy="0"/>
          </a:xfrm>
          <a:prstGeom prst="line">
            <a:avLst/>
          </a:prstGeom>
          <a:noFill/>
          <a:ln w="0">
            <a:solidFill>
              <a:srgbClr val="FE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Rectangle 3"/>
          <p:cNvSpPr>
            <a:spLocks noChangeArrowheads="1"/>
          </p:cNvSpPr>
          <p:nvPr/>
        </p:nvSpPr>
        <p:spPr bwMode="auto">
          <a:xfrm>
            <a:off x="1981200" y="1255345"/>
            <a:ext cx="8686800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22237" lvl="2">
              <a:spcBef>
                <a:spcPct val="20000"/>
              </a:spcBef>
              <a:spcAft>
                <a:spcPts val="1800"/>
              </a:spcAft>
              <a:defRPr/>
            </a:pPr>
            <a:r>
              <a:rPr lang="en-US" sz="2400" b="1">
                <a:solidFill>
                  <a:prstClr val="black"/>
                </a:solidFill>
                <a:latin typeface="Arial" pitchFamily="-112" charset="0"/>
              </a:rPr>
              <a:t>Terminology and Features</a:t>
            </a:r>
            <a:endParaRPr lang="en-US" sz="2400">
              <a:solidFill>
                <a:prstClr val="black"/>
              </a:solidFill>
              <a:latin typeface="Arial" pitchFamily="-112" charset="0"/>
            </a:endParaRPr>
          </a:p>
          <a:p>
            <a:pPr marL="1308100" lvl="4" indent="-571500">
              <a:spcBef>
                <a:spcPct val="20000"/>
              </a:spcBef>
              <a:spcAft>
                <a:spcPts val="1800"/>
              </a:spcAft>
              <a:buClr>
                <a:srgbClr val="ED7D31"/>
              </a:buClr>
              <a:defRPr/>
            </a:pPr>
            <a:endParaRPr lang="en-US" sz="2400">
              <a:solidFill>
                <a:prstClr val="black"/>
              </a:solidFill>
              <a:latin typeface="Arial" pitchFamily="-112" charset="0"/>
            </a:endParaRPr>
          </a:p>
          <a:p>
            <a:pPr marL="517525" lvl="2" indent="-395288">
              <a:spcBef>
                <a:spcPct val="20000"/>
              </a:spcBef>
              <a:spcAft>
                <a:spcPts val="1800"/>
              </a:spcAft>
              <a:buClr>
                <a:srgbClr val="ED7D31"/>
              </a:buClr>
              <a:defRPr/>
            </a:pPr>
            <a:endParaRPr lang="en-US" sz="2400">
              <a:solidFill>
                <a:prstClr val="black"/>
              </a:solidFill>
              <a:latin typeface="Arial" pitchFamily="-112" charset="0"/>
            </a:endParaRPr>
          </a:p>
          <a:p>
            <a:pPr marL="2219325" lvl="4" indent="-395288">
              <a:spcBef>
                <a:spcPct val="20000"/>
              </a:spcBef>
              <a:buClr>
                <a:srgbClr val="ED7D31"/>
              </a:buClr>
              <a:buFont typeface="Arial" pitchFamily="34" charset="0"/>
              <a:buChar char="•"/>
              <a:defRPr/>
            </a:pPr>
            <a:endParaRPr lang="en-US" sz="2400">
              <a:solidFill>
                <a:prstClr val="black"/>
              </a:solidFill>
              <a:latin typeface="Arial" pitchFamily="-112" charset="0"/>
            </a:endParaRPr>
          </a:p>
          <a:p>
            <a:pPr marL="1762125" lvl="3" indent="-395288">
              <a:spcBef>
                <a:spcPct val="20000"/>
              </a:spcBef>
              <a:buClr>
                <a:srgbClr val="ED7D31"/>
              </a:buClr>
              <a:buFont typeface="Wingdings" pitchFamily="2" charset="2"/>
              <a:buChar char="Ø"/>
              <a:defRPr/>
            </a:pPr>
            <a:endParaRPr lang="en-US" sz="2400">
              <a:solidFill>
                <a:prstClr val="black"/>
              </a:solidFill>
              <a:latin typeface="Arial" pitchFamily="-112" charset="0"/>
            </a:endParaRPr>
          </a:p>
        </p:txBody>
      </p:sp>
      <p:cxnSp>
        <p:nvCxnSpPr>
          <p:cNvPr id="194570" name="Straight Connector 13"/>
          <p:cNvCxnSpPr>
            <a:cxnSpLocks noChangeShapeType="1"/>
          </p:cNvCxnSpPr>
          <p:nvPr/>
        </p:nvCxnSpPr>
        <p:spPr bwMode="auto">
          <a:xfrm>
            <a:off x="1524000" y="0"/>
            <a:ext cx="0" cy="457200"/>
          </a:xfrm>
          <a:prstGeom prst="line">
            <a:avLst/>
          </a:prstGeom>
          <a:noFill/>
          <a:ln w="0">
            <a:solidFill>
              <a:srgbClr val="FD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571" name="Picture 3" descr="C:\Users\timothy.cribbs\Pictures\Cap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38" y="1836371"/>
            <a:ext cx="8532812" cy="408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2" name="Rectangle 2"/>
          <p:cNvSpPr>
            <a:spLocks noGrp="1" noChangeArrowheads="1"/>
          </p:cNvSpPr>
          <p:nvPr>
            <p:ph type="title"/>
          </p:nvPr>
        </p:nvSpPr>
        <p:spPr>
          <a:xfrm>
            <a:off x="2952750" y="274638"/>
            <a:ext cx="7258050" cy="1143000"/>
          </a:xfrm>
        </p:spPr>
        <p:txBody>
          <a:bodyPr/>
          <a:lstStyle/>
          <a:p>
            <a:pPr eaLnBrk="1" hangingPunct="1"/>
            <a:r>
              <a:rPr lang="en-US" altLang="en-US"/>
              <a:t>DMVPN Overview</a:t>
            </a:r>
          </a:p>
        </p:txBody>
      </p:sp>
    </p:spTree>
    <p:extLst>
      <p:ext uri="{BB962C8B-B14F-4D97-AF65-F5344CB8AC3E}">
        <p14:creationId xmlns:p14="http://schemas.microsoft.com/office/powerpoint/2010/main" val="3795450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mGRE</a:t>
            </a:r>
            <a:r>
              <a:rPr lang="en-US"/>
              <a:t> with NHRP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722" y="1320061"/>
            <a:ext cx="5645426" cy="5368975"/>
          </a:xfrm>
        </p:spPr>
        <p:txBody>
          <a:bodyPr>
            <a:normAutofit fontScale="32500" lnSpcReduction="20000"/>
          </a:bodyPr>
          <a:lstStyle/>
          <a:p>
            <a:pPr marL="0" indent="0">
              <a:spcBef>
                <a:spcPct val="20000"/>
              </a:spcBef>
              <a:buNone/>
              <a:defRPr/>
            </a:pPr>
            <a:r>
              <a:rPr lang="en-US" sz="5500" b="1"/>
              <a:t>SPOKE 1</a:t>
            </a:r>
          </a:p>
          <a:p>
            <a:pPr marL="0" indent="0">
              <a:spcBef>
                <a:spcPct val="20000"/>
              </a:spcBef>
              <a:buNone/>
              <a:defRPr/>
            </a:pPr>
            <a:endParaRPr lang="en-US" sz="1500" b="1"/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4300" b="1"/>
              <a:t>Interface Tunnel 1</a:t>
            </a:r>
            <a:r>
              <a:rPr lang="en-US" sz="3700" b="1"/>
              <a:t>	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700" i="1"/>
              <a:t>       Creates Tunnel	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4300" b="1" err="1"/>
              <a:t>ip</a:t>
            </a:r>
            <a:r>
              <a:rPr lang="en-US" sz="4300" b="1"/>
              <a:t> address </a:t>
            </a:r>
            <a:r>
              <a:rPr lang="en-US" sz="4300" b="1">
                <a:solidFill>
                  <a:srgbClr val="0070C0"/>
                </a:solidFill>
              </a:rPr>
              <a:t>10.0.0.2/24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700" i="1"/>
              <a:t>       Configures IP address for tunnel, X replaced by appropriate IP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4300" b="1" err="1"/>
              <a:t>ip</a:t>
            </a:r>
            <a:r>
              <a:rPr lang="en-US" sz="4300" b="1"/>
              <a:t> </a:t>
            </a:r>
            <a:r>
              <a:rPr lang="en-US" sz="4300" b="1" err="1"/>
              <a:t>nhrp</a:t>
            </a:r>
            <a:r>
              <a:rPr lang="en-US" sz="4300" b="1"/>
              <a:t> network-id </a:t>
            </a:r>
            <a:r>
              <a:rPr lang="en-US" sz="4300" b="1">
                <a:solidFill>
                  <a:srgbClr val="00B050"/>
                </a:solidFill>
              </a:rPr>
              <a:t>123</a:t>
            </a:r>
            <a:r>
              <a:rPr lang="en-US" sz="3700" b="1"/>
              <a:t>	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700" i="1"/>
              <a:t>       Identifies NHRP Network, must be same on hub.	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4300" b="1" err="1"/>
              <a:t>ip</a:t>
            </a:r>
            <a:r>
              <a:rPr lang="en-US" sz="4300" b="1"/>
              <a:t> </a:t>
            </a:r>
            <a:r>
              <a:rPr lang="en-US" sz="4300" b="1" err="1"/>
              <a:t>nhrp</a:t>
            </a:r>
            <a:r>
              <a:rPr lang="en-US" sz="4300" b="1"/>
              <a:t> </a:t>
            </a:r>
            <a:r>
              <a:rPr lang="en-US" sz="4300" b="1" err="1"/>
              <a:t>nhs</a:t>
            </a:r>
            <a:r>
              <a:rPr lang="en-US" sz="4300" b="1"/>
              <a:t> </a:t>
            </a:r>
            <a:r>
              <a:rPr lang="en-US" sz="4300" b="1">
                <a:solidFill>
                  <a:srgbClr val="0070C0"/>
                </a:solidFill>
              </a:rPr>
              <a:t>10.0.0.1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700" i="1"/>
              <a:t>       Allows Spoke to register with Hub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4300" b="1" err="1"/>
              <a:t>ip</a:t>
            </a:r>
            <a:r>
              <a:rPr lang="en-US" sz="4300" b="1"/>
              <a:t> </a:t>
            </a:r>
            <a:r>
              <a:rPr lang="en-US" sz="4300" b="1" err="1"/>
              <a:t>nhrp</a:t>
            </a:r>
            <a:r>
              <a:rPr lang="en-US" sz="4300" b="1"/>
              <a:t> map </a:t>
            </a:r>
            <a:r>
              <a:rPr lang="en-US" sz="4300" b="1">
                <a:solidFill>
                  <a:srgbClr val="0070C0"/>
                </a:solidFill>
              </a:rPr>
              <a:t>10.0.0.1</a:t>
            </a:r>
            <a:r>
              <a:rPr lang="en-US" sz="4300" b="1"/>
              <a:t> </a:t>
            </a:r>
            <a:r>
              <a:rPr lang="en-US" sz="4300" b="1">
                <a:solidFill>
                  <a:srgbClr val="FF0000"/>
                </a:solidFill>
              </a:rPr>
              <a:t>200.0.0.1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700" i="1"/>
              <a:t>       Allows Spoke to reach the NHS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700" i="1"/>
              <a:t>       Maps Hub’s tunnel IP address to it’s physical address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4300" b="1" err="1"/>
              <a:t>ip</a:t>
            </a:r>
            <a:r>
              <a:rPr lang="en-US" sz="4300" b="1"/>
              <a:t> </a:t>
            </a:r>
            <a:r>
              <a:rPr lang="en-US" sz="4300" b="1" err="1"/>
              <a:t>nhrp</a:t>
            </a:r>
            <a:r>
              <a:rPr lang="en-US" sz="4300" b="1"/>
              <a:t> map multicast </a:t>
            </a:r>
            <a:r>
              <a:rPr lang="en-US" sz="4300" b="1">
                <a:solidFill>
                  <a:srgbClr val="FF0000"/>
                </a:solidFill>
              </a:rPr>
              <a:t>200.0.0.1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700" i="1"/>
              <a:t>       Creates multicast mapping points to tunnel to the NBMA interface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4300" b="1" err="1"/>
              <a:t>ip</a:t>
            </a:r>
            <a:r>
              <a:rPr lang="en-US" sz="4300" b="1"/>
              <a:t> </a:t>
            </a:r>
            <a:r>
              <a:rPr lang="en-US" sz="4300" b="1" err="1"/>
              <a:t>nhrp</a:t>
            </a:r>
            <a:r>
              <a:rPr lang="en-US" sz="4300" b="1"/>
              <a:t> authentication </a:t>
            </a:r>
            <a:r>
              <a:rPr lang="en-US" sz="4300" b="1" err="1">
                <a:solidFill>
                  <a:srgbClr val="00B050"/>
                </a:solidFill>
              </a:rPr>
              <a:t>Abcd</a:t>
            </a:r>
            <a:r>
              <a:rPr lang="en-US" sz="4300" b="1">
                <a:solidFill>
                  <a:srgbClr val="00B050"/>
                </a:solidFill>
              </a:rPr>
              <a:t>!@34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700" i="1"/>
              <a:t>       Provide Authentication, must be same on hub.	</a:t>
            </a:r>
            <a:endParaRPr lang="en-US" sz="3700" b="1"/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4300" b="1" err="1"/>
              <a:t>ip</a:t>
            </a:r>
            <a:r>
              <a:rPr lang="en-US" sz="4300" b="1"/>
              <a:t> </a:t>
            </a:r>
            <a:r>
              <a:rPr lang="en-US" sz="4300" b="1" err="1"/>
              <a:t>nhrp</a:t>
            </a:r>
            <a:r>
              <a:rPr lang="en-US" sz="4300" b="1"/>
              <a:t> shortcut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700" i="1"/>
              <a:t>       Allows spoke to generate resolution request after redirect is received from the hub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4300" b="1"/>
              <a:t>Tunnel source </a:t>
            </a:r>
            <a:r>
              <a:rPr lang="en-US" sz="4300" b="1">
                <a:solidFill>
                  <a:srgbClr val="FF0000"/>
                </a:solidFill>
              </a:rPr>
              <a:t>180.0.10.65 (or G0/x)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700" i="1"/>
              <a:t>       Defines tunnel source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4300" b="1"/>
              <a:t>Tunnel mode </a:t>
            </a:r>
            <a:r>
              <a:rPr lang="en-US" sz="4300" b="1" err="1"/>
              <a:t>gre</a:t>
            </a:r>
            <a:r>
              <a:rPr lang="en-US" sz="4300" b="1"/>
              <a:t> multipoint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700" i="1"/>
              <a:t>       Defines tunnel as a </a:t>
            </a:r>
            <a:r>
              <a:rPr lang="en-US" sz="3700" i="1" err="1"/>
              <a:t>mGRE</a:t>
            </a:r>
            <a:r>
              <a:rPr lang="en-US" sz="3700" i="1"/>
              <a:t> tunnel.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4300" b="1"/>
              <a:t>Tunnel key 456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700" i="1"/>
              <a:t>       Defines tunnel key, in plain text, for extra security.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4300" b="1" err="1"/>
              <a:t>ip</a:t>
            </a:r>
            <a:r>
              <a:rPr lang="en-US" sz="4300" b="1"/>
              <a:t> MTU 1400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700" i="1"/>
              <a:t>       Defines the Maximum Transmission Unit or packet size to prevent fragmentation.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4300" b="1" err="1"/>
              <a:t>Ip</a:t>
            </a:r>
            <a:r>
              <a:rPr lang="en-US" sz="4300" b="1"/>
              <a:t> </a:t>
            </a:r>
            <a:r>
              <a:rPr lang="en-US" sz="4300" b="1" err="1"/>
              <a:t>tcp</a:t>
            </a:r>
            <a:r>
              <a:rPr lang="en-US" sz="4300" b="1"/>
              <a:t> adjust-</a:t>
            </a:r>
            <a:r>
              <a:rPr lang="en-US" sz="4300" b="1" err="1"/>
              <a:t>mss</a:t>
            </a:r>
            <a:r>
              <a:rPr lang="en-US" sz="4300" b="1"/>
              <a:t> 1360</a:t>
            </a:r>
          </a:p>
          <a:p>
            <a:pPr marL="0" indent="0">
              <a:spcBef>
                <a:spcPct val="20000"/>
              </a:spcBef>
              <a:buNone/>
              <a:defRPr/>
            </a:pPr>
            <a:r>
              <a:rPr lang="en-US" sz="3700" i="1"/>
              <a:t>       Defines maximum TCP segment size, should be 40 less than MTU.</a:t>
            </a:r>
            <a:endParaRPr lang="en-US" sz="44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833" y="1417637"/>
            <a:ext cx="3744249" cy="41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57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DMVPN LAB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057" y="1729410"/>
            <a:ext cx="3756980" cy="41845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67600" y="1248841"/>
            <a:ext cx="3289852" cy="366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SPOKE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Interface Tunnel 1	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address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/>
              </a:rPr>
              <a:t>“Spoke Virtual”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nhrp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network-id</a:t>
            </a:r>
            <a:r>
              <a:rPr lang="en-US" sz="1400" b="1" dirty="0">
                <a:solidFill>
                  <a:srgbClr val="00B050"/>
                </a:solidFill>
                <a:latin typeface="Calibri" panose="020F0502020204030204"/>
              </a:rPr>
              <a:t> xxx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	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nhrp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nhs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/>
              </a:rPr>
              <a:t>“Hub Virtual”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nhrp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map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/>
              </a:rPr>
              <a:t>“Hub Virtual”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”Hub Physical”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nhrp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map multicast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”Hub Physical”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nhrp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authentication </a:t>
            </a:r>
            <a:r>
              <a:rPr lang="en-US" sz="1400" b="1" dirty="0">
                <a:solidFill>
                  <a:srgbClr val="00B050"/>
                </a:solidFill>
                <a:latin typeface="Calibri" panose="020F0502020204030204"/>
              </a:rPr>
              <a:t>########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nhrp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shortcut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Tunnel source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“Physical interface or IP”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Tunnel mode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gre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multipoint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Tunnel key </a:t>
            </a:r>
            <a:r>
              <a:rPr lang="en-US" sz="1400" b="1" dirty="0">
                <a:solidFill>
                  <a:srgbClr val="00B050"/>
                </a:solidFill>
                <a:latin typeface="Calibri" panose="020F0502020204030204"/>
              </a:rPr>
              <a:t>XXX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MTU 1400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adjust-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mss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1360</a:t>
            </a:r>
          </a:p>
        </p:txBody>
      </p:sp>
      <p:sp>
        <p:nvSpPr>
          <p:cNvPr id="7" name="Rectangle 6"/>
          <p:cNvSpPr/>
          <p:nvPr/>
        </p:nvSpPr>
        <p:spPr>
          <a:xfrm>
            <a:off x="1653208" y="1212397"/>
            <a:ext cx="3140767" cy="366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Hub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Interface Tunnel 1	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address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/>
              </a:rPr>
              <a:t>“Hub Virtual”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nhrp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network-id</a:t>
            </a:r>
            <a:r>
              <a:rPr lang="en-US" sz="1400" b="1" dirty="0">
                <a:solidFill>
                  <a:srgbClr val="00B050"/>
                </a:solidFill>
                <a:latin typeface="Calibri" panose="020F0502020204030204"/>
              </a:rPr>
              <a:t> xxx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	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nhrp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map multicast dynamic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nhrp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authentication </a:t>
            </a:r>
            <a:r>
              <a:rPr lang="en-US" sz="1400" b="1" dirty="0">
                <a:solidFill>
                  <a:srgbClr val="00B050"/>
                </a:solidFill>
                <a:latin typeface="Calibri" panose="020F0502020204030204"/>
              </a:rPr>
              <a:t>########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nhrp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redirect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Tunnel source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/>
              </a:rPr>
              <a:t>“Physical interface or IP”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Tunnel mode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gre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multipoint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Tunnel key </a:t>
            </a:r>
            <a:r>
              <a:rPr lang="en-US" sz="1400" b="1" dirty="0">
                <a:solidFill>
                  <a:srgbClr val="00B050"/>
                </a:solidFill>
                <a:latin typeface="Calibri" panose="020F0502020204030204"/>
              </a:rPr>
              <a:t>XXX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MTU 1400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adjust-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mss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1360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no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next-hop-self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eigrp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>
                <a:solidFill>
                  <a:srgbClr val="70AD47"/>
                </a:solidFill>
                <a:latin typeface="Calibri" panose="020F0502020204030204"/>
              </a:rPr>
              <a:t>XX</a:t>
            </a:r>
          </a:p>
          <a:p>
            <a:pPr>
              <a:spcBef>
                <a:spcPct val="20000"/>
              </a:spcBef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no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400" b="1">
                <a:solidFill>
                  <a:prstClr val="black"/>
                </a:solidFill>
                <a:latin typeface="Calibri" panose="020F0502020204030204"/>
              </a:rPr>
              <a:t> split-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horizion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eigrp</a:t>
            </a: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400" b="1" dirty="0">
                <a:solidFill>
                  <a:srgbClr val="70AD47"/>
                </a:solidFill>
                <a:latin typeface="Calibri" panose="020F0502020204030204"/>
              </a:rPr>
              <a:t>XX</a:t>
            </a:r>
          </a:p>
        </p:txBody>
      </p:sp>
      <p:sp>
        <p:nvSpPr>
          <p:cNvPr id="3" name="Rectangle 2"/>
          <p:cNvSpPr/>
          <p:nvPr/>
        </p:nvSpPr>
        <p:spPr>
          <a:xfrm>
            <a:off x="5698498" y="6416251"/>
            <a:ext cx="4969502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1600" b="1" err="1">
                <a:solidFill>
                  <a:prstClr val="black"/>
                </a:solidFill>
                <a:latin typeface="Calibri" panose="020F0502020204030204"/>
              </a:rPr>
              <a:t>ip</a:t>
            </a:r>
            <a:r>
              <a:rPr lang="en-US" sz="1600" b="1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b="1" err="1">
                <a:solidFill>
                  <a:prstClr val="black"/>
                </a:solidFill>
                <a:latin typeface="Calibri" panose="020F0502020204030204"/>
              </a:rPr>
              <a:t>nhrp</a:t>
            </a:r>
            <a:r>
              <a:rPr lang="en-US" sz="1600" b="1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b="1" err="1">
                <a:solidFill>
                  <a:prstClr val="black"/>
                </a:solidFill>
                <a:latin typeface="Calibri" panose="020F0502020204030204"/>
              </a:rPr>
              <a:t>nhs</a:t>
            </a:r>
            <a:r>
              <a:rPr lang="en-US" sz="1600" b="1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1600" b="1">
                <a:solidFill>
                  <a:srgbClr val="0070C0"/>
                </a:solidFill>
                <a:latin typeface="Calibri" panose="020F0502020204030204"/>
              </a:rPr>
              <a:t>“Hub Virtual” </a:t>
            </a:r>
            <a:r>
              <a:rPr lang="en-US" sz="1600" b="1" err="1">
                <a:solidFill>
                  <a:prstClr val="black"/>
                </a:solidFill>
                <a:latin typeface="Calibri" panose="020F0502020204030204"/>
              </a:rPr>
              <a:t>nbma</a:t>
            </a:r>
            <a:r>
              <a:rPr lang="en-US" sz="1600" b="1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n-US" sz="1600" b="1">
                <a:solidFill>
                  <a:srgbClr val="FF0000"/>
                </a:solidFill>
                <a:latin typeface="Calibri" panose="020F0502020204030204"/>
              </a:rPr>
              <a:t>“Hub Physical” </a:t>
            </a:r>
            <a:r>
              <a:rPr lang="en-US" sz="1600" b="1">
                <a:solidFill>
                  <a:prstClr val="black"/>
                </a:solidFill>
                <a:latin typeface="Calibri" panose="020F0502020204030204"/>
              </a:rPr>
              <a:t>multicast</a:t>
            </a:r>
          </a:p>
          <a:p>
            <a:pPr>
              <a:spcBef>
                <a:spcPct val="20000"/>
              </a:spcBef>
              <a:defRPr/>
            </a:pPr>
            <a:endParaRPr lang="en-US" sz="1600" b="1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5286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600200" y="1248509"/>
            <a:ext cx="8991600" cy="5706207"/>
          </a:xfrm>
        </p:spPr>
        <p:txBody>
          <a:bodyPr>
            <a:normAutofit/>
          </a:bodyPr>
          <a:lstStyle/>
          <a:p>
            <a:r>
              <a:rPr lang="en-US" sz="2400"/>
              <a:t>Dynamic Multipoint Virtual Private Network, is a Cisco VPN solution for building a scalable Virtual Private Network (VPN).</a:t>
            </a:r>
          </a:p>
          <a:p>
            <a:r>
              <a:rPr lang="en-US" sz="2400"/>
              <a:t>Operates in a Hub-Spoke Topology.</a:t>
            </a:r>
          </a:p>
          <a:p>
            <a:r>
              <a:rPr lang="en-US" sz="2400"/>
              <a:t>Allows dynamic routing over incompatible network device.</a:t>
            </a:r>
          </a:p>
          <a:p>
            <a:r>
              <a:rPr lang="en-US" sz="2400"/>
              <a:t>Send traffic is sent in clear text, providing no data confidentiality.</a:t>
            </a:r>
          </a:p>
          <a:p>
            <a:pPr lvl="1"/>
            <a:r>
              <a:rPr lang="en-US" sz="2000"/>
              <a:t>IPSEC is used to provide data confidentiality, integrity and authentication.</a:t>
            </a:r>
          </a:p>
          <a:p>
            <a:r>
              <a:rPr lang="en-US" sz="2400"/>
              <a:t>DMVPN is comprised of two components:</a:t>
            </a:r>
          </a:p>
          <a:p>
            <a:pPr lvl="1"/>
            <a:r>
              <a:rPr lang="en-US" sz="1800"/>
              <a:t>Multipoint Generic Routing Encapsulation (</a:t>
            </a:r>
            <a:r>
              <a:rPr lang="en-US" sz="1800" err="1"/>
              <a:t>mGRE</a:t>
            </a:r>
            <a:r>
              <a:rPr lang="en-US" sz="1800"/>
              <a:t>) </a:t>
            </a:r>
          </a:p>
          <a:p>
            <a:pPr lvl="1"/>
            <a:r>
              <a:rPr lang="en-US" sz="1800"/>
              <a:t>Next Hop Resolution Protocol (NHRP)</a:t>
            </a:r>
          </a:p>
          <a:p>
            <a:pPr lvl="1"/>
            <a:endParaRPr lang="en-US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7344" y="6824"/>
            <a:ext cx="6761956" cy="1364776"/>
          </a:xfrm>
        </p:spPr>
        <p:txBody>
          <a:bodyPr/>
          <a:lstStyle/>
          <a:p>
            <a:r>
              <a:rPr lang="en-US"/>
              <a:t>DMVPN Summary</a:t>
            </a:r>
          </a:p>
        </p:txBody>
      </p:sp>
    </p:spTree>
    <p:extLst>
      <p:ext uri="{BB962C8B-B14F-4D97-AF65-F5344CB8AC3E}">
        <p14:creationId xmlns:p14="http://schemas.microsoft.com/office/powerpoint/2010/main" val="403604340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722" y="1318846"/>
            <a:ext cx="8859078" cy="5251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Question:</a:t>
            </a:r>
          </a:p>
          <a:p>
            <a:pPr marL="0" indent="0">
              <a:buNone/>
            </a:pPr>
            <a:r>
              <a:rPr lang="en-US" sz="2000" b="1"/>
              <a:t>What are the two </a:t>
            </a:r>
            <a:r>
              <a:rPr lang="en-US" sz="2000" b="1" err="1"/>
              <a:t>componets</a:t>
            </a:r>
            <a:r>
              <a:rPr lang="en-US" sz="2000" b="1"/>
              <a:t> of DMVPN?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2400" b="1"/>
              <a:t>Answer:</a:t>
            </a:r>
            <a:endParaRPr lang="en-US" sz="2400"/>
          </a:p>
          <a:p>
            <a:pPr lvl="1"/>
            <a:r>
              <a:rPr lang="en-US"/>
              <a:t>Multipoint Generic Routing Encapsulation (</a:t>
            </a:r>
            <a:r>
              <a:rPr lang="en-US" err="1"/>
              <a:t>mGRE</a:t>
            </a:r>
            <a:r>
              <a:rPr lang="en-US"/>
              <a:t>) </a:t>
            </a:r>
          </a:p>
          <a:p>
            <a:pPr lvl="1"/>
            <a:r>
              <a:rPr lang="en-US"/>
              <a:t>Next Hop Resolution Protocol (NHRP)</a:t>
            </a:r>
          </a:p>
        </p:txBody>
      </p:sp>
    </p:spTree>
    <p:extLst>
      <p:ext uri="{BB962C8B-B14F-4D97-AF65-F5344CB8AC3E}">
        <p14:creationId xmlns:p14="http://schemas.microsoft.com/office/powerpoint/2010/main" val="345432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600200" y="1248509"/>
            <a:ext cx="8991600" cy="5328138"/>
          </a:xfrm>
        </p:spPr>
        <p:txBody>
          <a:bodyPr>
            <a:normAutofit/>
          </a:bodyPr>
          <a:lstStyle/>
          <a:p>
            <a:r>
              <a:rPr lang="en-US" sz="2400"/>
              <a:t>Advantages include:</a:t>
            </a:r>
          </a:p>
          <a:p>
            <a:pPr lvl="1"/>
            <a:r>
              <a:rPr lang="en-US" sz="1800"/>
              <a:t>Spokes communicate directly with dynamic spoke-to-spoke tunnels</a:t>
            </a:r>
          </a:p>
          <a:p>
            <a:pPr lvl="1"/>
            <a:r>
              <a:rPr lang="en-US" sz="1800"/>
              <a:t>Hub/Spokes are simple to configure</a:t>
            </a:r>
          </a:p>
          <a:p>
            <a:pPr lvl="1"/>
            <a:r>
              <a:rPr lang="en-US" sz="1800"/>
              <a:t>Single multipoint tunnel interface</a:t>
            </a:r>
          </a:p>
          <a:p>
            <a:pPr lvl="1"/>
            <a:r>
              <a:rPr lang="en-US" sz="1800"/>
              <a:t>No changes required for new spokes</a:t>
            </a:r>
          </a:p>
          <a:p>
            <a:r>
              <a:rPr lang="en-US" sz="2400"/>
              <a:t>Disadvantages include:</a:t>
            </a:r>
          </a:p>
          <a:p>
            <a:pPr lvl="1"/>
            <a:r>
              <a:rPr lang="en-US" sz="1800"/>
              <a:t>All traffic is sent in clear text, providing no data confidentiality </a:t>
            </a:r>
          </a:p>
          <a:p>
            <a:pPr lvl="1"/>
            <a:r>
              <a:rPr lang="en-US" sz="1800"/>
              <a:t>More complex to troubleshoot and understand</a:t>
            </a:r>
          </a:p>
          <a:p>
            <a:pPr lvl="1"/>
            <a:r>
              <a:rPr lang="en-US" sz="1800"/>
              <a:t>Some administrative control lost over dynamic routes</a:t>
            </a:r>
          </a:p>
          <a:p>
            <a:pPr lvl="1"/>
            <a:r>
              <a:rPr lang="en-US" sz="1800"/>
              <a:t>Difficult to control inbound routing metric to Spokes</a:t>
            </a:r>
          </a:p>
          <a:p>
            <a:pPr lvl="1"/>
            <a:r>
              <a:rPr lang="en-US" sz="1800"/>
              <a:t>Difficult to control outbound routing metric to Hub</a:t>
            </a:r>
          </a:p>
          <a:p>
            <a:pPr lvl="1"/>
            <a:endParaRPr lang="en-US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7344" y="6824"/>
            <a:ext cx="6761956" cy="1364776"/>
          </a:xfrm>
        </p:spPr>
        <p:txBody>
          <a:bodyPr/>
          <a:lstStyle/>
          <a:p>
            <a:r>
              <a:rPr lang="en-US"/>
              <a:t>DMVPN Overview</a:t>
            </a:r>
          </a:p>
        </p:txBody>
      </p:sp>
    </p:spTree>
    <p:extLst>
      <p:ext uri="{BB962C8B-B14F-4D97-AF65-F5344CB8AC3E}">
        <p14:creationId xmlns:p14="http://schemas.microsoft.com/office/powerpoint/2010/main" val="43827133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183" y="230657"/>
            <a:ext cx="7402167" cy="922283"/>
          </a:xfrm>
        </p:spPr>
        <p:txBody>
          <a:bodyPr/>
          <a:lstStyle/>
          <a:p>
            <a:r>
              <a:rPr lang="en-US"/>
              <a:t>  VPN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152650" y="1556219"/>
            <a:ext cx="3886200" cy="4620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cs typeface="Times New Roman" panose="02020603050405020304" pitchFamily="18" charset="0"/>
              </a:rPr>
              <a:t>GRE </a:t>
            </a:r>
          </a:p>
          <a:p>
            <a:r>
              <a:rPr lang="en-US">
                <a:cs typeface="Times New Roman" panose="02020603050405020304" pitchFamily="18" charset="0"/>
              </a:rPr>
              <a:t>site to site</a:t>
            </a:r>
          </a:p>
          <a:p>
            <a:pPr marL="0" indent="0">
              <a:buNone/>
            </a:pPr>
            <a:endParaRPr lang="en-US">
              <a:cs typeface="Times New Roman" panose="02020603050405020304" pitchFamily="18" charset="0"/>
            </a:endParaRPr>
          </a:p>
          <a:p>
            <a:endParaRPr lang="en-US">
              <a:cs typeface="Times New Roman" panose="02020603050405020304" pitchFamily="18" charset="0"/>
            </a:endParaRPr>
          </a:p>
          <a:p>
            <a:endParaRPr lang="en-US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cs typeface="Times New Roman" panose="02020603050405020304" pitchFamily="18" charset="0"/>
              </a:rPr>
              <a:t>Flex VPN</a:t>
            </a:r>
          </a:p>
          <a:p>
            <a:r>
              <a:rPr lang="en-US">
                <a:cs typeface="Times New Roman" panose="02020603050405020304" pitchFamily="18" charset="0"/>
              </a:rPr>
              <a:t>Improved version of DMVPN</a:t>
            </a:r>
          </a:p>
          <a:p>
            <a:r>
              <a:rPr lang="en-US">
                <a:cs typeface="Times New Roman" panose="02020603050405020304" pitchFamily="18" charset="0"/>
              </a:rPr>
              <a:t> IKEv2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53150" y="1556219"/>
            <a:ext cx="3886200" cy="51135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cs typeface="Times New Roman" panose="02020603050405020304" pitchFamily="18" charset="0"/>
              </a:rPr>
              <a:t>DMVPN</a:t>
            </a:r>
          </a:p>
          <a:p>
            <a:r>
              <a:rPr lang="en-US">
                <a:cs typeface="Times New Roman" panose="02020603050405020304" pitchFamily="18" charset="0"/>
              </a:rPr>
              <a:t>Hub - Spoke</a:t>
            </a:r>
          </a:p>
          <a:p>
            <a:r>
              <a:rPr lang="en-US" err="1">
                <a:cs typeface="Times New Roman" panose="02020603050405020304" pitchFamily="18" charset="0"/>
              </a:rPr>
              <a:t>mGRE</a:t>
            </a:r>
            <a:r>
              <a:rPr lang="en-US">
                <a:cs typeface="Times New Roman" panose="02020603050405020304" pitchFamily="18" charset="0"/>
              </a:rPr>
              <a:t> with NHRP</a:t>
            </a:r>
          </a:p>
          <a:p>
            <a:r>
              <a:rPr lang="en-US">
                <a:cs typeface="Times New Roman" panose="02020603050405020304" pitchFamily="18" charset="0"/>
              </a:rPr>
              <a:t>IKE v1/v2</a:t>
            </a:r>
          </a:p>
          <a:p>
            <a:endParaRPr lang="en-US">
              <a:cs typeface="Times New Roman" panose="02020603050405020304" pitchFamily="18" charset="0"/>
            </a:endParaRPr>
          </a:p>
          <a:p>
            <a:r>
              <a:rPr lang="en-US">
                <a:cs typeface="Times New Roman" panose="02020603050405020304" pitchFamily="18" charset="0"/>
              </a:rPr>
              <a:t>GET VPN</a:t>
            </a:r>
          </a:p>
          <a:p>
            <a:pPr lvl="1"/>
            <a:r>
              <a:rPr lang="en-US">
                <a:cs typeface="Times New Roman" panose="02020603050405020304" pitchFamily="18" charset="0"/>
              </a:rPr>
              <a:t>Group Encrypted Transport (GET)</a:t>
            </a:r>
          </a:p>
          <a:p>
            <a:endParaRPr lang="en-US">
              <a:cs typeface="Times New Roman" panose="02020603050405020304" pitchFamily="18" charset="0"/>
            </a:endParaRPr>
          </a:p>
          <a:p>
            <a:r>
              <a:rPr lang="en-US">
                <a:cs typeface="Times New Roman" panose="02020603050405020304" pitchFamily="18" charset="0"/>
              </a:rPr>
              <a:t>Used over MPLS</a:t>
            </a:r>
          </a:p>
          <a:p>
            <a:pPr lvl="1"/>
            <a:r>
              <a:rPr lang="en-US">
                <a:cs typeface="Times New Roman" panose="02020603050405020304" pitchFamily="18" charset="0"/>
              </a:rPr>
              <a:t>Preserves IP 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008094" y="3726723"/>
            <a:ext cx="8377518" cy="653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112809" y="1290919"/>
            <a:ext cx="0" cy="53788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06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600200" y="1248509"/>
            <a:ext cx="8991600" cy="5328138"/>
          </a:xfrm>
        </p:spPr>
        <p:txBody>
          <a:bodyPr>
            <a:normAutofit/>
          </a:bodyPr>
          <a:lstStyle/>
          <a:p>
            <a:r>
              <a:rPr lang="en-US"/>
              <a:t>DMVPN was released in three phases, with each phase built upon the previous phase with additional functionality</a:t>
            </a:r>
          </a:p>
          <a:p>
            <a:r>
              <a:rPr lang="en-US">
                <a:effectLst/>
              </a:rPr>
              <a:t>All three phases only require one tunnel interface per router</a:t>
            </a:r>
          </a:p>
          <a:p>
            <a:r>
              <a:rPr lang="en-US"/>
              <a:t>DMVPN Spokes can use either DHCP or static addressing for the transport and overlay networks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7344" y="6824"/>
            <a:ext cx="6761956" cy="1364776"/>
          </a:xfrm>
        </p:spPr>
        <p:txBody>
          <a:bodyPr/>
          <a:lstStyle/>
          <a:p>
            <a:r>
              <a:rPr lang="en-US"/>
              <a:t>DMVPN Phases</a:t>
            </a:r>
          </a:p>
        </p:txBody>
      </p:sp>
    </p:spTree>
    <p:extLst>
      <p:ext uri="{BB962C8B-B14F-4D97-AF65-F5344CB8AC3E}">
        <p14:creationId xmlns:p14="http://schemas.microsoft.com/office/powerpoint/2010/main" val="315807073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600200" y="1248509"/>
            <a:ext cx="8991600" cy="53281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b="1" dirty="0">
                <a:effectLst/>
                <a:cs typeface="Times New Roman"/>
              </a:rPr>
              <a:t>Phase 1</a:t>
            </a:r>
            <a:r>
              <a:rPr lang="en-US" dirty="0">
                <a:effectLst/>
                <a:cs typeface="Times New Roman"/>
              </a:rPr>
              <a:t>: </a:t>
            </a:r>
            <a:r>
              <a:rPr lang="en-US" i="1" dirty="0">
                <a:effectLst/>
                <a:cs typeface="Times New Roman"/>
              </a:rPr>
              <a:t>Hub-to-Spoke</a:t>
            </a:r>
          </a:p>
          <a:p>
            <a:pPr lvl="2"/>
            <a:r>
              <a:rPr lang="en-US" dirty="0">
                <a:effectLst/>
                <a:cs typeface="Times New Roman"/>
              </a:rPr>
              <a:t>The first DMVPN implementation provides a </a:t>
            </a:r>
            <a:r>
              <a:rPr lang="en-US" i="1" dirty="0">
                <a:effectLst/>
                <a:cs typeface="Times New Roman"/>
              </a:rPr>
              <a:t>zero-touch deployment</a:t>
            </a:r>
            <a:r>
              <a:rPr lang="en-US" dirty="0">
                <a:effectLst/>
                <a:cs typeface="Times New Roman"/>
              </a:rPr>
              <a:t> for VPN sites. VPN tunnels are </a:t>
            </a:r>
            <a:r>
              <a:rPr lang="en-US" i="1" dirty="0">
                <a:effectLst/>
                <a:cs typeface="Times New Roman"/>
              </a:rPr>
              <a:t>only </a:t>
            </a:r>
            <a:r>
              <a:rPr lang="en-US" dirty="0">
                <a:effectLst/>
                <a:cs typeface="Times New Roman"/>
              </a:rPr>
              <a:t>created between spoke and hub sites. Traffic between spokes must travers the hub to reach any other spoke</a:t>
            </a:r>
          </a:p>
          <a:p>
            <a:pPr lvl="2"/>
            <a:endParaRPr lang="en-US">
              <a:effectLst/>
            </a:endParaRPr>
          </a:p>
          <a:p>
            <a:pPr lvl="1"/>
            <a:r>
              <a:rPr lang="en-US" b="1" dirty="0">
                <a:cs typeface="Times New Roman"/>
              </a:rPr>
              <a:t>Phase 2</a:t>
            </a:r>
            <a:r>
              <a:rPr lang="en-US" dirty="0">
                <a:cs typeface="Times New Roman"/>
              </a:rPr>
              <a:t>: </a:t>
            </a:r>
            <a:r>
              <a:rPr lang="en-US" i="1" dirty="0">
                <a:cs typeface="Times New Roman"/>
              </a:rPr>
              <a:t>Spoke-to-Spoke</a:t>
            </a:r>
          </a:p>
          <a:p>
            <a:pPr lvl="2"/>
            <a:r>
              <a:rPr lang="en-US" dirty="0">
                <a:cs typeface="Times New Roman"/>
              </a:rPr>
              <a:t>The second DMVPN implementation incases all of the features of </a:t>
            </a:r>
            <a:r>
              <a:rPr lang="en-US" i="1" dirty="0">
                <a:cs typeface="Times New Roman"/>
              </a:rPr>
              <a:t>phase 1</a:t>
            </a:r>
            <a:r>
              <a:rPr lang="en-US" dirty="0">
                <a:cs typeface="Times New Roman"/>
              </a:rPr>
              <a:t>, while also allowing spoke-to-spoke communication on an on-demand basis</a:t>
            </a:r>
          </a:p>
          <a:p>
            <a:pPr lvl="2"/>
            <a:r>
              <a:rPr lang="en-US" dirty="0">
                <a:cs typeface="Times New Roman"/>
              </a:rPr>
              <a:t>Phase 2 does </a:t>
            </a:r>
            <a:r>
              <a:rPr lang="en-US" i="1" dirty="0">
                <a:cs typeface="Times New Roman"/>
              </a:rPr>
              <a:t>not </a:t>
            </a:r>
            <a:r>
              <a:rPr lang="en-US" dirty="0">
                <a:cs typeface="Times New Roman"/>
              </a:rPr>
              <a:t>allow summarization (next-hop preservation). Therefore, it does not allow for spoke-to-spoke communication. As a result, it does not support spoke-to-spoke communication between </a:t>
            </a:r>
            <a:r>
              <a:rPr lang="en-US" i="1" dirty="0">
                <a:cs typeface="Times New Roman"/>
              </a:rPr>
              <a:t>different </a:t>
            </a:r>
            <a:r>
              <a:rPr lang="en-US" dirty="0">
                <a:cs typeface="Times New Roman"/>
              </a:rPr>
              <a:t>DMVPN networks (Multilevel Hierarchical DMVPN)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7344" y="6824"/>
            <a:ext cx="6761956" cy="1364776"/>
          </a:xfrm>
        </p:spPr>
        <p:txBody>
          <a:bodyPr/>
          <a:lstStyle/>
          <a:p>
            <a:r>
              <a:rPr lang="en-US"/>
              <a:t>DMVPN Phases</a:t>
            </a:r>
          </a:p>
        </p:txBody>
      </p:sp>
    </p:spTree>
    <p:extLst>
      <p:ext uri="{BB962C8B-B14F-4D97-AF65-F5344CB8AC3E}">
        <p14:creationId xmlns:p14="http://schemas.microsoft.com/office/powerpoint/2010/main" val="263754974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7344" y="6824"/>
            <a:ext cx="6761956" cy="1364776"/>
          </a:xfrm>
        </p:spPr>
        <p:txBody>
          <a:bodyPr/>
          <a:lstStyle/>
          <a:p>
            <a:r>
              <a:rPr lang="en-US"/>
              <a:t>DMVPN Phases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848" y="1271033"/>
            <a:ext cx="6832948" cy="550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8322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1600200" y="1248509"/>
            <a:ext cx="8991600" cy="5328138"/>
          </a:xfrm>
        </p:spPr>
        <p:txBody>
          <a:bodyPr>
            <a:normAutofit/>
          </a:bodyPr>
          <a:lstStyle/>
          <a:p>
            <a:pPr lvl="1"/>
            <a:r>
              <a:rPr lang="en-US" sz="2800" b="1"/>
              <a:t>Phase 3</a:t>
            </a:r>
            <a:r>
              <a:rPr lang="en-US" sz="2800"/>
              <a:t>: </a:t>
            </a:r>
            <a:r>
              <a:rPr lang="en-US" sz="2800" i="1"/>
              <a:t>Hierarchical Tree Spoke-to-Spoke</a:t>
            </a:r>
          </a:p>
          <a:p>
            <a:pPr lvl="2"/>
            <a:r>
              <a:rPr lang="en-US" sz="2400"/>
              <a:t>This phase refines spoke-to-spoke connectivity by enhancing NHRP messaging and interacting with the routing table.</a:t>
            </a:r>
          </a:p>
          <a:p>
            <a:pPr lvl="2"/>
            <a:r>
              <a:rPr lang="en-US" sz="2400"/>
              <a:t>Phase 3 allows the hub to send an NHRP re-direct message to the spoke that originated the packet flow. The NHRP re-direct message provides the necessary information so that the originator spoke can initiate a resolution of the destination host/network</a:t>
            </a:r>
          </a:p>
          <a:p>
            <a:pPr lvl="2"/>
            <a:r>
              <a:rPr lang="en-US" sz="2400"/>
              <a:t>NHRP installs paths in the routing table for the shortcuts it creates.</a:t>
            </a:r>
          </a:p>
          <a:p>
            <a:pPr lvl="2"/>
            <a:r>
              <a:rPr lang="en-US" sz="2400"/>
              <a:t>NHRP shortcuts allow a hierarchical tree topology. A regional hub is responsible or managing NHRP traffic and subnets within that region, but spoke-to-spoke tunnels can be established outside that region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77344" y="6824"/>
            <a:ext cx="6761956" cy="1364776"/>
          </a:xfrm>
        </p:spPr>
        <p:txBody>
          <a:bodyPr/>
          <a:lstStyle/>
          <a:p>
            <a:r>
              <a:rPr lang="en-US"/>
              <a:t>DMVPN Phases</a:t>
            </a:r>
          </a:p>
        </p:txBody>
      </p:sp>
    </p:spTree>
    <p:extLst>
      <p:ext uri="{BB962C8B-B14F-4D97-AF65-F5344CB8AC3E}">
        <p14:creationId xmlns:p14="http://schemas.microsoft.com/office/powerpoint/2010/main" val="64876548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1996ce7-020e-4684-919a-b5d87e9bfa30">
      <Terms xmlns="http://schemas.microsoft.com/office/infopath/2007/PartnerControls"/>
    </lcf76f155ced4ddcb4097134ff3c332f>
    <TaxCatchAll xmlns="490c9ccc-c823-4f5f-bd87-22d796f22aa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741B2E28913D4F8EB1273C4FEFC740" ma:contentTypeVersion="13" ma:contentTypeDescription="Create a new document." ma:contentTypeScope="" ma:versionID="170f98308152748deac7d3b5f361fe98">
  <xsd:schema xmlns:xsd="http://www.w3.org/2001/XMLSchema" xmlns:xs="http://www.w3.org/2001/XMLSchema" xmlns:p="http://schemas.microsoft.com/office/2006/metadata/properties" xmlns:ns2="91996ce7-020e-4684-919a-b5d87e9bfa30" xmlns:ns3="490c9ccc-c823-4f5f-bd87-22d796f22aa1" targetNamespace="http://schemas.microsoft.com/office/2006/metadata/properties" ma:root="true" ma:fieldsID="e2edb776706941bbafaaebcf0e44a8f8" ns2:_="" ns3:_="">
    <xsd:import namespace="91996ce7-020e-4684-919a-b5d87e9bfa30"/>
    <xsd:import namespace="490c9ccc-c823-4f5f-bd87-22d796f22a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96ce7-020e-4684-919a-b5d87e9bf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c7be36e-9551-4638-a550-39ad874449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c9ccc-c823-4f5f-bd87-22d796f22aa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0fd1672-d9d9-4973-a45a-bcb17e9a52fa}" ma:internalName="TaxCatchAll" ma:showField="CatchAllData" ma:web="490c9ccc-c823-4f5f-bd87-22d796f22a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D5ECDD-C51E-45B0-9E6E-7E4067447E49}">
  <ds:schemaRefs>
    <ds:schemaRef ds:uri="http://purl.org/dc/terms/"/>
    <ds:schemaRef ds:uri="http://schemas.openxmlformats.org/package/2006/metadata/core-properties"/>
    <ds:schemaRef ds:uri="91996ce7-020e-4684-919a-b5d87e9bfa30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90c9ccc-c823-4f5f-bd87-22d796f22aa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AA1FE99-F6DE-408C-B02C-9EA09EF193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996ce7-020e-4684-919a-b5d87e9bfa30"/>
    <ds:schemaRef ds:uri="490c9ccc-c823-4f5f-bd87-22d796f22a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0B0B1B-9FC0-4577-80D8-89F5E529AF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140</TotalTime>
  <Words>2189</Words>
  <Application>Microsoft Office PowerPoint</Application>
  <PresentationFormat>Widescreen</PresentationFormat>
  <Paragraphs>367</Paragraphs>
  <Slides>33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ＭＳ Ｐゴシック</vt:lpstr>
      <vt:lpstr>ＭＳ Ｐゴシック</vt:lpstr>
      <vt:lpstr>Arial</vt:lpstr>
      <vt:lpstr>Calibri</vt:lpstr>
      <vt:lpstr>Times New Roman</vt:lpstr>
      <vt:lpstr>Wingdings</vt:lpstr>
      <vt:lpstr>Office Theme</vt:lpstr>
      <vt:lpstr>DMVPN Fundamentals</vt:lpstr>
      <vt:lpstr>DMVPN Overview</vt:lpstr>
      <vt:lpstr>DMVPN Overview</vt:lpstr>
      <vt:lpstr>DMVPN Overview</vt:lpstr>
      <vt:lpstr>  VPN Types</vt:lpstr>
      <vt:lpstr>DMVPN Phases</vt:lpstr>
      <vt:lpstr>DMVPN Phases</vt:lpstr>
      <vt:lpstr>DMVPN Phases</vt:lpstr>
      <vt:lpstr>DMVPN Phases</vt:lpstr>
      <vt:lpstr>DMVPN Phases</vt:lpstr>
      <vt:lpstr>DMVPN Fundamental Phase 1: Generic Routing Encapsulation (GRE)</vt:lpstr>
      <vt:lpstr>GRE Overview</vt:lpstr>
      <vt:lpstr>PowerPoint Presentation</vt:lpstr>
      <vt:lpstr>Characteristics of GRE</vt:lpstr>
      <vt:lpstr>GRE Configuration</vt:lpstr>
      <vt:lpstr>GRE Configuration</vt:lpstr>
      <vt:lpstr>GRE Configuration</vt:lpstr>
      <vt:lpstr>GRE LAB</vt:lpstr>
      <vt:lpstr>QUESTION</vt:lpstr>
      <vt:lpstr>DMVPN Fundamental Phase 2: Multipoint Generic Routing Encapsulation (mGRE)</vt:lpstr>
      <vt:lpstr>mGRE Overview</vt:lpstr>
      <vt:lpstr>mGRE Configuration</vt:lpstr>
      <vt:lpstr>mGRE Configuration</vt:lpstr>
      <vt:lpstr>DMVPN Fundamental Phase 3: Next Hop Resolution Protocol (NHRP)</vt:lpstr>
      <vt:lpstr>NHRP Overview</vt:lpstr>
      <vt:lpstr>NHRP Configuration</vt:lpstr>
      <vt:lpstr>NHRP Hub Configuration</vt:lpstr>
      <vt:lpstr>NHRP Spoke Configuration</vt:lpstr>
      <vt:lpstr>QUESTION</vt:lpstr>
      <vt:lpstr>mGRE with NHRP together</vt:lpstr>
      <vt:lpstr>DMVPN LAB</vt:lpstr>
      <vt:lpstr>DMVPN Summary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Convergence core</dc:title>
  <dc:creator>jesus ortiz2</dc:creator>
  <cp:lastModifiedBy>jesus ortiz2</cp:lastModifiedBy>
  <cp:revision>9</cp:revision>
  <dcterms:created xsi:type="dcterms:W3CDTF">2022-10-30T03:50:42Z</dcterms:created>
  <dcterms:modified xsi:type="dcterms:W3CDTF">2025-08-24T21:36:44Z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0x01010011741B2E28913D4F8EB1273C4FEFC740</vt:lpwstr>
  </property>
</Properties>
</file>