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4"/>
  </p:sldMasterIdLst>
  <p:notesMasterIdLst>
    <p:notesMasterId r:id="rId23"/>
  </p:notesMasterIdLst>
  <p:sldIdLst>
    <p:sldId id="313" r:id="rId5"/>
    <p:sldId id="314" r:id="rId6"/>
    <p:sldId id="315"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3207A-215A-4506-8462-F3A307DF3E5E}" type="datetimeFigureOut">
              <a:rPr lang="en-US" smtClean="0"/>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B551A-D5F0-41A3-BA77-7C7671E13EEA}" type="slidenum">
              <a:rPr lang="en-US" smtClean="0"/>
              <a:t>‹#›</a:t>
            </a:fld>
            <a:endParaRPr lang="en-US"/>
          </a:p>
        </p:txBody>
      </p:sp>
    </p:spTree>
    <p:extLst>
      <p:ext uri="{BB962C8B-B14F-4D97-AF65-F5344CB8AC3E}">
        <p14:creationId xmlns:p14="http://schemas.microsoft.com/office/powerpoint/2010/main" val="1690232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xfrm>
            <a:off x="685800" y="1143000"/>
            <a:ext cx="5486400" cy="3086100"/>
          </a:xfrm>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Framework of standards developed by the Internet Engineering Task Force (IETF)</a:t>
            </a:r>
          </a:p>
          <a:p>
            <a:pPr marL="800100" lvl="1"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RFC 4301 and RFC 4309</a:t>
            </a:r>
          </a:p>
          <a:p>
            <a:pPr defTabSz="918295"/>
            <a:endParaRPr lang="en-US" altLang="en-US">
              <a:latin typeface="Arial" panose="020B0604020202020204" pitchFamily="34" charset="0"/>
            </a:endParaRPr>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958" indent="-291522">
              <a:spcBef>
                <a:spcPct val="30000"/>
              </a:spcBef>
              <a:defRPr sz="1200">
                <a:solidFill>
                  <a:schemeClr val="tx1"/>
                </a:solidFill>
                <a:latin typeface="Arial" panose="020B0604020202020204" pitchFamily="34" charset="0"/>
              </a:defRPr>
            </a:lvl2pPr>
            <a:lvl3pPr marL="1166089" indent="-233218">
              <a:spcBef>
                <a:spcPct val="30000"/>
              </a:spcBef>
              <a:defRPr sz="1200">
                <a:solidFill>
                  <a:schemeClr val="tx1"/>
                </a:solidFill>
                <a:latin typeface="Arial" panose="020B0604020202020204" pitchFamily="34" charset="0"/>
              </a:defRPr>
            </a:lvl3pPr>
            <a:lvl4pPr marL="1632524" indent="-233218">
              <a:spcBef>
                <a:spcPct val="30000"/>
              </a:spcBef>
              <a:defRPr sz="1200">
                <a:solidFill>
                  <a:schemeClr val="tx1"/>
                </a:solidFill>
                <a:latin typeface="Arial" panose="020B0604020202020204" pitchFamily="34" charset="0"/>
              </a:defRPr>
            </a:lvl4pPr>
            <a:lvl5pPr marL="2098959" indent="-233218">
              <a:spcBef>
                <a:spcPct val="30000"/>
              </a:spcBef>
              <a:defRPr sz="1200">
                <a:solidFill>
                  <a:schemeClr val="tx1"/>
                </a:solidFill>
                <a:latin typeface="Arial" panose="020B0604020202020204" pitchFamily="34" charset="0"/>
              </a:defRPr>
            </a:lvl5pPr>
            <a:lvl6pPr marL="2565395" indent="-233218" eaLnBrk="0" fontAlgn="base" hangingPunct="0">
              <a:spcBef>
                <a:spcPct val="30000"/>
              </a:spcBef>
              <a:spcAft>
                <a:spcPct val="0"/>
              </a:spcAft>
              <a:defRPr sz="1200">
                <a:solidFill>
                  <a:schemeClr val="tx1"/>
                </a:solidFill>
                <a:latin typeface="Arial" panose="020B0604020202020204" pitchFamily="34" charset="0"/>
              </a:defRPr>
            </a:lvl6pPr>
            <a:lvl7pPr marL="3031830" indent="-233218" eaLnBrk="0" fontAlgn="base" hangingPunct="0">
              <a:spcBef>
                <a:spcPct val="30000"/>
              </a:spcBef>
              <a:spcAft>
                <a:spcPct val="0"/>
              </a:spcAft>
              <a:defRPr sz="1200">
                <a:solidFill>
                  <a:schemeClr val="tx1"/>
                </a:solidFill>
                <a:latin typeface="Arial" panose="020B0604020202020204" pitchFamily="34" charset="0"/>
              </a:defRPr>
            </a:lvl7pPr>
            <a:lvl8pPr marL="3498266" indent="-233218" eaLnBrk="0" fontAlgn="base" hangingPunct="0">
              <a:spcBef>
                <a:spcPct val="30000"/>
              </a:spcBef>
              <a:spcAft>
                <a:spcPct val="0"/>
              </a:spcAft>
              <a:defRPr sz="1200">
                <a:solidFill>
                  <a:schemeClr val="tx1"/>
                </a:solidFill>
                <a:latin typeface="Arial" panose="020B0604020202020204" pitchFamily="34" charset="0"/>
              </a:defRPr>
            </a:lvl8pPr>
            <a:lvl9pPr marL="3964701" indent="-233218"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C8C4E180-1EB4-46D3-BDEF-0DF1238E655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457200" rtl="0" eaLnBrk="1" fontAlgn="auto" latinLnBrk="0" hangingPunct="1">
                <a:lnSpc>
                  <a:spcPct val="100000"/>
                </a:lnSpc>
                <a:spcBef>
                  <a:spcPct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4681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C71C3D-7BFF-4186-86C4-1ED03E409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03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C71C3D-7BFF-4186-86C4-1ED03E409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150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xfrm>
            <a:off x="685800" y="1143000"/>
            <a:ext cx="5486400" cy="3086100"/>
          </a:xfrm>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8295"/>
            <a:endParaRPr lang="en-US" altLang="en-US">
              <a:latin typeface="Arial" panose="020B0604020202020204" pitchFamily="34" charset="0"/>
            </a:endParaRPr>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7958" indent="-291522">
              <a:spcBef>
                <a:spcPct val="30000"/>
              </a:spcBef>
              <a:defRPr sz="1200">
                <a:solidFill>
                  <a:schemeClr val="tx1"/>
                </a:solidFill>
                <a:latin typeface="Arial" panose="020B0604020202020204" pitchFamily="34" charset="0"/>
              </a:defRPr>
            </a:lvl2pPr>
            <a:lvl3pPr marL="1166089" indent="-233218">
              <a:spcBef>
                <a:spcPct val="30000"/>
              </a:spcBef>
              <a:defRPr sz="1200">
                <a:solidFill>
                  <a:schemeClr val="tx1"/>
                </a:solidFill>
                <a:latin typeface="Arial" panose="020B0604020202020204" pitchFamily="34" charset="0"/>
              </a:defRPr>
            </a:lvl3pPr>
            <a:lvl4pPr marL="1632524" indent="-233218">
              <a:spcBef>
                <a:spcPct val="30000"/>
              </a:spcBef>
              <a:defRPr sz="1200">
                <a:solidFill>
                  <a:schemeClr val="tx1"/>
                </a:solidFill>
                <a:latin typeface="Arial" panose="020B0604020202020204" pitchFamily="34" charset="0"/>
              </a:defRPr>
            </a:lvl4pPr>
            <a:lvl5pPr marL="2098959" indent="-233218">
              <a:spcBef>
                <a:spcPct val="30000"/>
              </a:spcBef>
              <a:defRPr sz="1200">
                <a:solidFill>
                  <a:schemeClr val="tx1"/>
                </a:solidFill>
                <a:latin typeface="Arial" panose="020B0604020202020204" pitchFamily="34" charset="0"/>
              </a:defRPr>
            </a:lvl5pPr>
            <a:lvl6pPr marL="2565395" indent="-233218" eaLnBrk="0" fontAlgn="base" hangingPunct="0">
              <a:spcBef>
                <a:spcPct val="30000"/>
              </a:spcBef>
              <a:spcAft>
                <a:spcPct val="0"/>
              </a:spcAft>
              <a:defRPr sz="1200">
                <a:solidFill>
                  <a:schemeClr val="tx1"/>
                </a:solidFill>
                <a:latin typeface="Arial" panose="020B0604020202020204" pitchFamily="34" charset="0"/>
              </a:defRPr>
            </a:lvl6pPr>
            <a:lvl7pPr marL="3031830" indent="-233218" eaLnBrk="0" fontAlgn="base" hangingPunct="0">
              <a:spcBef>
                <a:spcPct val="30000"/>
              </a:spcBef>
              <a:spcAft>
                <a:spcPct val="0"/>
              </a:spcAft>
              <a:defRPr sz="1200">
                <a:solidFill>
                  <a:schemeClr val="tx1"/>
                </a:solidFill>
                <a:latin typeface="Arial" panose="020B0604020202020204" pitchFamily="34" charset="0"/>
              </a:defRPr>
            </a:lvl7pPr>
            <a:lvl8pPr marL="3498266" indent="-233218" eaLnBrk="0" fontAlgn="base" hangingPunct="0">
              <a:spcBef>
                <a:spcPct val="30000"/>
              </a:spcBef>
              <a:spcAft>
                <a:spcPct val="0"/>
              </a:spcAft>
              <a:defRPr sz="1200">
                <a:solidFill>
                  <a:schemeClr val="tx1"/>
                </a:solidFill>
                <a:latin typeface="Arial" panose="020B0604020202020204" pitchFamily="34" charset="0"/>
              </a:defRPr>
            </a:lvl8pPr>
            <a:lvl9pPr marL="3964701" indent="-233218"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C8C4E180-1EB4-46D3-BDEF-0DF1238E655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457200" rtl="0" eaLnBrk="1" fontAlgn="auto" latinLnBrk="0" hangingPunct="1">
                <a:lnSpc>
                  <a:spcPct val="100000"/>
                </a:lnSpc>
                <a:spcBef>
                  <a:spcPct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2141816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fld id="{685397F8-6D54-4397-B96C-76DAB3B90AC6}"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457200" rtl="0" eaLnBrk="1" fontAlgn="auto" latinLnBrk="0" hangingPunct="1">
                <a:lnSpc>
                  <a:spcPct val="100000"/>
                </a:lnSpc>
                <a:spcBef>
                  <a:spcPct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70748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70978E6-FB79-4E74-A4A4-2BA13DA27C4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043" name="Rectangle 2"/>
          <p:cNvSpPr>
            <a:spLocks noGrp="1" noRot="1" noChangeAspect="1" noChangeArrowheads="1" noTextEdit="1"/>
          </p:cNvSpPr>
          <p:nvPr>
            <p:ph type="sldImg"/>
          </p:nvPr>
        </p:nvSpPr>
        <p:spPr>
          <a:xfrm>
            <a:off x="685800" y="1143000"/>
            <a:ext cx="5486400" cy="3086100"/>
          </a:xfrm>
          <a:ln/>
        </p:spPr>
      </p:sp>
      <p:sp>
        <p:nvSpPr>
          <p:cNvPr id="87044" name="Rectangle 3"/>
          <p:cNvSpPr>
            <a:spLocks noGrp="1" noChangeArrowheads="1"/>
          </p:cNvSpPr>
          <p:nvPr>
            <p:ph type="body" idx="1"/>
          </p:nvPr>
        </p:nvSpPr>
        <p:spPr>
          <a:noFill/>
          <a:ln/>
        </p:spPr>
        <p:txBody>
          <a:bodyPr/>
          <a:lstStyle/>
          <a:p>
            <a:pPr>
              <a:lnSpc>
                <a:spcPct val="80000"/>
              </a:lnSpc>
              <a:buFontTx/>
              <a:buNone/>
            </a:pPr>
            <a:endParaRPr lang="en-US"/>
          </a:p>
        </p:txBody>
      </p:sp>
    </p:spTree>
    <p:extLst>
      <p:ext uri="{BB962C8B-B14F-4D97-AF65-F5344CB8AC3E}">
        <p14:creationId xmlns:p14="http://schemas.microsoft.com/office/powerpoint/2010/main" val="384292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atin typeface="+mn-lt"/>
                <a:cs typeface="Times New Roman" panose="02020603050405020304" pitchFamily="18"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3E07534-7288-4FFB-9A0D-6E653E8922DE}"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332250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574767"/>
            <a:ext cx="10515600" cy="574765"/>
          </a:xfrm>
        </p:spPr>
        <p:txBody>
          <a:bodyPr/>
          <a:lstStyle/>
          <a:p>
            <a:r>
              <a:rPr lang="en-US"/>
              <a:t>Click to edit Master title style</a:t>
            </a:r>
          </a:p>
        </p:txBody>
      </p:sp>
      <p:sp>
        <p:nvSpPr>
          <p:cNvPr id="3" name="Vertical Text Placeholder 2"/>
          <p:cNvSpPr>
            <a:spLocks noGrp="1"/>
          </p:cNvSpPr>
          <p:nvPr>
            <p:ph type="body" orient="vert" idx="1"/>
          </p:nvPr>
        </p:nvSpPr>
        <p:spPr>
          <a:xfrm>
            <a:off x="838200" y="1219200"/>
            <a:ext cx="10515600" cy="4957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07534-7288-4FFB-9A0D-6E653E8922DE}"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9502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07534-7288-4FFB-9A0D-6E653E8922DE}"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204631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6"/>
            <a:ext cx="109728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4000503"/>
            <a:ext cx="109728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eaLnBrk="0" fontAlgn="base" hangingPunct="0">
              <a:lnSpc>
                <a:spcPct val="90000"/>
              </a:lnSpc>
              <a:spcAft>
                <a:spcPct val="0"/>
              </a:spcAft>
              <a:defRPr/>
            </a:pPr>
            <a:fld id="{4708AEC5-DDCF-437F-A154-4EDE37EB29BB}" type="datetime5">
              <a:rPr lang="en-GB" smtClean="0"/>
              <a:pPr eaLnBrk="0" fontAlgn="base" hangingPunct="0">
                <a:lnSpc>
                  <a:spcPct val="90000"/>
                </a:lnSpc>
                <a:spcAft>
                  <a:spcPct val="0"/>
                </a:spcAft>
                <a:defRPr/>
              </a:pPr>
              <a:t>24-Aug-25</a:t>
            </a:fld>
            <a:endParaRPr lang="en-GB"/>
          </a:p>
        </p:txBody>
      </p:sp>
      <p:sp>
        <p:nvSpPr>
          <p:cNvPr id="6" name="Rectangle 5"/>
          <p:cNvSpPr>
            <a:spLocks noGrp="1" noChangeArrowheads="1"/>
          </p:cNvSpPr>
          <p:nvPr>
            <p:ph type="ftr" sz="quarter" idx="11"/>
          </p:nvPr>
        </p:nvSpPr>
        <p:spPr/>
        <p:txBody>
          <a:bodyPr/>
          <a:lstStyle>
            <a:lvl1pPr>
              <a:defRPr/>
            </a:lvl1pPr>
          </a:lstStyle>
          <a:p>
            <a:pPr eaLnBrk="0" fontAlgn="base" hangingPunct="0">
              <a:lnSpc>
                <a:spcPct val="90000"/>
              </a:lnSpc>
              <a:spcAft>
                <a:spcPct val="0"/>
              </a:spcAft>
              <a:defRPr/>
            </a:pPr>
            <a:r>
              <a:rPr lang="en-GB"/>
              <a:t>S Ward  Abingdon and Witney College</a:t>
            </a:r>
          </a:p>
        </p:txBody>
      </p:sp>
    </p:spTree>
    <p:extLst>
      <p:ext uri="{BB962C8B-B14F-4D97-AF65-F5344CB8AC3E}">
        <p14:creationId xmlns:p14="http://schemas.microsoft.com/office/powerpoint/2010/main" val="83090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86465" y="365127"/>
            <a:ext cx="9267335" cy="766090"/>
          </a:xfrm>
        </p:spPr>
        <p:txBody>
          <a:bodyPr>
            <a:normAutofit/>
          </a:bodyPr>
          <a:lstStyle>
            <a:lvl1pPr>
              <a:defRPr sz="2800" b="1">
                <a:latin typeface="+mn-lt"/>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838200" y="1131217"/>
            <a:ext cx="10515600" cy="5045746"/>
          </a:xfrm>
        </p:spPr>
        <p:txBody>
          <a:bodyPr/>
          <a:lstStyle>
            <a:lvl1pPr>
              <a:defRPr>
                <a:latin typeface="+mn-lt"/>
                <a:cs typeface="Times New Roman" panose="02020603050405020304" pitchFamily="18" charset="0"/>
              </a:defRPr>
            </a:lvl1pPr>
            <a:lvl2pPr>
              <a:defRPr>
                <a:latin typeface="+mn-lt"/>
                <a:cs typeface="Times New Roman" panose="02020603050405020304" pitchFamily="18" charset="0"/>
              </a:defRPr>
            </a:lvl2pPr>
            <a:lvl3pPr>
              <a:defRPr>
                <a:latin typeface="+mn-lt"/>
                <a:cs typeface="Times New Roman" panose="02020603050405020304" pitchFamily="18" charset="0"/>
              </a:defRPr>
            </a:lvl3pPr>
            <a:lvl4pPr>
              <a:defRPr>
                <a:latin typeface="+mn-lt"/>
                <a:cs typeface="Times New Roman" panose="02020603050405020304" pitchFamily="18" charset="0"/>
              </a:defRPr>
            </a:lvl4pPr>
            <a:lvl5pPr>
              <a:defRPr>
                <a:latin typeface="+mn-lt"/>
                <a:cs typeface="Times New Roman" panose="02020603050405020304"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E07534-7288-4FFB-9A0D-6E653E8922DE}"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57769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E07534-7288-4FFB-9A0D-6E653E8922DE}"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320627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7096" y="365127"/>
            <a:ext cx="9246704" cy="767935"/>
          </a:xfrm>
        </p:spPr>
        <p:txBody>
          <a:bodyPr>
            <a:normAutofit/>
          </a:bodyPr>
          <a:lstStyle>
            <a:lvl1pPr>
              <a:defRPr sz="2800" b="1">
                <a:latin typeface="+mn-lt"/>
                <a:cs typeface="Times New Roman" panose="02020603050405020304" pitchFamily="18"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atin typeface="+mn-lt"/>
              </a:defRPr>
            </a:lvl1pPr>
          </a:lstStyle>
          <a:p>
            <a:fld id="{93E07534-7288-4FFB-9A0D-6E653E8922DE}" type="datetimeFigureOut">
              <a:rPr lang="en-US" smtClean="0"/>
              <a:pPr/>
              <a:t>8/24/2025</a:t>
            </a:fld>
            <a:endParaRPr lang="en-US"/>
          </a:p>
        </p:txBody>
      </p:sp>
      <p:sp>
        <p:nvSpPr>
          <p:cNvPr id="6" name="Footer Placeholder 5"/>
          <p:cNvSpPr>
            <a:spLocks noGrp="1"/>
          </p:cNvSpPr>
          <p:nvPr>
            <p:ph type="ftr" sz="quarter" idx="11"/>
          </p:nvPr>
        </p:nvSpPr>
        <p:spPr/>
        <p:txBody>
          <a:bodyPr/>
          <a:lstStyle>
            <a:lvl1pPr>
              <a:defRPr>
                <a:latin typeface="+mn-lt"/>
              </a:defRPr>
            </a:lvl1pPr>
          </a:lstStyle>
          <a:p>
            <a:endParaRPr lang="en-US"/>
          </a:p>
        </p:txBody>
      </p:sp>
      <p:sp>
        <p:nvSpPr>
          <p:cNvPr id="7" name="Slide Number Placeholder 6"/>
          <p:cNvSpPr>
            <a:spLocks noGrp="1"/>
          </p:cNvSpPr>
          <p:nvPr>
            <p:ph type="sldNum" sz="quarter" idx="12"/>
          </p:nvPr>
        </p:nvSpPr>
        <p:spPr/>
        <p:txBody>
          <a:bodyPr/>
          <a:lstStyle>
            <a:lvl1pPr>
              <a:defRPr>
                <a:latin typeface="+mn-lt"/>
              </a:defRPr>
            </a:lvl1pPr>
          </a:lstStyle>
          <a:p>
            <a:fld id="{D0F609D9-0790-4502-9342-A4896AEE7D22}" type="slidenum">
              <a:rPr lang="en-US" smtClean="0"/>
              <a:pPr/>
              <a:t>‹#›</a:t>
            </a:fld>
            <a:endParaRPr lang="en-US"/>
          </a:p>
        </p:txBody>
      </p:sp>
    </p:spTree>
    <p:extLst>
      <p:ext uri="{BB962C8B-B14F-4D97-AF65-F5344CB8AC3E}">
        <p14:creationId xmlns:p14="http://schemas.microsoft.com/office/powerpoint/2010/main" val="109461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20348" y="365127"/>
            <a:ext cx="9235040" cy="748057"/>
          </a:xfrm>
        </p:spPr>
        <p:txBody>
          <a:bodyPr>
            <a:normAutofit/>
          </a:bodyPr>
          <a:lstStyle>
            <a:lvl1pPr>
              <a:defRPr sz="2800" b="1">
                <a:latin typeface="+mn-lt"/>
                <a:cs typeface="Times New Roman" panose="02020603050405020304" pitchFamily="18" charset="0"/>
              </a:defRPr>
            </a:lvl1p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mn-lt"/>
              </a:defRPr>
            </a:lvl1pPr>
          </a:lstStyle>
          <a:p>
            <a:fld id="{93E07534-7288-4FFB-9A0D-6E653E8922DE}" type="datetimeFigureOut">
              <a:rPr lang="en-US" smtClean="0"/>
              <a:pPr/>
              <a:t>8/24/2025</a:t>
            </a:fld>
            <a:endParaRPr lang="en-US"/>
          </a:p>
        </p:txBody>
      </p:sp>
      <p:sp>
        <p:nvSpPr>
          <p:cNvPr id="8" name="Footer Placeholder 7"/>
          <p:cNvSpPr>
            <a:spLocks noGrp="1"/>
          </p:cNvSpPr>
          <p:nvPr>
            <p:ph type="ftr" sz="quarter" idx="11"/>
          </p:nvPr>
        </p:nvSpPr>
        <p:spPr/>
        <p:txBody>
          <a:bodyPr/>
          <a:lstStyle>
            <a:lvl1pPr>
              <a:defRPr>
                <a:latin typeface="+mn-lt"/>
              </a:defRPr>
            </a:lvl1pPr>
          </a:lstStyle>
          <a:p>
            <a:endParaRPr lang="en-US"/>
          </a:p>
        </p:txBody>
      </p:sp>
      <p:sp>
        <p:nvSpPr>
          <p:cNvPr id="9" name="Slide Number Placeholder 8"/>
          <p:cNvSpPr>
            <a:spLocks noGrp="1"/>
          </p:cNvSpPr>
          <p:nvPr>
            <p:ph type="sldNum" sz="quarter" idx="12"/>
          </p:nvPr>
        </p:nvSpPr>
        <p:spPr/>
        <p:txBody>
          <a:bodyPr/>
          <a:lstStyle>
            <a:lvl1pPr>
              <a:defRPr>
                <a:latin typeface="+mn-lt"/>
              </a:defRPr>
            </a:lvl1pPr>
          </a:lstStyle>
          <a:p>
            <a:fld id="{D0F609D9-0790-4502-9342-A4896AEE7D22}" type="slidenum">
              <a:rPr lang="en-US" smtClean="0"/>
              <a:pPr/>
              <a:t>‹#›</a:t>
            </a:fld>
            <a:endParaRPr lang="en-US"/>
          </a:p>
        </p:txBody>
      </p:sp>
    </p:spTree>
    <p:extLst>
      <p:ext uri="{BB962C8B-B14F-4D97-AF65-F5344CB8AC3E}">
        <p14:creationId xmlns:p14="http://schemas.microsoft.com/office/powerpoint/2010/main" val="2849017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86465" y="365127"/>
            <a:ext cx="9267335" cy="747237"/>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93E07534-7288-4FFB-9A0D-6E653E8922DE}" type="datetimeFigureOut">
              <a:rPr lang="en-US" smtClean="0"/>
              <a:t>8/24/2025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2219698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07534-7288-4FFB-9A0D-6E653E8922DE}" type="datetimeFigureOut">
              <a:rPr lang="en-US" smtClean="0"/>
              <a:t>8/24/2025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213005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07534-7288-4FFB-9A0D-6E653E8922DE}"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533973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E07534-7288-4FFB-9A0D-6E653E8922DE}"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F609D9-0790-4502-9342-A4896AEE7D22}" type="slidenum">
              <a:rPr lang="en-US" smtClean="0"/>
              <a:t>‹#›</a:t>
            </a:fld>
            <a:endParaRPr lang="en-US"/>
          </a:p>
        </p:txBody>
      </p:sp>
    </p:spTree>
    <p:extLst>
      <p:ext uri="{BB962C8B-B14F-4D97-AF65-F5344CB8AC3E}">
        <p14:creationId xmlns:p14="http://schemas.microsoft.com/office/powerpoint/2010/main" val="1390599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3E07534-7288-4FFB-9A0D-6E653E8922DE}" type="datetimeFigureOut">
              <a:rPr lang="en-US" smtClean="0"/>
              <a:pPr/>
              <a:t>8/24/2025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D0F609D9-0790-4502-9342-A4896AEE7D22}" type="slidenum">
              <a:rPr lang="en-US" smtClean="0"/>
              <a:pPr/>
              <a:t>‹#›</a:t>
            </a:fld>
            <a:endParaRPr lang="en-US"/>
          </a:p>
        </p:txBody>
      </p:sp>
      <p:sp>
        <p:nvSpPr>
          <p:cNvPr id="7" name="Line 30"/>
          <p:cNvSpPr>
            <a:spLocks noChangeShapeType="1"/>
          </p:cNvSpPr>
          <p:nvPr userDrawn="1"/>
        </p:nvSpPr>
        <p:spPr bwMode="auto">
          <a:xfrm>
            <a:off x="0" y="1143000"/>
            <a:ext cx="12192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sz="1800">
              <a:latin typeface="+mn-lt"/>
            </a:endParaRPr>
          </a:p>
        </p:txBody>
      </p:sp>
    </p:spTree>
    <p:extLst>
      <p:ext uri="{BB962C8B-B14F-4D97-AF65-F5344CB8AC3E}">
        <p14:creationId xmlns:p14="http://schemas.microsoft.com/office/powerpoint/2010/main" val="24530663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4BB9-44CB-4748-85EC-AD116905C277}"/>
              </a:ext>
            </a:extLst>
          </p:cNvPr>
          <p:cNvSpPr>
            <a:spLocks noGrp="1"/>
          </p:cNvSpPr>
          <p:nvPr>
            <p:ph type="title"/>
          </p:nvPr>
        </p:nvSpPr>
        <p:spPr>
          <a:xfrm>
            <a:off x="1844043" y="3901165"/>
            <a:ext cx="8641079" cy="1021556"/>
          </a:xfrm>
        </p:spPr>
        <p:txBody>
          <a:bodyPr>
            <a:noAutofit/>
          </a:bodyPr>
          <a:lstStyle/>
          <a:p>
            <a:r>
              <a:rPr lang="en-US" sz="5400">
                <a:cs typeface="Times New Roman" panose="02020603050405020304" pitchFamily="18" charset="0"/>
              </a:rPr>
              <a:t>Encrypting Tunnel Data</a:t>
            </a:r>
          </a:p>
        </p:txBody>
      </p:sp>
    </p:spTree>
    <p:extLst>
      <p:ext uri="{BB962C8B-B14F-4D97-AF65-F5344CB8AC3E}">
        <p14:creationId xmlns:p14="http://schemas.microsoft.com/office/powerpoint/2010/main" val="205338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944" y="206430"/>
            <a:ext cx="7886700" cy="1123607"/>
          </a:xfrm>
        </p:spPr>
        <p:txBody>
          <a:bodyPr>
            <a:normAutofit/>
          </a:bodyPr>
          <a:lstStyle/>
          <a:p>
            <a:r>
              <a:rPr lang="en-US">
                <a:cs typeface="Times New Roman" panose="02020603050405020304" pitchFamily="18" charset="0"/>
              </a:rPr>
              <a:t>IPSEC Transform Set</a:t>
            </a:r>
          </a:p>
        </p:txBody>
      </p:sp>
      <p:sp>
        <p:nvSpPr>
          <p:cNvPr id="3" name="Content Placeholder 2"/>
          <p:cNvSpPr>
            <a:spLocks noGrp="1"/>
          </p:cNvSpPr>
          <p:nvPr>
            <p:ph idx="1"/>
          </p:nvPr>
        </p:nvSpPr>
        <p:spPr>
          <a:xfrm>
            <a:off x="2152649" y="1330036"/>
            <a:ext cx="7886700" cy="4846927"/>
          </a:xfrm>
        </p:spPr>
        <p:txBody>
          <a:bodyPr>
            <a:normAutofit/>
          </a:bodyPr>
          <a:lstStyle/>
          <a:p>
            <a:r>
              <a:rPr lang="en-US" sz="2400"/>
              <a:t>A </a:t>
            </a:r>
            <a:r>
              <a:rPr lang="en-US" sz="2400" i="1"/>
              <a:t>transform set</a:t>
            </a:r>
            <a:r>
              <a:rPr lang="en-US" sz="2400"/>
              <a:t> is a combination of security protocols and algorithms. During the IPsec SA negotiation, the peers agree to use a particular transform set for protecting a particular data flow. </a:t>
            </a:r>
          </a:p>
          <a:p>
            <a:endParaRPr lang="en-US" sz="2400"/>
          </a:p>
          <a:p>
            <a:r>
              <a:rPr lang="en-US" sz="2400"/>
              <a:t>Transform set has two Transform types:</a:t>
            </a:r>
          </a:p>
          <a:p>
            <a:pPr lvl="1"/>
            <a:r>
              <a:rPr lang="en-US" sz="2000"/>
              <a:t>Authentication Header (AH) </a:t>
            </a:r>
          </a:p>
          <a:p>
            <a:pPr lvl="1"/>
            <a:r>
              <a:rPr lang="en-US" sz="2000"/>
              <a:t>Encapsulating Security Payload (ESP) </a:t>
            </a:r>
          </a:p>
          <a:p>
            <a:pPr lvl="1"/>
            <a:endParaRPr lang="en-US" sz="2000"/>
          </a:p>
          <a:p>
            <a:r>
              <a:rPr lang="en-US" sz="2400"/>
              <a:t>Transform set also has two modes:</a:t>
            </a:r>
          </a:p>
          <a:p>
            <a:pPr lvl="1"/>
            <a:r>
              <a:rPr lang="en-US" sz="2000"/>
              <a:t>Tunnel mode</a:t>
            </a:r>
          </a:p>
          <a:p>
            <a:pPr lvl="1"/>
            <a:r>
              <a:rPr lang="en-US" sz="2000"/>
              <a:t>Transport mode</a:t>
            </a:r>
          </a:p>
        </p:txBody>
      </p:sp>
    </p:spTree>
    <p:extLst>
      <p:ext uri="{BB962C8B-B14F-4D97-AF65-F5344CB8AC3E}">
        <p14:creationId xmlns:p14="http://schemas.microsoft.com/office/powerpoint/2010/main" val="341846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944" y="206430"/>
            <a:ext cx="7886700" cy="1123607"/>
          </a:xfrm>
        </p:spPr>
        <p:txBody>
          <a:bodyPr/>
          <a:lstStyle/>
          <a:p>
            <a:r>
              <a:rPr lang="en-US" sz="1800"/>
              <a:t>IPSEC Transform Set</a:t>
            </a:r>
            <a:br>
              <a:rPr lang="en-US">
                <a:cs typeface="Times New Roman" panose="02020603050405020304" pitchFamily="18" charset="0"/>
              </a:rPr>
            </a:br>
            <a:r>
              <a:rPr lang="en-US">
                <a:cs typeface="Times New Roman" panose="02020603050405020304" pitchFamily="18" charset="0"/>
              </a:rPr>
              <a:t>Transform modes</a:t>
            </a:r>
          </a:p>
        </p:txBody>
      </p:sp>
      <p:sp>
        <p:nvSpPr>
          <p:cNvPr id="3" name="Content Placeholder 2"/>
          <p:cNvSpPr>
            <a:spLocks noGrp="1"/>
          </p:cNvSpPr>
          <p:nvPr>
            <p:ph idx="1"/>
          </p:nvPr>
        </p:nvSpPr>
        <p:spPr>
          <a:xfrm>
            <a:off x="2152649" y="1330036"/>
            <a:ext cx="7886700" cy="4846927"/>
          </a:xfrm>
        </p:spPr>
        <p:txBody>
          <a:bodyPr>
            <a:normAutofit/>
          </a:bodyPr>
          <a:lstStyle/>
          <a:p>
            <a:pPr>
              <a:defRPr/>
            </a:pPr>
            <a:r>
              <a:rPr lang="en-US" altLang="en-US" sz="2600"/>
              <a:t>Transport Mode</a:t>
            </a:r>
          </a:p>
          <a:p>
            <a:pPr lvl="1">
              <a:defRPr/>
            </a:pPr>
            <a:r>
              <a:rPr lang="en-US" altLang="en-US" sz="2200"/>
              <a:t>Only the </a:t>
            </a:r>
            <a:r>
              <a:rPr lang="en-US" altLang="en-US" sz="2200">
                <a:solidFill>
                  <a:srgbClr val="FF0000"/>
                </a:solidFill>
              </a:rPr>
              <a:t>L3 payload</a:t>
            </a:r>
            <a:r>
              <a:rPr lang="en-US" altLang="en-US" sz="2200"/>
              <a:t> is encrypted or authenticated.</a:t>
            </a:r>
          </a:p>
          <a:p>
            <a:pPr lvl="1">
              <a:defRPr/>
            </a:pPr>
            <a:r>
              <a:rPr lang="en-US" altLang="en-US" sz="2200"/>
              <a:t>Transport header is not changed.</a:t>
            </a:r>
          </a:p>
          <a:p>
            <a:pPr lvl="1">
              <a:defRPr/>
            </a:pPr>
            <a:r>
              <a:rPr lang="en-US" altLang="en-US" sz="2200"/>
              <a:t>Used for host to host communication</a:t>
            </a:r>
          </a:p>
          <a:p>
            <a:pPr lvl="2">
              <a:defRPr/>
            </a:pPr>
            <a:endParaRPr lang="en-US" altLang="en-US" sz="2800"/>
          </a:p>
          <a:p>
            <a:pPr>
              <a:defRPr/>
            </a:pPr>
            <a:r>
              <a:rPr lang="en-US" altLang="en-US" sz="2600"/>
              <a:t>Tunnel Mode</a:t>
            </a:r>
          </a:p>
          <a:p>
            <a:pPr lvl="1">
              <a:defRPr/>
            </a:pPr>
            <a:r>
              <a:rPr lang="en-US" altLang="en-US" sz="2000"/>
              <a:t>L3 Data and Header are encrypted and/or authenticated.</a:t>
            </a:r>
          </a:p>
          <a:p>
            <a:pPr lvl="1">
              <a:defRPr/>
            </a:pPr>
            <a:r>
              <a:rPr lang="en-US" altLang="en-US" sz="2000"/>
              <a:t>Encapsulated with new header.</a:t>
            </a:r>
          </a:p>
          <a:p>
            <a:pPr lvl="1">
              <a:defRPr/>
            </a:pPr>
            <a:r>
              <a:rPr lang="en-US" altLang="en-US" sz="2000"/>
              <a:t>Used for network to network communication</a:t>
            </a:r>
          </a:p>
          <a:p>
            <a:pPr marL="0" indent="0">
              <a:buNone/>
            </a:pPr>
            <a:endParaRPr lang="en-US">
              <a:cs typeface="Times New Roman" panose="02020603050405020304" pitchFamily="18" charset="0"/>
            </a:endParaRPr>
          </a:p>
        </p:txBody>
      </p:sp>
    </p:spTree>
    <p:extLst>
      <p:ext uri="{BB962C8B-B14F-4D97-AF65-F5344CB8AC3E}">
        <p14:creationId xmlns:p14="http://schemas.microsoft.com/office/powerpoint/2010/main" val="76878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362200" y="274638"/>
            <a:ext cx="8229600" cy="1143000"/>
          </a:xfrm>
        </p:spPr>
        <p:txBody>
          <a:bodyPr/>
          <a:lstStyle/>
          <a:p>
            <a:pPr>
              <a:defRPr/>
            </a:pPr>
            <a:r>
              <a:rPr lang="en-US" altLang="en-US">
                <a:cs typeface="Times New Roman" panose="02020603050405020304" pitchFamily="18" charset="0"/>
              </a:rPr>
              <a:t>IPsec Encapsulation</a:t>
            </a:r>
          </a:p>
        </p:txBody>
      </p:sp>
      <p:sp>
        <p:nvSpPr>
          <p:cNvPr id="13315" name="Rectangle 3"/>
          <p:cNvSpPr>
            <a:spLocks noGrp="1" noChangeArrowheads="1"/>
          </p:cNvSpPr>
          <p:nvPr>
            <p:ph type="body" idx="1"/>
          </p:nvPr>
        </p:nvSpPr>
        <p:spPr>
          <a:xfrm>
            <a:off x="1981200" y="1722438"/>
            <a:ext cx="8572500" cy="4525962"/>
          </a:xfrm>
        </p:spPr>
        <p:txBody>
          <a:bodyPr/>
          <a:lstStyle/>
          <a:p>
            <a:pPr lvl="1" eaLnBrk="1" hangingPunct="1">
              <a:buFont typeface="Wingdings" panose="05000000000000000000" pitchFamily="2" charset="2"/>
              <a:buNone/>
              <a:defRPr/>
            </a:pPr>
            <a:endParaRPr lang="en-US" altLang="en-US" sz="2800"/>
          </a:p>
          <a:p>
            <a:pPr eaLnBrk="1" hangingPunct="1">
              <a:buFontTx/>
              <a:buNone/>
              <a:defRPr/>
            </a:pPr>
            <a:endParaRPr lang="en-US" alt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977" y="1417638"/>
            <a:ext cx="7436115" cy="4968048"/>
          </a:xfrm>
          <a:prstGeom prst="rect">
            <a:avLst/>
          </a:prstGeom>
        </p:spPr>
      </p:pic>
    </p:spTree>
    <p:extLst>
      <p:ext uri="{BB962C8B-B14F-4D97-AF65-F5344CB8AC3E}">
        <p14:creationId xmlns:p14="http://schemas.microsoft.com/office/powerpoint/2010/main" val="396755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944" y="206430"/>
            <a:ext cx="7886700" cy="1123607"/>
          </a:xfrm>
        </p:spPr>
        <p:txBody>
          <a:bodyPr>
            <a:normAutofit/>
          </a:bodyPr>
          <a:lstStyle/>
          <a:p>
            <a:r>
              <a:rPr lang="en-US">
                <a:cs typeface="Times New Roman" panose="02020603050405020304" pitchFamily="18" charset="0"/>
              </a:rPr>
              <a:t>IPsec Profile</a:t>
            </a:r>
          </a:p>
        </p:txBody>
      </p:sp>
      <p:sp>
        <p:nvSpPr>
          <p:cNvPr id="3" name="Content Placeholder 2"/>
          <p:cNvSpPr>
            <a:spLocks noGrp="1"/>
          </p:cNvSpPr>
          <p:nvPr>
            <p:ph idx="1"/>
          </p:nvPr>
        </p:nvSpPr>
        <p:spPr>
          <a:xfrm>
            <a:off x="2152649" y="1330036"/>
            <a:ext cx="7886700" cy="5218683"/>
          </a:xfrm>
        </p:spPr>
        <p:txBody>
          <a:bodyPr>
            <a:normAutofit fontScale="70000" lnSpcReduction="20000"/>
          </a:bodyPr>
          <a:lstStyle/>
          <a:p>
            <a:pPr marL="0" indent="0">
              <a:buNone/>
            </a:pPr>
            <a:r>
              <a:rPr lang="en-US">
                <a:cs typeface="Times New Roman" panose="02020603050405020304" pitchFamily="18" charset="0"/>
              </a:rPr>
              <a:t>In order to apply IPsec to a tunnel interface an IPsec profile will need to be created. </a:t>
            </a:r>
          </a:p>
          <a:p>
            <a:pPr marL="0" indent="0">
              <a:buNone/>
            </a:pPr>
            <a:r>
              <a:rPr lang="en-US">
                <a:cs typeface="Times New Roman" panose="02020603050405020304" pitchFamily="18" charset="0"/>
              </a:rPr>
              <a:t>Enter the IPsec profile configuration mode by entering the command </a:t>
            </a:r>
          </a:p>
          <a:p>
            <a:pPr marL="0" indent="0">
              <a:buNone/>
            </a:pPr>
            <a:r>
              <a:rPr lang="en-US" b="1">
                <a:cs typeface="Times New Roman" panose="02020603050405020304" pitchFamily="18" charset="0"/>
              </a:rPr>
              <a:t>        crypto </a:t>
            </a:r>
            <a:r>
              <a:rPr lang="en-US" b="1" err="1">
                <a:cs typeface="Times New Roman" panose="02020603050405020304" pitchFamily="18" charset="0"/>
              </a:rPr>
              <a:t>ipsec</a:t>
            </a:r>
            <a:r>
              <a:rPr lang="en-US" b="1">
                <a:cs typeface="Times New Roman" panose="02020603050405020304" pitchFamily="18" charset="0"/>
              </a:rPr>
              <a:t> profile</a:t>
            </a:r>
            <a:r>
              <a:rPr lang="en-US">
                <a:cs typeface="Times New Roman" panose="02020603050405020304" pitchFamily="18" charset="0"/>
              </a:rPr>
              <a:t> </a:t>
            </a:r>
            <a:r>
              <a:rPr lang="en-US" i="1" err="1">
                <a:cs typeface="Times New Roman" panose="02020603050405020304" pitchFamily="18" charset="0"/>
              </a:rPr>
              <a:t>ipsec</a:t>
            </a:r>
            <a:r>
              <a:rPr lang="en-US" i="1">
                <a:cs typeface="Times New Roman" panose="02020603050405020304" pitchFamily="18" charset="0"/>
              </a:rPr>
              <a:t>-profile-name</a:t>
            </a:r>
            <a:r>
              <a:rPr lang="en-US">
                <a:cs typeface="Times New Roman" panose="02020603050405020304" pitchFamily="18" charset="0"/>
              </a:rPr>
              <a:t> </a:t>
            </a:r>
          </a:p>
          <a:p>
            <a:pPr marL="0" indent="0">
              <a:buNone/>
            </a:pPr>
            <a:endParaRPr lang="en-US">
              <a:cs typeface="Times New Roman" panose="02020603050405020304" pitchFamily="18" charset="0"/>
            </a:endParaRPr>
          </a:p>
          <a:p>
            <a:pPr marL="0" indent="0">
              <a:buNone/>
            </a:pPr>
            <a:r>
              <a:rPr lang="en-US">
                <a:cs typeface="Times New Roman" panose="02020603050405020304" pitchFamily="18" charset="0"/>
              </a:rPr>
              <a:t>In IPsec profile configuration mode, specify the transform sets to be negotiated by using the command </a:t>
            </a:r>
          </a:p>
          <a:p>
            <a:pPr marL="0" indent="0">
              <a:buNone/>
            </a:pPr>
            <a:r>
              <a:rPr lang="en-US" b="1">
                <a:cs typeface="Times New Roman" panose="02020603050405020304" pitchFamily="18" charset="0"/>
              </a:rPr>
              <a:t>	set transform-set</a:t>
            </a:r>
            <a:r>
              <a:rPr lang="en-US">
                <a:cs typeface="Times New Roman" panose="02020603050405020304" pitchFamily="18" charset="0"/>
              </a:rPr>
              <a:t> </a:t>
            </a:r>
            <a:r>
              <a:rPr lang="en-US" i="1">
                <a:cs typeface="Times New Roman" panose="02020603050405020304" pitchFamily="18" charset="0"/>
              </a:rPr>
              <a:t>transform-set-name</a:t>
            </a:r>
          </a:p>
          <a:p>
            <a:pPr marL="0" indent="0">
              <a:buNone/>
            </a:pPr>
            <a:endParaRPr lang="en-US">
              <a:cs typeface="Times New Roman" panose="02020603050405020304" pitchFamily="18" charset="0"/>
            </a:endParaRPr>
          </a:p>
          <a:p>
            <a:pPr marL="0" indent="0">
              <a:buNone/>
            </a:pPr>
            <a:r>
              <a:rPr lang="en-US" i="1">
                <a:cs typeface="Times New Roman" panose="02020603050405020304" pitchFamily="18" charset="0"/>
              </a:rPr>
              <a:t>Perfect Forward Secrecy (PFS)</a:t>
            </a:r>
            <a:r>
              <a:rPr lang="en-US">
                <a:cs typeface="Times New Roman" panose="02020603050405020304" pitchFamily="18" charset="0"/>
              </a:rPr>
              <a:t> is an additional function for phase 2 that is recommended but is optional because it requires additional DH exchanges that require additional CPU cycles. The goal of this function is to create greater resistance to crypto attacks and maintain the privacy of the IPsec tunnels by deriving session keys independently of any previous key. This way, a compromised key does not compromise future keys. </a:t>
            </a:r>
          </a:p>
          <a:p>
            <a:pPr marL="0" indent="0">
              <a:buNone/>
            </a:pPr>
            <a:r>
              <a:rPr lang="en-US" b="1">
                <a:cs typeface="Times New Roman" panose="02020603050405020304" pitchFamily="18" charset="0"/>
              </a:rPr>
              <a:t>	set </a:t>
            </a:r>
            <a:r>
              <a:rPr lang="en-US" b="1" err="1">
                <a:cs typeface="Times New Roman" panose="02020603050405020304" pitchFamily="18" charset="0"/>
              </a:rPr>
              <a:t>pfs</a:t>
            </a:r>
            <a:r>
              <a:rPr lang="en-US" b="1">
                <a:cs typeface="Times New Roman" panose="02020603050405020304" pitchFamily="18" charset="0"/>
              </a:rPr>
              <a:t> </a:t>
            </a:r>
            <a:r>
              <a:rPr lang="en-US">
                <a:cs typeface="Times New Roman" panose="02020603050405020304" pitchFamily="18" charset="0"/>
              </a:rPr>
              <a:t>group##</a:t>
            </a:r>
          </a:p>
        </p:txBody>
      </p:sp>
    </p:spTree>
    <p:extLst>
      <p:ext uri="{BB962C8B-B14F-4D97-AF65-F5344CB8AC3E}">
        <p14:creationId xmlns:p14="http://schemas.microsoft.com/office/powerpoint/2010/main" val="388858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944" y="206430"/>
            <a:ext cx="7886700" cy="1123607"/>
          </a:xfrm>
        </p:spPr>
        <p:txBody>
          <a:bodyPr/>
          <a:lstStyle/>
          <a:p>
            <a:r>
              <a:rPr lang="en-US" sz="1800"/>
              <a:t>IPSEC Transform set and Profile</a:t>
            </a:r>
            <a:br>
              <a:rPr lang="en-US">
                <a:cs typeface="Times New Roman" panose="02020603050405020304" pitchFamily="18" charset="0"/>
              </a:rPr>
            </a:br>
            <a:r>
              <a:rPr lang="en-US">
                <a:cs typeface="Times New Roman" panose="02020603050405020304" pitchFamily="18" charset="0"/>
              </a:rPr>
              <a:t>Configuration Example</a:t>
            </a:r>
          </a:p>
        </p:txBody>
      </p:sp>
      <p:sp>
        <p:nvSpPr>
          <p:cNvPr id="3" name="Content Placeholder 2"/>
          <p:cNvSpPr>
            <a:spLocks noGrp="1"/>
          </p:cNvSpPr>
          <p:nvPr>
            <p:ph idx="1"/>
          </p:nvPr>
        </p:nvSpPr>
        <p:spPr>
          <a:xfrm>
            <a:off x="2015207" y="1131217"/>
            <a:ext cx="8394437" cy="5045746"/>
          </a:xfrm>
        </p:spPr>
        <p:txBody>
          <a:bodyPr>
            <a:normAutofit/>
          </a:bodyPr>
          <a:lstStyle/>
          <a:p>
            <a:endParaRPr lang="en-US" sz="2400" dirty="0"/>
          </a:p>
          <a:p>
            <a:pPr marL="0" indent="0">
              <a:buNone/>
            </a:pPr>
            <a:r>
              <a:rPr lang="en-US" sz="1800" b="1" dirty="0"/>
              <a:t>Crypto </a:t>
            </a:r>
            <a:r>
              <a:rPr lang="en-US" sz="1800" b="1" dirty="0" err="1"/>
              <a:t>ipsec</a:t>
            </a:r>
            <a:r>
              <a:rPr lang="en-US" sz="1800" b="1" dirty="0"/>
              <a:t> transform-set </a:t>
            </a:r>
            <a:r>
              <a:rPr lang="en-US" sz="1800" i="1" dirty="0"/>
              <a:t>MY_TRANSFORM_SET</a:t>
            </a:r>
            <a:r>
              <a:rPr lang="en-US" sz="1800" dirty="0"/>
              <a:t> </a:t>
            </a:r>
            <a:r>
              <a:rPr lang="en-US" sz="1800" b="1" dirty="0" err="1"/>
              <a:t>esp-aes</a:t>
            </a:r>
            <a:r>
              <a:rPr lang="en-US" sz="1800" b="1" dirty="0"/>
              <a:t> 256 esp-sha256-hmac</a:t>
            </a:r>
            <a:r>
              <a:rPr lang="en-US" sz="1800" dirty="0"/>
              <a:t> </a:t>
            </a:r>
          </a:p>
          <a:p>
            <a:pPr marL="0" indent="0">
              <a:buNone/>
            </a:pPr>
            <a:r>
              <a:rPr lang="en-US" sz="1800" dirty="0"/>
              <a:t>	</a:t>
            </a:r>
            <a:r>
              <a:rPr lang="en-US" sz="1800" b="1" dirty="0"/>
              <a:t>mode transport</a:t>
            </a:r>
          </a:p>
          <a:p>
            <a:pPr marL="0" indent="0">
              <a:buNone/>
            </a:pPr>
            <a:endParaRPr lang="en-US" sz="1800" dirty="0"/>
          </a:p>
          <a:p>
            <a:pPr marL="0" indent="0">
              <a:buNone/>
            </a:pPr>
            <a:r>
              <a:rPr lang="en-US" sz="1800" b="1" dirty="0"/>
              <a:t>Crypto </a:t>
            </a:r>
            <a:r>
              <a:rPr lang="en-US" sz="1800" b="1" dirty="0" err="1"/>
              <a:t>ipsec</a:t>
            </a:r>
            <a:r>
              <a:rPr lang="en-US" sz="1800" b="1" dirty="0"/>
              <a:t> profile </a:t>
            </a:r>
            <a:r>
              <a:rPr lang="en-US" sz="1800" i="1" dirty="0"/>
              <a:t>MY_IPSEC_PROFILE</a:t>
            </a:r>
          </a:p>
          <a:p>
            <a:pPr marL="0" indent="0">
              <a:buNone/>
            </a:pPr>
            <a:r>
              <a:rPr lang="en-US" sz="1800" dirty="0"/>
              <a:t>	</a:t>
            </a:r>
            <a:r>
              <a:rPr lang="en-US" sz="1600" b="1" dirty="0"/>
              <a:t>set transform-set </a:t>
            </a:r>
            <a:r>
              <a:rPr lang="en-US" sz="1600" i="1" dirty="0"/>
              <a:t>MY_TRANSFORM_SET</a:t>
            </a:r>
          </a:p>
          <a:p>
            <a:pPr marL="0" indent="0">
              <a:buNone/>
            </a:pPr>
            <a:r>
              <a:rPr lang="en-US" sz="1600" dirty="0"/>
              <a:t>	</a:t>
            </a:r>
            <a:r>
              <a:rPr lang="en-US" sz="1800" b="1" dirty="0"/>
              <a:t>set </a:t>
            </a:r>
            <a:r>
              <a:rPr lang="en-US" sz="1800" b="1" dirty="0" err="1"/>
              <a:t>pfs</a:t>
            </a:r>
            <a:r>
              <a:rPr lang="en-US" sz="1800" b="1" dirty="0"/>
              <a:t> group19</a:t>
            </a:r>
          </a:p>
          <a:p>
            <a:endParaRPr lang="en-US" sz="2000" dirty="0"/>
          </a:p>
        </p:txBody>
      </p:sp>
    </p:spTree>
    <p:extLst>
      <p:ext uri="{BB962C8B-B14F-4D97-AF65-F5344CB8AC3E}">
        <p14:creationId xmlns:p14="http://schemas.microsoft.com/office/powerpoint/2010/main" val="250139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8952" y="1825625"/>
            <a:ext cx="8560692" cy="4351338"/>
          </a:xfrm>
        </p:spPr>
        <p:txBody>
          <a:bodyPr/>
          <a:lstStyle/>
          <a:p>
            <a:r>
              <a:rPr lang="en-US" dirty="0">
                <a:cs typeface="Times New Roman" panose="02020603050405020304" pitchFamily="18" charset="0"/>
              </a:rPr>
              <a:t>The final step to apply IPsec it to configure IPsec protection on an interface. </a:t>
            </a:r>
          </a:p>
          <a:p>
            <a:r>
              <a:rPr lang="en-US" dirty="0">
                <a:cs typeface="Times New Roman" panose="02020603050405020304" pitchFamily="18" charset="0"/>
              </a:rPr>
              <a:t>Configure IPsec protection on an interface by entering the command </a:t>
            </a:r>
          </a:p>
          <a:p>
            <a:pPr marL="457200" lvl="1" indent="0">
              <a:buNone/>
            </a:pPr>
            <a:r>
              <a:rPr lang="en-US" b="1" dirty="0">
                <a:cs typeface="Times New Roman" panose="02020603050405020304" pitchFamily="18" charset="0"/>
              </a:rPr>
              <a:t>Interface Tunnel </a:t>
            </a:r>
            <a:r>
              <a:rPr lang="en-US" i="1" dirty="0">
                <a:cs typeface="Times New Roman" panose="02020603050405020304" pitchFamily="18" charset="0"/>
              </a:rPr>
              <a:t>1</a:t>
            </a:r>
            <a:r>
              <a:rPr lang="en-US" dirty="0">
                <a:cs typeface="Times New Roman" panose="02020603050405020304" pitchFamily="18" charset="0"/>
              </a:rPr>
              <a:t> </a:t>
            </a:r>
          </a:p>
          <a:p>
            <a:pPr marL="457200" lvl="1" indent="0">
              <a:buNone/>
            </a:pPr>
            <a:r>
              <a:rPr lang="en-US" dirty="0">
                <a:cs typeface="Times New Roman" panose="02020603050405020304" pitchFamily="18" charset="0"/>
              </a:rPr>
              <a:t>   </a:t>
            </a:r>
            <a:r>
              <a:rPr lang="en-US" b="1" dirty="0">
                <a:cs typeface="Times New Roman" panose="02020603050405020304" pitchFamily="18" charset="0"/>
              </a:rPr>
              <a:t>Tunnel protection </a:t>
            </a:r>
            <a:r>
              <a:rPr lang="en-US" b="1" dirty="0" err="1">
                <a:cs typeface="Times New Roman" panose="02020603050405020304" pitchFamily="18" charset="0"/>
              </a:rPr>
              <a:t>ipsec</a:t>
            </a:r>
            <a:r>
              <a:rPr lang="en-US" b="1" dirty="0">
                <a:cs typeface="Times New Roman" panose="02020603050405020304" pitchFamily="18" charset="0"/>
              </a:rPr>
              <a:t> profile </a:t>
            </a:r>
            <a:r>
              <a:rPr lang="en-US" i="1" dirty="0">
                <a:cs typeface="Times New Roman" panose="02020603050405020304" pitchFamily="18" charset="0"/>
              </a:rPr>
              <a:t>MY_IPSEC_PROFILE</a:t>
            </a:r>
          </a:p>
          <a:p>
            <a:pPr marL="457200" lvl="1" indent="0">
              <a:buNone/>
            </a:pPr>
            <a:endParaRPr lang="en-US" dirty="0">
              <a:cs typeface="Times New Roman" panose="02020603050405020304" pitchFamily="18" charset="0"/>
            </a:endParaRPr>
          </a:p>
        </p:txBody>
      </p:sp>
      <p:sp>
        <p:nvSpPr>
          <p:cNvPr id="5" name="Title 1"/>
          <p:cNvSpPr txBox="1">
            <a:spLocks/>
          </p:cNvSpPr>
          <p:nvPr/>
        </p:nvSpPr>
        <p:spPr>
          <a:xfrm>
            <a:off x="2522944" y="206430"/>
            <a:ext cx="7886700" cy="11236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prstClr val="black"/>
                </a:solidFill>
                <a:latin typeface="Calibri" panose="020F0502020204030204"/>
                <a:cs typeface="Times New Roman" panose="02020603050405020304" pitchFamily="18" charset="0"/>
              </a:rPr>
              <a:t>Apply Tunnel protection </a:t>
            </a:r>
          </a:p>
        </p:txBody>
      </p:sp>
    </p:spTree>
    <p:extLst>
      <p:ext uri="{BB962C8B-B14F-4D97-AF65-F5344CB8AC3E}">
        <p14:creationId xmlns:p14="http://schemas.microsoft.com/office/powerpoint/2010/main" val="20276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769" y="365127"/>
            <a:ext cx="7419581" cy="783542"/>
          </a:xfrm>
        </p:spPr>
        <p:txBody>
          <a:bodyPr/>
          <a:lstStyle/>
          <a:p>
            <a:r>
              <a:rPr lang="en-US">
                <a:cs typeface="Times New Roman" panose="02020603050405020304" pitchFamily="18" charset="0"/>
              </a:rPr>
              <a:t>IPsec Lab</a:t>
            </a:r>
          </a:p>
        </p:txBody>
      </p:sp>
      <p:sp>
        <p:nvSpPr>
          <p:cNvPr id="3" name="Content Placeholder 2"/>
          <p:cNvSpPr>
            <a:spLocks noGrp="1"/>
          </p:cNvSpPr>
          <p:nvPr>
            <p:ph idx="1"/>
          </p:nvPr>
        </p:nvSpPr>
        <p:spPr>
          <a:xfrm>
            <a:off x="2152650" y="1292251"/>
            <a:ext cx="7886700" cy="5471286"/>
          </a:xfrm>
        </p:spPr>
        <p:txBody>
          <a:bodyPr>
            <a:normAutofit fontScale="47500" lnSpcReduction="20000"/>
          </a:bodyPr>
          <a:lstStyle/>
          <a:p>
            <a:pPr marL="0" indent="0">
              <a:buNone/>
            </a:pPr>
            <a:r>
              <a:rPr lang="en-US" b="1" dirty="0"/>
              <a:t>Using DMVPN architecture apply the following:</a:t>
            </a:r>
          </a:p>
          <a:p>
            <a:pPr marL="0" indent="0">
              <a:buNone/>
            </a:pPr>
            <a:endParaRPr lang="en-US" dirty="0"/>
          </a:p>
          <a:p>
            <a:pPr marL="0" indent="0">
              <a:buNone/>
            </a:pPr>
            <a:r>
              <a:rPr lang="en-US" dirty="0"/>
              <a:t>crypto </a:t>
            </a:r>
            <a:r>
              <a:rPr lang="en-US" dirty="0" err="1"/>
              <a:t>isakmp</a:t>
            </a:r>
            <a:r>
              <a:rPr lang="en-US" dirty="0"/>
              <a:t> policy 5</a:t>
            </a:r>
          </a:p>
          <a:p>
            <a:pPr marL="0" indent="0">
              <a:buNone/>
            </a:pPr>
            <a:r>
              <a:rPr lang="en-US" dirty="0"/>
              <a:t>  </a:t>
            </a:r>
            <a:r>
              <a:rPr lang="en-US" dirty="0" err="1"/>
              <a:t>encr</a:t>
            </a:r>
            <a:r>
              <a:rPr lang="en-US" dirty="0"/>
              <a:t> </a:t>
            </a:r>
            <a:r>
              <a:rPr lang="en-US" dirty="0" err="1"/>
              <a:t>aes</a:t>
            </a:r>
            <a:r>
              <a:rPr lang="en-US" dirty="0"/>
              <a:t> 256</a:t>
            </a:r>
          </a:p>
          <a:p>
            <a:pPr marL="0" indent="0">
              <a:buNone/>
            </a:pPr>
            <a:r>
              <a:rPr lang="en-US" dirty="0"/>
              <a:t>  hash sha256</a:t>
            </a:r>
          </a:p>
          <a:p>
            <a:pPr marL="0" indent="0">
              <a:buNone/>
            </a:pPr>
            <a:r>
              <a:rPr lang="en-US" dirty="0"/>
              <a:t>  authentication pre-share</a:t>
            </a:r>
          </a:p>
          <a:p>
            <a:pPr marL="0" indent="0">
              <a:buNone/>
            </a:pPr>
            <a:r>
              <a:rPr lang="en-US" dirty="0"/>
              <a:t>  group19 </a:t>
            </a:r>
          </a:p>
          <a:p>
            <a:pPr marL="0" indent="0">
              <a:buNone/>
            </a:pPr>
            <a:endParaRPr lang="en-US" dirty="0"/>
          </a:p>
          <a:p>
            <a:pPr marL="0" indent="0">
              <a:buNone/>
            </a:pPr>
            <a:r>
              <a:rPr lang="en-US" dirty="0"/>
              <a:t>Crypto </a:t>
            </a:r>
            <a:r>
              <a:rPr lang="en-US" dirty="0" err="1"/>
              <a:t>isakmp</a:t>
            </a:r>
            <a:r>
              <a:rPr lang="en-US" dirty="0"/>
              <a:t> key </a:t>
            </a:r>
            <a:r>
              <a:rPr lang="en-US" b="1" dirty="0"/>
              <a:t>Cisco123</a:t>
            </a:r>
            <a:r>
              <a:rPr lang="en-US" dirty="0"/>
              <a:t> address </a:t>
            </a:r>
            <a:r>
              <a:rPr lang="en-US" dirty="0" err="1"/>
              <a:t>xxx.xxx.xxx.xxx</a:t>
            </a:r>
            <a:r>
              <a:rPr lang="en-US" dirty="0"/>
              <a:t> (Physical Network and Mask, 0.0.0.0 0.0.0.0 will cover any physical connection)</a:t>
            </a:r>
            <a:endParaRPr lang="en-US" b="1" dirty="0"/>
          </a:p>
          <a:p>
            <a:pPr marL="0" indent="0">
              <a:buNone/>
            </a:pPr>
            <a:endParaRPr lang="en-US" dirty="0"/>
          </a:p>
          <a:p>
            <a:pPr marL="0" indent="0">
              <a:buNone/>
            </a:pPr>
            <a:r>
              <a:rPr lang="en-US" dirty="0"/>
              <a:t>crypto </a:t>
            </a:r>
            <a:r>
              <a:rPr lang="en-US" dirty="0" err="1"/>
              <a:t>ipsec</a:t>
            </a:r>
            <a:r>
              <a:rPr lang="en-US" dirty="0"/>
              <a:t> transform-set </a:t>
            </a:r>
            <a:r>
              <a:rPr lang="en-US" i="1" dirty="0">
                <a:solidFill>
                  <a:srgbClr val="FF0000"/>
                </a:solidFill>
              </a:rPr>
              <a:t>MY_TRANSFORM_SET</a:t>
            </a:r>
            <a:r>
              <a:rPr lang="en-US" dirty="0">
                <a:solidFill>
                  <a:srgbClr val="FF0000"/>
                </a:solidFill>
              </a:rPr>
              <a:t> </a:t>
            </a:r>
            <a:r>
              <a:rPr lang="en-US" dirty="0" err="1"/>
              <a:t>esp-aes</a:t>
            </a:r>
            <a:r>
              <a:rPr lang="en-US" dirty="0"/>
              <a:t> 256 esp-sha256-hmac </a:t>
            </a:r>
          </a:p>
          <a:p>
            <a:pPr marL="0" indent="0">
              <a:buNone/>
            </a:pPr>
            <a:r>
              <a:rPr lang="en-US" dirty="0"/>
              <a:t>  mode transport</a:t>
            </a:r>
          </a:p>
          <a:p>
            <a:pPr marL="0" indent="0">
              <a:buNone/>
            </a:pPr>
            <a:endParaRPr lang="en-US" dirty="0"/>
          </a:p>
          <a:p>
            <a:pPr marL="0" indent="0">
              <a:buNone/>
            </a:pPr>
            <a:r>
              <a:rPr lang="en-US" dirty="0"/>
              <a:t> crypto </a:t>
            </a:r>
            <a:r>
              <a:rPr lang="en-US" dirty="0" err="1"/>
              <a:t>ipsec</a:t>
            </a:r>
            <a:r>
              <a:rPr lang="en-US" dirty="0"/>
              <a:t> profile </a:t>
            </a:r>
            <a:r>
              <a:rPr lang="en-US" i="1" dirty="0">
                <a:solidFill>
                  <a:srgbClr val="FF0000"/>
                </a:solidFill>
              </a:rPr>
              <a:t>MY_IPSEC_PROFILE</a:t>
            </a:r>
            <a:endParaRPr lang="en-US" dirty="0">
              <a:solidFill>
                <a:srgbClr val="FF0000"/>
              </a:solidFill>
            </a:endParaRPr>
          </a:p>
          <a:p>
            <a:pPr marL="0" indent="0">
              <a:buNone/>
            </a:pPr>
            <a:r>
              <a:rPr lang="en-US" dirty="0"/>
              <a:t> set transform-set </a:t>
            </a:r>
            <a:r>
              <a:rPr lang="en-US" i="1" dirty="0">
                <a:solidFill>
                  <a:srgbClr val="FF0000"/>
                </a:solidFill>
              </a:rPr>
              <a:t>MY_TRANSFORM_SET</a:t>
            </a:r>
          </a:p>
          <a:p>
            <a:pPr marL="0" indent="0">
              <a:buNone/>
            </a:pPr>
            <a:r>
              <a:rPr lang="en-US" dirty="0"/>
              <a:t> set </a:t>
            </a:r>
            <a:r>
              <a:rPr lang="en-US" dirty="0" err="1"/>
              <a:t>pfs</a:t>
            </a:r>
            <a:r>
              <a:rPr lang="en-US" dirty="0"/>
              <a:t> group19</a:t>
            </a:r>
          </a:p>
          <a:p>
            <a:pPr marL="0" indent="0">
              <a:buNone/>
            </a:pPr>
            <a:endParaRPr lang="en-US" dirty="0"/>
          </a:p>
          <a:p>
            <a:pPr marL="0" indent="0">
              <a:buNone/>
            </a:pPr>
            <a:r>
              <a:rPr lang="en-US" dirty="0"/>
              <a:t>Interface Tunnel X</a:t>
            </a:r>
          </a:p>
          <a:p>
            <a:pPr marL="0" indent="0">
              <a:buNone/>
            </a:pPr>
            <a:r>
              <a:rPr lang="en-US" dirty="0"/>
              <a:t> Tunnel protection </a:t>
            </a:r>
            <a:r>
              <a:rPr lang="en-US" dirty="0" err="1"/>
              <a:t>ipsec</a:t>
            </a:r>
            <a:r>
              <a:rPr lang="en-US" dirty="0"/>
              <a:t> profile </a:t>
            </a:r>
            <a:r>
              <a:rPr lang="en-US" i="1" dirty="0">
                <a:solidFill>
                  <a:srgbClr val="FF0000"/>
                </a:solidFill>
              </a:rPr>
              <a:t>MY_IPSEC_PROFILE</a:t>
            </a:r>
            <a:endParaRPr lang="en-US" dirty="0"/>
          </a:p>
        </p:txBody>
      </p:sp>
    </p:spTree>
    <p:extLst>
      <p:ext uri="{BB962C8B-B14F-4D97-AF65-F5344CB8AC3E}">
        <p14:creationId xmlns:p14="http://schemas.microsoft.com/office/powerpoint/2010/main" val="189533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804" y="213987"/>
            <a:ext cx="7886700" cy="1325563"/>
          </a:xfrm>
        </p:spPr>
        <p:txBody>
          <a:bodyPr/>
          <a:lstStyle/>
          <a:p>
            <a:r>
              <a:rPr lang="en-US">
                <a:cs typeface="Times New Roman" panose="02020603050405020304" pitchFamily="18" charset="0"/>
              </a:rPr>
              <a:t>QUESTION</a:t>
            </a:r>
          </a:p>
        </p:txBody>
      </p:sp>
      <p:sp>
        <p:nvSpPr>
          <p:cNvPr id="3" name="Content Placeholder 2"/>
          <p:cNvSpPr>
            <a:spLocks noGrp="1"/>
          </p:cNvSpPr>
          <p:nvPr>
            <p:ph idx="1"/>
          </p:nvPr>
        </p:nvSpPr>
        <p:spPr>
          <a:xfrm>
            <a:off x="1600200" y="1318846"/>
            <a:ext cx="8991600" cy="5251462"/>
          </a:xfrm>
        </p:spPr>
        <p:txBody>
          <a:bodyPr>
            <a:normAutofit/>
          </a:bodyPr>
          <a:lstStyle/>
          <a:p>
            <a:pPr marL="0" indent="0">
              <a:buNone/>
            </a:pPr>
            <a:r>
              <a:rPr lang="en-US" sz="2400" b="1"/>
              <a:t>Question:</a:t>
            </a:r>
          </a:p>
          <a:p>
            <a:pPr marL="0" indent="0">
              <a:buNone/>
            </a:pPr>
            <a:r>
              <a:rPr lang="en-US" sz="2400" b="1"/>
              <a:t>How many phases are needed to establish a IPsec tunnel? </a:t>
            </a:r>
          </a:p>
          <a:p>
            <a:pPr marL="0" indent="0">
              <a:buNone/>
            </a:pPr>
            <a:endParaRPr lang="en-US" sz="1600"/>
          </a:p>
          <a:p>
            <a:pPr marL="0" indent="0">
              <a:buNone/>
            </a:pPr>
            <a:endParaRPr lang="en-US" sz="1600"/>
          </a:p>
          <a:p>
            <a:pPr marL="0" indent="0">
              <a:buNone/>
            </a:pPr>
            <a:endParaRPr lang="en-US" sz="1600"/>
          </a:p>
          <a:p>
            <a:pPr marL="0" indent="0">
              <a:buNone/>
            </a:pPr>
            <a:endParaRPr lang="en-US" sz="1600"/>
          </a:p>
          <a:p>
            <a:pPr marL="0" indent="0">
              <a:buNone/>
            </a:pPr>
            <a:r>
              <a:rPr lang="en-US" sz="2400" b="1"/>
              <a:t>Answer:</a:t>
            </a:r>
          </a:p>
          <a:p>
            <a:pPr marL="0" indent="0">
              <a:buNone/>
            </a:pPr>
            <a:r>
              <a:rPr lang="en-US" sz="2400" b="1"/>
              <a:t> Two Phases</a:t>
            </a:r>
            <a:endParaRPr lang="en-US" sz="2400"/>
          </a:p>
          <a:p>
            <a:r>
              <a:rPr lang="en-US" sz="2000" b="1"/>
              <a:t>Phase 1:</a:t>
            </a:r>
            <a:r>
              <a:rPr lang="en-US" sz="2000"/>
              <a:t> Establishes a bidirectional SA between two IKE peers, known as an ISAKMP SA. </a:t>
            </a:r>
          </a:p>
          <a:p>
            <a:r>
              <a:rPr lang="en-US" sz="2000" b="1"/>
              <a:t>Phase 2:</a:t>
            </a:r>
            <a:r>
              <a:rPr lang="en-US" sz="2000"/>
              <a:t> Establishes unidirectional IPsec SAs, leveraging the ISAKMP SA established in phase 1 for the negotiation.</a:t>
            </a:r>
          </a:p>
        </p:txBody>
      </p:sp>
    </p:spTree>
    <p:extLst>
      <p:ext uri="{BB962C8B-B14F-4D97-AF65-F5344CB8AC3E}">
        <p14:creationId xmlns:p14="http://schemas.microsoft.com/office/powerpoint/2010/main" val="7949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877344" y="6824"/>
            <a:ext cx="6761956" cy="1364776"/>
          </a:xfrm>
        </p:spPr>
        <p:txBody>
          <a:bodyPr/>
          <a:lstStyle/>
          <a:p>
            <a:r>
              <a:rPr lang="en-US">
                <a:cs typeface="Times New Roman" panose="02020603050405020304" pitchFamily="18" charset="0"/>
              </a:rPr>
              <a:t>IPSEC Summary</a:t>
            </a:r>
          </a:p>
        </p:txBody>
      </p:sp>
      <p:sp>
        <p:nvSpPr>
          <p:cNvPr id="38915" name="Content Placeholder 5"/>
          <p:cNvSpPr>
            <a:spLocks noGrp="1"/>
          </p:cNvSpPr>
          <p:nvPr>
            <p:ph idx="1"/>
          </p:nvPr>
        </p:nvSpPr>
        <p:spPr>
          <a:xfrm>
            <a:off x="1600200" y="1248511"/>
            <a:ext cx="8991600" cy="5706207"/>
          </a:xfrm>
        </p:spPr>
        <p:txBody>
          <a:bodyPr>
            <a:normAutofit/>
          </a:bodyPr>
          <a:lstStyle/>
          <a:p>
            <a:r>
              <a:rPr lang="en-US" sz="2400"/>
              <a:t>Data can be secured by using encryption in this tunnel through the Internet and by using authentication to protect data from unauthorized access.</a:t>
            </a:r>
          </a:p>
          <a:p>
            <a:r>
              <a:rPr lang="en-US" sz="2400" i="1"/>
              <a:t>IPsec</a:t>
            </a:r>
            <a:r>
              <a:rPr lang="en-US" sz="2400"/>
              <a:t> is a framework of open standards for creating highly secure virtual private networks (VPNs) using various protocols and technologies for secure communication across unsecure networks, such as the Internet.</a:t>
            </a:r>
          </a:p>
          <a:p>
            <a:r>
              <a:rPr lang="en-US" sz="2400"/>
              <a:t> IKEv1 defines two phases of key negotiation for IKE and IPsec SA establishment</a:t>
            </a:r>
          </a:p>
          <a:p>
            <a:endParaRPr lang="en-US" sz="2400"/>
          </a:p>
        </p:txBody>
      </p:sp>
    </p:spTree>
    <p:extLst>
      <p:ext uri="{BB962C8B-B14F-4D97-AF65-F5344CB8AC3E}">
        <p14:creationId xmlns:p14="http://schemas.microsoft.com/office/powerpoint/2010/main" val="124271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8659" name="Straight Connector 4"/>
          <p:cNvCxnSpPr>
            <a:cxnSpLocks noChangeShapeType="1"/>
          </p:cNvCxnSpPr>
          <p:nvPr/>
        </p:nvCxnSpPr>
        <p:spPr bwMode="auto">
          <a:xfrm>
            <a:off x="1524000" y="0"/>
            <a:ext cx="914400" cy="0"/>
          </a:xfrm>
          <a:prstGeom prst="line">
            <a:avLst/>
          </a:prstGeom>
          <a:noFill/>
          <a:ln w="0">
            <a:solidFill>
              <a:srgbClr val="FBFFFF"/>
            </a:solidFill>
            <a:round/>
            <a:headEnd/>
            <a:tailEnd/>
          </a:ln>
          <a:extLst>
            <a:ext uri="{909E8E84-426E-40DD-AFC4-6F175D3DCCD1}">
              <a14:hiddenFill xmlns:a14="http://schemas.microsoft.com/office/drawing/2010/main">
                <a:noFill/>
              </a14:hiddenFill>
            </a:ext>
          </a:extLst>
        </p:spPr>
      </p:cxnSp>
      <p:cxnSp>
        <p:nvCxnSpPr>
          <p:cNvPr id="198660" name="Straight Connector 5"/>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cxnSp>
        <p:nvCxnSpPr>
          <p:cNvPr id="198661" name="Straight Connector 7"/>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sp>
        <p:nvSpPr>
          <p:cNvPr id="198662" name="Slide Number Placeholder 3"/>
          <p:cNvSpPr txBox="1">
            <a:spLocks noGrp="1"/>
          </p:cNvSpPr>
          <p:nvPr/>
        </p:nvSpPr>
        <p:spPr bwMode="auto">
          <a:xfrm>
            <a:off x="8686800" y="5181600"/>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3200">
                <a:solidFill>
                  <a:schemeClr val="tx1"/>
                </a:solidFill>
                <a:latin typeface="Arial" panose="020B0604020202020204" pitchFamily="34" charset="0"/>
              </a:defRPr>
            </a:lvl2pPr>
            <a:lvl3pPr marL="1143000" indent="-228600">
              <a:spcBef>
                <a:spcPct val="20000"/>
              </a:spcBef>
              <a:buChar char="•"/>
              <a:defRPr sz="3200">
                <a:solidFill>
                  <a:schemeClr val="tx1"/>
                </a:solidFill>
                <a:latin typeface="Arial" panose="020B0604020202020204" pitchFamily="34" charset="0"/>
              </a:defRPr>
            </a:lvl3pPr>
            <a:lvl4pPr marL="1600200" indent="-228600">
              <a:spcBef>
                <a:spcPct val="20000"/>
              </a:spcBef>
              <a:buChar char="–"/>
              <a:defRPr sz="3200">
                <a:solidFill>
                  <a:schemeClr val="tx1"/>
                </a:solidFill>
                <a:latin typeface="Arial" panose="020B0604020202020204" pitchFamily="34" charset="0"/>
              </a:defRPr>
            </a:lvl4pPr>
            <a:lvl5pPr marL="2057400" indent="-228600">
              <a:spcBef>
                <a:spcPct val="20000"/>
              </a:spcBef>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r" defTabSz="457200">
              <a:spcBef>
                <a:spcPct val="0"/>
              </a:spcBef>
              <a:buNone/>
            </a:pPr>
            <a:endParaRPr lang="en-US" altLang="en-US" sz="1200">
              <a:solidFill>
                <a:prstClr val="black"/>
              </a:solidFill>
              <a:ea typeface="MS PGothic" panose="020B0600070205080204" pitchFamily="34" charset="-128"/>
            </a:endParaRPr>
          </a:p>
        </p:txBody>
      </p:sp>
      <p:cxnSp>
        <p:nvCxnSpPr>
          <p:cNvPr id="198663" name="Straight Connector 9"/>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cxnSp>
        <p:nvCxnSpPr>
          <p:cNvPr id="198664" name="Straight Connector 11"/>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cxnSp>
        <p:nvCxnSpPr>
          <p:cNvPr id="198666" name="Straight Connector 13"/>
          <p:cNvCxnSpPr>
            <a:cxnSpLocks noChangeShapeType="1"/>
          </p:cNvCxnSpPr>
          <p:nvPr/>
        </p:nvCxnSpPr>
        <p:spPr bwMode="auto">
          <a:xfrm>
            <a:off x="1524000" y="0"/>
            <a:ext cx="0" cy="457200"/>
          </a:xfrm>
          <a:prstGeom prst="line">
            <a:avLst/>
          </a:prstGeom>
          <a:noFill/>
          <a:ln w="0">
            <a:solidFill>
              <a:srgbClr val="FDFFFF"/>
            </a:solidFill>
            <a:round/>
            <a:headEnd/>
            <a:tailEnd/>
          </a:ln>
          <a:extLst>
            <a:ext uri="{909E8E84-426E-40DD-AFC4-6F175D3DCCD1}">
              <a14:hiddenFill xmlns:a14="http://schemas.microsoft.com/office/drawing/2010/main">
                <a:noFill/>
              </a14:hiddenFill>
            </a:ext>
          </a:extLst>
        </p:spPr>
      </p:cxnSp>
      <p:sp>
        <p:nvSpPr>
          <p:cNvPr id="198667" name="Rectangle 2"/>
          <p:cNvSpPr>
            <a:spLocks noGrp="1" noChangeArrowheads="1"/>
          </p:cNvSpPr>
          <p:nvPr>
            <p:ph type="title"/>
          </p:nvPr>
        </p:nvSpPr>
        <p:spPr>
          <a:xfrm>
            <a:off x="2665112" y="274639"/>
            <a:ext cx="7545689" cy="898179"/>
          </a:xfrm>
        </p:spPr>
        <p:txBody>
          <a:bodyPr>
            <a:normAutofit/>
          </a:bodyPr>
          <a:lstStyle/>
          <a:p>
            <a:r>
              <a:rPr lang="en-US">
                <a:cs typeface="Times New Roman" panose="02020603050405020304" pitchFamily="18" charset="0"/>
              </a:rPr>
              <a:t>Encrypted Tunneling </a:t>
            </a:r>
            <a:r>
              <a:rPr lang="en-US" altLang="en-US">
                <a:cs typeface="Times New Roman" panose="02020603050405020304" pitchFamily="18" charset="0"/>
              </a:rPr>
              <a:t>Overview</a:t>
            </a:r>
          </a:p>
        </p:txBody>
      </p:sp>
      <p:sp>
        <p:nvSpPr>
          <p:cNvPr id="3" name="TextBox 2"/>
          <p:cNvSpPr txBox="1"/>
          <p:nvPr/>
        </p:nvSpPr>
        <p:spPr>
          <a:xfrm>
            <a:off x="1752600" y="1417639"/>
            <a:ext cx="8688689" cy="4801314"/>
          </a:xfrm>
          <a:prstGeom prst="rect">
            <a:avLst/>
          </a:prstGeom>
          <a:noFill/>
        </p:spPr>
        <p:txBody>
          <a:bodyPr wrap="square" rtlCol="0">
            <a:spAutoFit/>
          </a:bodyPr>
          <a:lstStyle/>
          <a:p>
            <a:pPr defTabSz="457200"/>
            <a:r>
              <a:rPr lang="en-US">
                <a:solidFill>
                  <a:prstClr val="black"/>
                </a:solidFill>
                <a:latin typeface="Calibri" panose="020F0502020204030204"/>
                <a:cs typeface="Times New Roman" panose="02020603050405020304" pitchFamily="18" charset="0"/>
              </a:rPr>
              <a:t>Internet Security Association Key Management Protocol (ISAKMP)  characteristics:</a:t>
            </a:r>
          </a:p>
          <a:p>
            <a:pPr marL="742950" lvl="1" indent="-28575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A framework for authentication and key exchange between two peers to establish, modify, and tear down Security Associations (SA).</a:t>
            </a:r>
          </a:p>
          <a:p>
            <a:pPr marL="742950" lvl="1" indent="-28575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ISAKMP is designed to be key exchange independent. </a:t>
            </a:r>
          </a:p>
          <a:p>
            <a:pPr marL="742950" lvl="1" indent="-28575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ISAKMP uses </a:t>
            </a:r>
            <a:r>
              <a:rPr lang="en-US" b="1">
                <a:solidFill>
                  <a:prstClr val="black"/>
                </a:solidFill>
                <a:latin typeface="Calibri" panose="020F0502020204030204"/>
                <a:cs typeface="Times New Roman" panose="02020603050405020304" pitchFamily="18" charset="0"/>
              </a:rPr>
              <a:t>UDP port 500 </a:t>
            </a:r>
            <a:r>
              <a:rPr lang="en-US">
                <a:solidFill>
                  <a:prstClr val="black"/>
                </a:solidFill>
                <a:latin typeface="Calibri" panose="020F0502020204030204"/>
                <a:cs typeface="Times New Roman" panose="02020603050405020304" pitchFamily="18" charset="0"/>
              </a:rPr>
              <a:t>for communication between peers.</a:t>
            </a:r>
          </a:p>
          <a:p>
            <a:pPr marL="742950" lvl="1" indent="-28575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IPsec uses Internet Key Exchange (IKE) to provide framework for the negotiation of security parameters. (IKE version 2 not covered in this course)</a:t>
            </a:r>
          </a:p>
          <a:p>
            <a:pPr marL="800100" lvl="1" indent="-342900" defTabSz="457200">
              <a:buFont typeface="Arial" panose="020B0604020202020204" pitchFamily="34" charset="0"/>
              <a:buChar char="•"/>
            </a:pPr>
            <a:endParaRPr lang="en-US">
              <a:solidFill>
                <a:prstClr val="black"/>
              </a:solidFill>
              <a:latin typeface="Calibri" panose="020F0502020204030204"/>
              <a:cs typeface="Times New Roman" panose="02020603050405020304" pitchFamily="18" charset="0"/>
            </a:endParaRPr>
          </a:p>
          <a:p>
            <a:pPr defTabSz="457200"/>
            <a:r>
              <a:rPr lang="en-US">
                <a:solidFill>
                  <a:prstClr val="black"/>
                </a:solidFill>
                <a:latin typeface="Calibri" panose="020F0502020204030204"/>
                <a:cs typeface="Times New Roman" panose="02020603050405020304" pitchFamily="18" charset="0"/>
              </a:rPr>
              <a:t>Internet Protocol Security (IPsec) characteristics:</a:t>
            </a:r>
          </a:p>
          <a:p>
            <a:pPr marL="800100" lvl="1" indent="-34290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A framework of open standards that is algorithm-independent.</a:t>
            </a:r>
          </a:p>
          <a:p>
            <a:pPr marL="800100" lvl="1" indent="-34290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Provides data confidentiality, data integrity, and origin authentication.</a:t>
            </a:r>
          </a:p>
          <a:p>
            <a:pPr marL="800100" lvl="1" indent="-34290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Operates by forming a Security Associations to protects and authenticates IP packets between IPsec peers.</a:t>
            </a:r>
          </a:p>
          <a:p>
            <a:pPr marL="800100" lvl="1" indent="-342900" defTabSz="457200">
              <a:buFont typeface="Arial" panose="020B0604020202020204" pitchFamily="34" charset="0"/>
              <a:buChar char="•"/>
            </a:pPr>
            <a:r>
              <a:rPr lang="en-US">
                <a:solidFill>
                  <a:prstClr val="black"/>
                </a:solidFill>
                <a:latin typeface="Calibri" panose="020F0502020204030204"/>
                <a:cs typeface="Times New Roman" panose="02020603050405020304" pitchFamily="18" charset="0"/>
              </a:rPr>
              <a:t>ESP uses </a:t>
            </a:r>
            <a:r>
              <a:rPr lang="en-US" b="1">
                <a:solidFill>
                  <a:prstClr val="black"/>
                </a:solidFill>
                <a:latin typeface="Calibri" panose="020F0502020204030204"/>
                <a:cs typeface="Times New Roman" panose="02020603050405020304" pitchFamily="18" charset="0"/>
              </a:rPr>
              <a:t>UDP port 50</a:t>
            </a:r>
            <a:r>
              <a:rPr lang="en-US">
                <a:solidFill>
                  <a:prstClr val="black"/>
                </a:solidFill>
                <a:latin typeface="Calibri" panose="020F0502020204030204"/>
                <a:cs typeface="Times New Roman" panose="02020603050405020304" pitchFamily="18" charset="0"/>
              </a:rPr>
              <a:t>.</a:t>
            </a:r>
          </a:p>
          <a:p>
            <a:pPr defTabSz="457200"/>
            <a:endParaRPr lang="en-US">
              <a:solidFill>
                <a:prstClr val="black"/>
              </a:solidFill>
              <a:latin typeface="Times New Roman" panose="02020603050405020304" pitchFamily="18" charset="0"/>
              <a:cs typeface="Times New Roman" panose="02020603050405020304" pitchFamily="18" charset="0"/>
            </a:endParaRPr>
          </a:p>
          <a:p>
            <a:pPr marL="342900" indent="-342900" defTabSz="457200">
              <a:buFont typeface="Arial" panose="020B0604020202020204" pitchFamily="34" charset="0"/>
              <a:buChar char="•"/>
            </a:pPr>
            <a:endParaRPr lang="en-US">
              <a:solidFill>
                <a:prstClr val="black"/>
              </a:solidFill>
              <a:latin typeface="Times New Roman" panose="02020603050405020304" pitchFamily="18" charset="0"/>
              <a:cs typeface="Times New Roman" panose="02020603050405020304" pitchFamily="18" charset="0"/>
            </a:endParaRPr>
          </a:p>
          <a:p>
            <a:pPr marL="342900" indent="-342900" defTabSz="457200">
              <a:buFont typeface="Arial" panose="020B0604020202020204" pitchFamily="34" charset="0"/>
              <a:buChar char="•"/>
            </a:pPr>
            <a:endParaRPr lang="en-US">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41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9769" y="365127"/>
            <a:ext cx="7419581" cy="745757"/>
          </a:xfrm>
        </p:spPr>
        <p:txBody>
          <a:bodyPr>
            <a:normAutofit/>
          </a:bodyPr>
          <a:lstStyle/>
          <a:p>
            <a:r>
              <a:rPr lang="en-US">
                <a:cs typeface="Times New Roman" panose="02020603050405020304" pitchFamily="18" charset="0"/>
              </a:rPr>
              <a:t>IPSEC IKE version 1 Operation</a:t>
            </a:r>
          </a:p>
        </p:txBody>
      </p:sp>
      <p:sp>
        <p:nvSpPr>
          <p:cNvPr id="3" name="Content Placeholder 2"/>
          <p:cNvSpPr>
            <a:spLocks noGrp="1"/>
          </p:cNvSpPr>
          <p:nvPr>
            <p:ph idx="1"/>
          </p:nvPr>
        </p:nvSpPr>
        <p:spPr>
          <a:xfrm>
            <a:off x="2152650" y="1624761"/>
            <a:ext cx="7886700" cy="4552203"/>
          </a:xfrm>
        </p:spPr>
        <p:txBody>
          <a:bodyPr>
            <a:normAutofit/>
          </a:bodyPr>
          <a:lstStyle/>
          <a:p>
            <a:r>
              <a:rPr lang="en-US" sz="2000"/>
              <a:t>IKEv1 defines two phases of key negotiation for IKE and IPsec SA establishment:</a:t>
            </a:r>
          </a:p>
          <a:p>
            <a:endParaRPr lang="en-US" sz="2000"/>
          </a:p>
          <a:p>
            <a:r>
              <a:rPr lang="en-US" sz="2000" b="1"/>
              <a:t>Phase 1:</a:t>
            </a:r>
            <a:r>
              <a:rPr lang="en-US" sz="2000"/>
              <a:t> Establishes a bidirectional SA between two IKE peers, known as an ISAKMP SA. Because the SA is bidirectional, once it is established, either peer may initiate negotiations for phase 2.</a:t>
            </a:r>
          </a:p>
          <a:p>
            <a:pPr lvl="1"/>
            <a:r>
              <a:rPr lang="en-US" sz="1600"/>
              <a:t>Phase 1 has two methods for negotiation: </a:t>
            </a:r>
            <a:r>
              <a:rPr lang="fr-FR" sz="1600"/>
              <a:t>main mode (MM) or </a:t>
            </a:r>
            <a:r>
              <a:rPr lang="fr-FR" sz="1600" err="1"/>
              <a:t>aggressive</a:t>
            </a:r>
            <a:r>
              <a:rPr lang="fr-FR" sz="1600"/>
              <a:t> mode (AM). </a:t>
            </a:r>
          </a:p>
          <a:p>
            <a:pPr lvl="1"/>
            <a:endParaRPr lang="en-US" sz="1600"/>
          </a:p>
          <a:p>
            <a:r>
              <a:rPr lang="en-US" sz="2000" b="1"/>
              <a:t>Phase 2:</a:t>
            </a:r>
            <a:r>
              <a:rPr lang="en-US" sz="2000"/>
              <a:t> Establishes unidirectional IPsec SAs, leveraging the ISAKMP SA established in phase 1 for the negotiation.</a:t>
            </a:r>
          </a:p>
          <a:p>
            <a:pPr lvl="1"/>
            <a:r>
              <a:rPr lang="en-US" sz="1600"/>
              <a:t>The Phase 2 method used to establish the IPsec SA is known as quick mode.</a:t>
            </a:r>
          </a:p>
        </p:txBody>
      </p:sp>
    </p:spTree>
    <p:extLst>
      <p:ext uri="{BB962C8B-B14F-4D97-AF65-F5344CB8AC3E}">
        <p14:creationId xmlns:p14="http://schemas.microsoft.com/office/powerpoint/2010/main" val="176132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4BB9-44CB-4748-85EC-AD116905C277}"/>
              </a:ext>
            </a:extLst>
          </p:cNvPr>
          <p:cNvSpPr>
            <a:spLocks noGrp="1"/>
          </p:cNvSpPr>
          <p:nvPr>
            <p:ph type="title"/>
          </p:nvPr>
        </p:nvSpPr>
        <p:spPr>
          <a:xfrm>
            <a:off x="1844043" y="3901165"/>
            <a:ext cx="8641079" cy="1021556"/>
          </a:xfrm>
        </p:spPr>
        <p:txBody>
          <a:bodyPr>
            <a:noAutofit/>
          </a:bodyPr>
          <a:lstStyle/>
          <a:p>
            <a:r>
              <a:rPr lang="en-US" sz="5400">
                <a:cs typeface="Times New Roman" panose="02020603050405020304" pitchFamily="18" charset="0"/>
              </a:rPr>
              <a:t>Encrypting Tunnel Data</a:t>
            </a:r>
            <a:br>
              <a:rPr lang="en-US" sz="5400">
                <a:cs typeface="Times New Roman" panose="02020603050405020304" pitchFamily="18" charset="0"/>
              </a:rPr>
            </a:br>
            <a:r>
              <a:rPr lang="en-US" sz="5400">
                <a:cs typeface="Times New Roman" panose="02020603050405020304" pitchFamily="18" charset="0"/>
              </a:rPr>
              <a:t>Phase 1: ISAKMP</a:t>
            </a:r>
          </a:p>
        </p:txBody>
      </p:sp>
    </p:spTree>
    <p:extLst>
      <p:ext uri="{BB962C8B-B14F-4D97-AF65-F5344CB8AC3E}">
        <p14:creationId xmlns:p14="http://schemas.microsoft.com/office/powerpoint/2010/main" val="108376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857" y="198873"/>
            <a:ext cx="7886700" cy="1325563"/>
          </a:xfrm>
        </p:spPr>
        <p:txBody>
          <a:bodyPr/>
          <a:lstStyle/>
          <a:p>
            <a:r>
              <a:rPr lang="en-US">
                <a:cs typeface="Times New Roman" panose="02020603050405020304" pitchFamily="18" charset="0"/>
              </a:rPr>
              <a:t>ISAKMP Policy</a:t>
            </a:r>
          </a:p>
        </p:txBody>
      </p:sp>
      <p:sp>
        <p:nvSpPr>
          <p:cNvPr id="3" name="Content Placeholder 2"/>
          <p:cNvSpPr>
            <a:spLocks noGrp="1"/>
          </p:cNvSpPr>
          <p:nvPr>
            <p:ph idx="1"/>
          </p:nvPr>
        </p:nvSpPr>
        <p:spPr>
          <a:xfrm>
            <a:off x="2152650" y="1253137"/>
            <a:ext cx="7886700" cy="5045746"/>
          </a:xfrm>
        </p:spPr>
        <p:txBody>
          <a:bodyPr>
            <a:normAutofit/>
          </a:bodyPr>
          <a:lstStyle/>
          <a:p>
            <a:r>
              <a:rPr lang="en-US" altLang="en-US" sz="2000" dirty="0"/>
              <a:t>Internet Security Association Key Management Protocol (ISAKMP) Policy are used for IKE phase 1</a:t>
            </a:r>
          </a:p>
          <a:p>
            <a:pPr marL="0" indent="0">
              <a:buNone/>
            </a:pPr>
            <a:r>
              <a:rPr lang="en-US" sz="2000" b="1" dirty="0"/>
              <a:t>           HAGLE</a:t>
            </a:r>
          </a:p>
          <a:p>
            <a:pPr marL="0" indent="0">
              <a:buNone/>
            </a:pPr>
            <a:endParaRPr lang="en-US" sz="2000" b="1" dirty="0"/>
          </a:p>
          <a:p>
            <a:r>
              <a:rPr lang="en-US" sz="2000" dirty="0"/>
              <a:t>Crypto </a:t>
            </a:r>
            <a:r>
              <a:rPr lang="en-US" sz="2000" dirty="0" err="1"/>
              <a:t>isakmp</a:t>
            </a:r>
            <a:r>
              <a:rPr lang="en-US" sz="2000" dirty="0"/>
              <a:t> policy X (Priority)</a:t>
            </a:r>
          </a:p>
          <a:p>
            <a:pPr lvl="1"/>
            <a:r>
              <a:rPr lang="en-US" sz="2000" b="1" dirty="0"/>
              <a:t>H</a:t>
            </a:r>
            <a:r>
              <a:rPr lang="en-US" sz="2000" dirty="0"/>
              <a:t>ash algorithm (MD5/</a:t>
            </a:r>
            <a:r>
              <a:rPr lang="en-US" sz="2000" b="1" dirty="0"/>
              <a:t>SHA</a:t>
            </a:r>
            <a:r>
              <a:rPr lang="en-US" sz="2000" dirty="0"/>
              <a:t>)</a:t>
            </a:r>
          </a:p>
          <a:p>
            <a:pPr lvl="1"/>
            <a:r>
              <a:rPr lang="en-US" sz="2000" b="1" dirty="0"/>
              <a:t>A</a:t>
            </a:r>
            <a:r>
              <a:rPr lang="en-US" sz="2000" dirty="0"/>
              <a:t>uthentication method (</a:t>
            </a:r>
            <a:r>
              <a:rPr lang="en-US" sz="2000" b="1" dirty="0"/>
              <a:t>Pre-share</a:t>
            </a:r>
            <a:r>
              <a:rPr lang="en-US" sz="2000" dirty="0"/>
              <a:t>/RSA)</a:t>
            </a:r>
          </a:p>
          <a:p>
            <a:pPr lvl="1"/>
            <a:r>
              <a:rPr lang="en-US" sz="2000" b="1" dirty="0"/>
              <a:t>G</a:t>
            </a:r>
            <a:r>
              <a:rPr lang="en-US" sz="2000" dirty="0"/>
              <a:t>roup X (</a:t>
            </a:r>
            <a:r>
              <a:rPr lang="en-US" sz="2000" dirty="0" err="1"/>
              <a:t>Diffie</a:t>
            </a:r>
            <a:r>
              <a:rPr lang="en-US" sz="2000" dirty="0"/>
              <a:t>-Hellman bit #)</a:t>
            </a:r>
          </a:p>
          <a:p>
            <a:pPr lvl="1"/>
            <a:r>
              <a:rPr lang="en-US" sz="2000" b="1" dirty="0"/>
              <a:t>L</a:t>
            </a:r>
            <a:r>
              <a:rPr lang="en-US" sz="2000" dirty="0"/>
              <a:t>ifetime of Security association (86,400 seconds by default)</a:t>
            </a:r>
          </a:p>
          <a:p>
            <a:pPr lvl="1"/>
            <a:r>
              <a:rPr lang="en-US" sz="2000" b="1" dirty="0"/>
              <a:t>E</a:t>
            </a:r>
            <a:r>
              <a:rPr lang="en-US" sz="2000" dirty="0"/>
              <a:t>ncryption algorithm (</a:t>
            </a:r>
            <a:r>
              <a:rPr lang="en-US" sz="2000" b="1" dirty="0"/>
              <a:t>AES</a:t>
            </a:r>
            <a:r>
              <a:rPr lang="en-US" sz="2000" dirty="0"/>
              <a:t>/DES/3DES)</a:t>
            </a:r>
          </a:p>
          <a:p>
            <a:pPr marL="457200" lvl="1" indent="0">
              <a:buNone/>
            </a:pPr>
            <a:endParaRPr lang="en-US" sz="1600" i="1" dirty="0"/>
          </a:p>
          <a:p>
            <a:pPr marL="457200" lvl="1" indent="0">
              <a:buNone/>
            </a:pPr>
            <a:r>
              <a:rPr lang="en-US" sz="1600" i="1" dirty="0"/>
              <a:t>*Multiple Policies can be created with weaker algorithms to be compatible with older devices.</a:t>
            </a:r>
          </a:p>
          <a:p>
            <a:pPr marL="0" indent="0">
              <a:buNone/>
            </a:pPr>
            <a:endParaRPr lang="en-US" sz="2000" dirty="0"/>
          </a:p>
        </p:txBody>
      </p:sp>
    </p:spTree>
    <p:extLst>
      <p:ext uri="{BB962C8B-B14F-4D97-AF65-F5344CB8AC3E}">
        <p14:creationId xmlns:p14="http://schemas.microsoft.com/office/powerpoint/2010/main" val="340067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3857" y="198873"/>
            <a:ext cx="7886700" cy="1325563"/>
          </a:xfrm>
        </p:spPr>
        <p:txBody>
          <a:bodyPr/>
          <a:lstStyle/>
          <a:p>
            <a:r>
              <a:rPr lang="en-US">
                <a:cs typeface="Times New Roman" panose="02020603050405020304" pitchFamily="18" charset="0"/>
              </a:rPr>
              <a:t>ISAKMP PSK</a:t>
            </a:r>
          </a:p>
        </p:txBody>
      </p:sp>
      <p:sp>
        <p:nvSpPr>
          <p:cNvPr id="3" name="Content Placeholder 2"/>
          <p:cNvSpPr>
            <a:spLocks noGrp="1"/>
          </p:cNvSpPr>
          <p:nvPr>
            <p:ph idx="1"/>
          </p:nvPr>
        </p:nvSpPr>
        <p:spPr>
          <a:xfrm>
            <a:off x="2152650" y="1524435"/>
            <a:ext cx="7886700" cy="4774448"/>
          </a:xfrm>
        </p:spPr>
        <p:txBody>
          <a:bodyPr>
            <a:normAutofit/>
          </a:bodyPr>
          <a:lstStyle/>
          <a:p>
            <a:r>
              <a:rPr lang="en-US" sz="2000" b="1"/>
              <a:t>Crypto </a:t>
            </a:r>
            <a:r>
              <a:rPr lang="en-US" sz="2000" b="1" err="1"/>
              <a:t>isakmp</a:t>
            </a:r>
            <a:r>
              <a:rPr lang="en-US" sz="2000" b="1"/>
              <a:t> key </a:t>
            </a:r>
            <a:r>
              <a:rPr lang="en-US" sz="2000"/>
              <a:t>{</a:t>
            </a:r>
            <a:r>
              <a:rPr lang="en-US" sz="2000" i="1"/>
              <a:t>passphrase</a:t>
            </a:r>
            <a:r>
              <a:rPr lang="en-US" sz="2000"/>
              <a:t>} </a:t>
            </a:r>
            <a:r>
              <a:rPr lang="en-US" sz="2000" b="1"/>
              <a:t>address</a:t>
            </a:r>
            <a:r>
              <a:rPr lang="en-US" sz="2000"/>
              <a:t> {</a:t>
            </a:r>
            <a:r>
              <a:rPr lang="en-US" sz="2000" i="1"/>
              <a:t>peer-address</a:t>
            </a:r>
            <a:r>
              <a:rPr lang="en-US" sz="2000"/>
              <a:t>} [mask]</a:t>
            </a:r>
          </a:p>
          <a:p>
            <a:pPr lvl="1"/>
            <a:r>
              <a:rPr lang="en-US" sz="2000"/>
              <a:t>Passphrase needs to match on both sides</a:t>
            </a:r>
          </a:p>
          <a:p>
            <a:pPr lvl="1"/>
            <a:r>
              <a:rPr lang="en-US" sz="2000"/>
              <a:t>Peer-address needs to be the peers physical IP address</a:t>
            </a:r>
          </a:p>
          <a:p>
            <a:pPr marL="914400" lvl="2" indent="0">
              <a:buNone/>
            </a:pPr>
            <a:r>
              <a:rPr lang="en-US">
                <a:cs typeface="Times New Roman" panose="02020603050405020304" pitchFamily="18" charset="0"/>
              </a:rPr>
              <a:t>Physical IP address can be a specific host IP address (GRE) or can be a range (DMVPN)</a:t>
            </a:r>
            <a:endParaRPr lang="en-US" sz="1600"/>
          </a:p>
          <a:p>
            <a:pPr marL="0" indent="0">
              <a:buNone/>
            </a:pPr>
            <a:endParaRPr lang="en-US" sz="2000"/>
          </a:p>
          <a:p>
            <a:r>
              <a:rPr lang="en-US" sz="2000" b="1"/>
              <a:t>Crypto keyring </a:t>
            </a:r>
            <a:r>
              <a:rPr lang="en-US" sz="2000"/>
              <a:t>{</a:t>
            </a:r>
            <a:r>
              <a:rPr lang="en-US" sz="2000" err="1"/>
              <a:t>Keyring_name</a:t>
            </a:r>
            <a:r>
              <a:rPr lang="en-US" sz="2000"/>
              <a:t>} </a:t>
            </a:r>
            <a:r>
              <a:rPr lang="en-US" sz="2000" b="1" err="1"/>
              <a:t>vrf</a:t>
            </a:r>
            <a:r>
              <a:rPr lang="en-US" sz="2000"/>
              <a:t> {</a:t>
            </a:r>
            <a:r>
              <a:rPr lang="en-US" sz="2000" err="1"/>
              <a:t>vrf_instance</a:t>
            </a:r>
            <a:r>
              <a:rPr lang="en-US" sz="2000"/>
              <a:t>}</a:t>
            </a:r>
          </a:p>
          <a:p>
            <a:pPr lvl="1"/>
            <a:r>
              <a:rPr lang="en-US" sz="2000" b="1"/>
              <a:t>pre-shared-key address </a:t>
            </a:r>
            <a:r>
              <a:rPr lang="en-US" sz="2000"/>
              <a:t>{</a:t>
            </a:r>
            <a:r>
              <a:rPr lang="en-US" sz="2000" i="1"/>
              <a:t>peer-address</a:t>
            </a:r>
            <a:r>
              <a:rPr lang="en-US" sz="2000"/>
              <a:t>} [mask] </a:t>
            </a:r>
            <a:r>
              <a:rPr lang="en-US" sz="2000" b="1"/>
              <a:t>key </a:t>
            </a:r>
            <a:r>
              <a:rPr lang="en-US" sz="2000"/>
              <a:t>{</a:t>
            </a:r>
            <a:r>
              <a:rPr lang="en-US" sz="2000" i="1"/>
              <a:t>passphrase</a:t>
            </a:r>
            <a:r>
              <a:rPr lang="en-US" sz="2000"/>
              <a:t>}</a:t>
            </a:r>
          </a:p>
          <a:p>
            <a:pPr lvl="2"/>
            <a:r>
              <a:rPr lang="en-US" sz="1600"/>
              <a:t>Crypto keyring commonly used with VRFs</a:t>
            </a:r>
          </a:p>
          <a:p>
            <a:pPr lvl="2"/>
            <a:r>
              <a:rPr lang="en-US" sz="1600"/>
              <a:t>Passphrase needs to match on both sides</a:t>
            </a:r>
          </a:p>
          <a:p>
            <a:pPr lvl="2"/>
            <a:r>
              <a:rPr lang="en-US" sz="1600"/>
              <a:t>Peer-address needs to be the peers physical IP address</a:t>
            </a:r>
          </a:p>
          <a:p>
            <a:pPr lvl="3"/>
            <a:r>
              <a:rPr lang="en-US">
                <a:cs typeface="Times New Roman" panose="02020603050405020304" pitchFamily="18" charset="0"/>
              </a:rPr>
              <a:t>Physical IP address can be a specific host IP address (GRE) or can be a range (DMVPN)</a:t>
            </a:r>
            <a:endParaRPr lang="en-US" sz="1400"/>
          </a:p>
        </p:txBody>
      </p:sp>
    </p:spTree>
    <p:extLst>
      <p:ext uri="{BB962C8B-B14F-4D97-AF65-F5344CB8AC3E}">
        <p14:creationId xmlns:p14="http://schemas.microsoft.com/office/powerpoint/2010/main" val="84167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944" y="206430"/>
            <a:ext cx="7886700" cy="1123607"/>
          </a:xfrm>
        </p:spPr>
        <p:txBody>
          <a:bodyPr/>
          <a:lstStyle/>
          <a:p>
            <a:r>
              <a:rPr lang="en-US" sz="1800"/>
              <a:t>ISAKMP Policy and PSK </a:t>
            </a:r>
            <a:br>
              <a:rPr lang="en-US">
                <a:cs typeface="Times New Roman" panose="02020603050405020304" pitchFamily="18" charset="0"/>
              </a:rPr>
            </a:br>
            <a:r>
              <a:rPr lang="en-US">
                <a:cs typeface="Times New Roman" panose="02020603050405020304" pitchFamily="18" charset="0"/>
              </a:rPr>
              <a:t>Configuration Example</a:t>
            </a:r>
          </a:p>
        </p:txBody>
      </p:sp>
      <p:sp>
        <p:nvSpPr>
          <p:cNvPr id="3" name="Content Placeholder 2"/>
          <p:cNvSpPr>
            <a:spLocks noGrp="1"/>
          </p:cNvSpPr>
          <p:nvPr>
            <p:ph idx="1"/>
          </p:nvPr>
        </p:nvSpPr>
        <p:spPr>
          <a:xfrm>
            <a:off x="2015207" y="1131217"/>
            <a:ext cx="8394437" cy="5045746"/>
          </a:xfrm>
        </p:spPr>
        <p:txBody>
          <a:bodyPr>
            <a:normAutofit/>
          </a:bodyPr>
          <a:lstStyle/>
          <a:p>
            <a:endParaRPr lang="en-US" sz="2400" dirty="0"/>
          </a:p>
          <a:p>
            <a:r>
              <a:rPr lang="en-US" sz="2400" dirty="0"/>
              <a:t>Crypto </a:t>
            </a:r>
            <a:r>
              <a:rPr lang="en-US" sz="2400" dirty="0" err="1"/>
              <a:t>isakmp</a:t>
            </a:r>
            <a:r>
              <a:rPr lang="en-US" sz="2400" dirty="0"/>
              <a:t> policy 5</a:t>
            </a:r>
          </a:p>
          <a:p>
            <a:pPr lvl="1"/>
            <a:r>
              <a:rPr lang="en-US" dirty="0">
                <a:cs typeface="Times New Roman" panose="02020603050405020304" pitchFamily="18" charset="0"/>
              </a:rPr>
              <a:t>Hash SHA256</a:t>
            </a:r>
          </a:p>
          <a:p>
            <a:pPr lvl="1"/>
            <a:r>
              <a:rPr lang="en-US" dirty="0">
                <a:cs typeface="Times New Roman" panose="02020603050405020304" pitchFamily="18" charset="0"/>
              </a:rPr>
              <a:t>Authentication pre-share</a:t>
            </a:r>
          </a:p>
          <a:p>
            <a:pPr lvl="1"/>
            <a:r>
              <a:rPr lang="en-US" dirty="0">
                <a:cs typeface="Times New Roman" panose="02020603050405020304" pitchFamily="18" charset="0"/>
              </a:rPr>
              <a:t>Group 19</a:t>
            </a:r>
          </a:p>
          <a:p>
            <a:pPr lvl="1"/>
            <a:r>
              <a:rPr lang="en-US" dirty="0">
                <a:cs typeface="Times New Roman" panose="02020603050405020304" pitchFamily="18" charset="0"/>
              </a:rPr>
              <a:t>Lifetime 86400 </a:t>
            </a:r>
          </a:p>
          <a:p>
            <a:pPr lvl="1"/>
            <a:r>
              <a:rPr lang="en-US" dirty="0">
                <a:cs typeface="Times New Roman" panose="02020603050405020304" pitchFamily="18" charset="0"/>
              </a:rPr>
              <a:t>Encryption AES 256</a:t>
            </a:r>
          </a:p>
          <a:p>
            <a:endParaRPr lang="en-US" sz="2400" dirty="0"/>
          </a:p>
          <a:p>
            <a:r>
              <a:rPr lang="en-US" sz="2400" dirty="0"/>
              <a:t>Crypto </a:t>
            </a:r>
            <a:r>
              <a:rPr lang="en-US" sz="2400" dirty="0" err="1"/>
              <a:t>isakmp</a:t>
            </a:r>
            <a:r>
              <a:rPr lang="en-US" sz="2400" dirty="0"/>
              <a:t> key Cisco123 address 123.45.67.8</a:t>
            </a:r>
            <a:endParaRPr lang="en-US" sz="2400" b="1" dirty="0"/>
          </a:p>
          <a:p>
            <a:pPr marL="457200" lvl="1" indent="0">
              <a:buNone/>
            </a:pPr>
            <a:r>
              <a:rPr lang="en-US" sz="2000" dirty="0"/>
              <a:t>			“Or for VRF”</a:t>
            </a:r>
          </a:p>
          <a:p>
            <a:r>
              <a:rPr lang="en-US" sz="2000" dirty="0"/>
              <a:t>Crypto keyring VRFKEY </a:t>
            </a:r>
            <a:r>
              <a:rPr lang="en-US" sz="2000" dirty="0" err="1"/>
              <a:t>vrf</a:t>
            </a:r>
            <a:r>
              <a:rPr lang="en-US" sz="2000" dirty="0"/>
              <a:t>  VRFNAME</a:t>
            </a:r>
          </a:p>
          <a:p>
            <a:pPr lvl="1"/>
            <a:r>
              <a:rPr lang="en-US" sz="2000" dirty="0"/>
              <a:t>pre-shared-key address 123.45.67.0 255.255.255.0 key Cisco123</a:t>
            </a:r>
            <a:endParaRPr lang="en-US" dirty="0"/>
          </a:p>
          <a:p>
            <a:endParaRPr lang="en-US" sz="2000" dirty="0"/>
          </a:p>
        </p:txBody>
      </p:sp>
    </p:spTree>
    <p:extLst>
      <p:ext uri="{BB962C8B-B14F-4D97-AF65-F5344CB8AC3E}">
        <p14:creationId xmlns:p14="http://schemas.microsoft.com/office/powerpoint/2010/main" val="31816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54BB9-44CB-4748-85EC-AD116905C277}"/>
              </a:ext>
            </a:extLst>
          </p:cNvPr>
          <p:cNvSpPr>
            <a:spLocks noGrp="1"/>
          </p:cNvSpPr>
          <p:nvPr>
            <p:ph type="title"/>
          </p:nvPr>
        </p:nvSpPr>
        <p:spPr>
          <a:xfrm>
            <a:off x="1844043" y="3901165"/>
            <a:ext cx="8641079" cy="1021556"/>
          </a:xfrm>
        </p:spPr>
        <p:txBody>
          <a:bodyPr>
            <a:noAutofit/>
          </a:bodyPr>
          <a:lstStyle/>
          <a:p>
            <a:r>
              <a:rPr lang="en-US" sz="5400">
                <a:cs typeface="Times New Roman" panose="02020603050405020304" pitchFamily="18" charset="0"/>
              </a:rPr>
              <a:t>Encrypting Tunnel Data</a:t>
            </a:r>
            <a:br>
              <a:rPr lang="en-US" sz="5400">
                <a:cs typeface="Times New Roman" panose="02020603050405020304" pitchFamily="18" charset="0"/>
              </a:rPr>
            </a:br>
            <a:r>
              <a:rPr lang="en-US" sz="5400">
                <a:cs typeface="Times New Roman" panose="02020603050405020304" pitchFamily="18" charset="0"/>
              </a:rPr>
              <a:t>Phase 2: IPsec</a:t>
            </a:r>
          </a:p>
        </p:txBody>
      </p:sp>
    </p:spTree>
    <p:extLst>
      <p:ext uri="{BB962C8B-B14F-4D97-AF65-F5344CB8AC3E}">
        <p14:creationId xmlns:p14="http://schemas.microsoft.com/office/powerpoint/2010/main" val="2035448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8659" name="Straight Connector 4"/>
          <p:cNvCxnSpPr>
            <a:cxnSpLocks noChangeShapeType="1"/>
          </p:cNvCxnSpPr>
          <p:nvPr/>
        </p:nvCxnSpPr>
        <p:spPr bwMode="auto">
          <a:xfrm>
            <a:off x="1524000" y="0"/>
            <a:ext cx="914400" cy="0"/>
          </a:xfrm>
          <a:prstGeom prst="line">
            <a:avLst/>
          </a:prstGeom>
          <a:noFill/>
          <a:ln w="0">
            <a:solidFill>
              <a:srgbClr val="FBFFFF"/>
            </a:solidFill>
            <a:round/>
            <a:headEnd/>
            <a:tailEnd/>
          </a:ln>
          <a:extLst>
            <a:ext uri="{909E8E84-426E-40DD-AFC4-6F175D3DCCD1}">
              <a14:hiddenFill xmlns:a14="http://schemas.microsoft.com/office/drawing/2010/main">
                <a:noFill/>
              </a14:hiddenFill>
            </a:ext>
          </a:extLst>
        </p:spPr>
      </p:cxnSp>
      <p:cxnSp>
        <p:nvCxnSpPr>
          <p:cNvPr id="198660" name="Straight Connector 5"/>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cxnSp>
        <p:nvCxnSpPr>
          <p:cNvPr id="198661" name="Straight Connector 7"/>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sp>
        <p:nvSpPr>
          <p:cNvPr id="198662" name="Slide Number Placeholder 3"/>
          <p:cNvSpPr txBox="1">
            <a:spLocks noGrp="1"/>
          </p:cNvSpPr>
          <p:nvPr/>
        </p:nvSpPr>
        <p:spPr bwMode="auto">
          <a:xfrm>
            <a:off x="8686800" y="5181600"/>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Font typeface="Wingdings" panose="05000000000000000000" pitchFamily="2" charset="2"/>
              <a:buChar char="§"/>
              <a:defRPr sz="3200">
                <a:solidFill>
                  <a:schemeClr val="tx1"/>
                </a:solidFill>
                <a:latin typeface="Arial" panose="020B0604020202020204" pitchFamily="34" charset="0"/>
              </a:defRPr>
            </a:lvl2pPr>
            <a:lvl3pPr marL="1143000" indent="-228600">
              <a:spcBef>
                <a:spcPct val="20000"/>
              </a:spcBef>
              <a:buChar char="•"/>
              <a:defRPr sz="3200">
                <a:solidFill>
                  <a:schemeClr val="tx1"/>
                </a:solidFill>
                <a:latin typeface="Arial" panose="020B0604020202020204" pitchFamily="34" charset="0"/>
              </a:defRPr>
            </a:lvl3pPr>
            <a:lvl4pPr marL="1600200" indent="-228600">
              <a:spcBef>
                <a:spcPct val="20000"/>
              </a:spcBef>
              <a:buChar char="–"/>
              <a:defRPr sz="3200">
                <a:solidFill>
                  <a:schemeClr val="tx1"/>
                </a:solidFill>
                <a:latin typeface="Arial" panose="020B0604020202020204" pitchFamily="34" charset="0"/>
              </a:defRPr>
            </a:lvl4pPr>
            <a:lvl5pPr marL="2057400" indent="-228600">
              <a:spcBef>
                <a:spcPct val="20000"/>
              </a:spcBef>
              <a:buChar char="»"/>
              <a:defRPr sz="32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3200">
                <a:solidFill>
                  <a:schemeClr val="tx1"/>
                </a:solidFill>
                <a:latin typeface="Arial" panose="020B0604020202020204" pitchFamily="34" charset="0"/>
              </a:defRPr>
            </a:lvl9pPr>
          </a:lstStyle>
          <a:p>
            <a:pPr algn="r" defTabSz="457200">
              <a:spcBef>
                <a:spcPct val="0"/>
              </a:spcBef>
              <a:buNone/>
            </a:pPr>
            <a:endParaRPr lang="en-US" altLang="en-US" sz="1200">
              <a:solidFill>
                <a:prstClr val="black"/>
              </a:solidFill>
              <a:latin typeface="Calibri" panose="020F0502020204030204"/>
              <a:ea typeface="MS PGothic" panose="020B0600070205080204" pitchFamily="34" charset="-128"/>
            </a:endParaRPr>
          </a:p>
        </p:txBody>
      </p:sp>
      <p:cxnSp>
        <p:nvCxnSpPr>
          <p:cNvPr id="198663" name="Straight Connector 9"/>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cxnSp>
        <p:nvCxnSpPr>
          <p:cNvPr id="198664" name="Straight Connector 11"/>
          <p:cNvCxnSpPr>
            <a:cxnSpLocks noChangeShapeType="1"/>
          </p:cNvCxnSpPr>
          <p:nvPr/>
        </p:nvCxnSpPr>
        <p:spPr bwMode="auto">
          <a:xfrm>
            <a:off x="1524000" y="0"/>
            <a:ext cx="457200" cy="0"/>
          </a:xfrm>
          <a:prstGeom prst="line">
            <a:avLst/>
          </a:prstGeom>
          <a:noFill/>
          <a:ln w="0">
            <a:solidFill>
              <a:srgbClr val="FEFFFF"/>
            </a:solidFill>
            <a:round/>
            <a:headEnd/>
            <a:tailEnd/>
          </a:ln>
          <a:extLst>
            <a:ext uri="{909E8E84-426E-40DD-AFC4-6F175D3DCCD1}">
              <a14:hiddenFill xmlns:a14="http://schemas.microsoft.com/office/drawing/2010/main">
                <a:noFill/>
              </a14:hiddenFill>
            </a:ext>
          </a:extLst>
        </p:spPr>
      </p:cxnSp>
      <p:cxnSp>
        <p:nvCxnSpPr>
          <p:cNvPr id="198666" name="Straight Connector 13"/>
          <p:cNvCxnSpPr>
            <a:cxnSpLocks noChangeShapeType="1"/>
          </p:cNvCxnSpPr>
          <p:nvPr/>
        </p:nvCxnSpPr>
        <p:spPr bwMode="auto">
          <a:xfrm>
            <a:off x="1524000" y="0"/>
            <a:ext cx="0" cy="457200"/>
          </a:xfrm>
          <a:prstGeom prst="line">
            <a:avLst/>
          </a:prstGeom>
          <a:noFill/>
          <a:ln w="0">
            <a:solidFill>
              <a:srgbClr val="FDFFFF"/>
            </a:solidFill>
            <a:round/>
            <a:headEnd/>
            <a:tailEnd/>
          </a:ln>
          <a:extLst>
            <a:ext uri="{909E8E84-426E-40DD-AFC4-6F175D3DCCD1}">
              <a14:hiddenFill xmlns:a14="http://schemas.microsoft.com/office/drawing/2010/main">
                <a:noFill/>
              </a14:hiddenFill>
            </a:ext>
          </a:extLst>
        </p:spPr>
      </p:cxnSp>
      <p:sp>
        <p:nvSpPr>
          <p:cNvPr id="198667" name="Rectangle 2"/>
          <p:cNvSpPr>
            <a:spLocks noGrp="1" noChangeArrowheads="1"/>
          </p:cNvSpPr>
          <p:nvPr>
            <p:ph type="title"/>
          </p:nvPr>
        </p:nvSpPr>
        <p:spPr>
          <a:xfrm>
            <a:off x="2665112" y="274638"/>
            <a:ext cx="7545689" cy="1143000"/>
          </a:xfrm>
        </p:spPr>
        <p:txBody>
          <a:bodyPr>
            <a:normAutofit/>
          </a:bodyPr>
          <a:lstStyle/>
          <a:p>
            <a:r>
              <a:rPr lang="en-US">
                <a:cs typeface="Times New Roman" panose="02020603050405020304" pitchFamily="18" charset="0"/>
              </a:rPr>
              <a:t>IPSEC Fundamentals</a:t>
            </a:r>
            <a:endParaRPr lang="en-US" altLang="en-US">
              <a:cs typeface="Times New Roman" panose="02020603050405020304" pitchFamily="18" charset="0"/>
            </a:endParaRPr>
          </a:p>
        </p:txBody>
      </p:sp>
      <p:sp>
        <p:nvSpPr>
          <p:cNvPr id="3" name="TextBox 2"/>
          <p:cNvSpPr txBox="1"/>
          <p:nvPr/>
        </p:nvSpPr>
        <p:spPr>
          <a:xfrm>
            <a:off x="1752600" y="1417639"/>
            <a:ext cx="8688689" cy="5355312"/>
          </a:xfrm>
          <a:prstGeom prst="rect">
            <a:avLst/>
          </a:prstGeom>
          <a:noFill/>
        </p:spPr>
        <p:txBody>
          <a:bodyPr wrap="square" rtlCol="0">
            <a:spAutoFit/>
          </a:bodyPr>
          <a:lstStyle/>
          <a:p>
            <a:pPr marL="342900" indent="-342900" defTabSz="457200">
              <a:buFont typeface="Arial" panose="020B0604020202020204" pitchFamily="34" charset="0"/>
              <a:buChar char="•"/>
            </a:pPr>
            <a:r>
              <a:rPr lang="en-US" b="1">
                <a:solidFill>
                  <a:prstClr val="black"/>
                </a:solidFill>
                <a:latin typeface="Calibri" panose="020F0502020204030204"/>
                <a:cs typeface="Times New Roman" panose="02020603050405020304" pitchFamily="18" charset="0"/>
              </a:rPr>
              <a:t>IPsec Defined</a:t>
            </a:r>
            <a:r>
              <a:rPr lang="en-US">
                <a:solidFill>
                  <a:prstClr val="black"/>
                </a:solidFill>
                <a:latin typeface="Calibri" panose="020F0502020204030204"/>
                <a:cs typeface="Times New Roman" panose="02020603050405020304" pitchFamily="18" charset="0"/>
              </a:rPr>
              <a:t>: A Framework of open standards for creating highly secure VPNs using various protocols and technologies for secure communications across unsecure networks.</a:t>
            </a:r>
          </a:p>
          <a:p>
            <a:pPr marL="342900" indent="-342900" defTabSz="457200">
              <a:buFont typeface="Arial" panose="020B0604020202020204" pitchFamily="34" charset="0"/>
              <a:buChar char="•"/>
            </a:pPr>
            <a:r>
              <a:rPr lang="en-US" b="1">
                <a:solidFill>
                  <a:prstClr val="black"/>
                </a:solidFill>
                <a:latin typeface="Calibri" panose="020F0502020204030204"/>
                <a:cs typeface="Times New Roman" panose="02020603050405020304" pitchFamily="18" charset="0"/>
              </a:rPr>
              <a:t>IPsec Services</a:t>
            </a:r>
            <a:r>
              <a:rPr lang="en-US">
                <a:solidFill>
                  <a:prstClr val="black"/>
                </a:solidFill>
                <a:latin typeface="Calibri" panose="020F0502020204030204"/>
                <a:cs typeface="Times New Roman" panose="02020603050405020304" pitchFamily="18" charset="0"/>
              </a:rPr>
              <a:t>:</a:t>
            </a:r>
          </a:p>
          <a:p>
            <a:pPr marL="800100" lvl="1"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Peer Authentication</a:t>
            </a:r>
            <a:r>
              <a:rPr lang="en-US">
                <a:solidFill>
                  <a:prstClr val="black"/>
                </a:solidFill>
                <a:latin typeface="Calibri" panose="020F0502020204030204"/>
                <a:cs typeface="Times New Roman" panose="02020603050405020304" pitchFamily="18" charset="0"/>
              </a:rPr>
              <a:t>: Verifies the identity of the VPN peer through authentication</a:t>
            </a: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Pre-Shared Keys</a:t>
            </a: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Digital Certificates</a:t>
            </a:r>
          </a:p>
          <a:p>
            <a:pPr marL="800100" lvl="1"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Data Confidentiality</a:t>
            </a:r>
            <a:r>
              <a:rPr lang="en-US">
                <a:solidFill>
                  <a:prstClr val="black"/>
                </a:solidFill>
                <a:latin typeface="Calibri" panose="020F0502020204030204"/>
                <a:cs typeface="Times New Roman" panose="02020603050405020304" pitchFamily="18" charset="0"/>
              </a:rPr>
              <a:t>: Protects data from eavesdropping attacks through encryption algorithms, (e.g. plaintext to </a:t>
            </a:r>
            <a:r>
              <a:rPr lang="en-US" err="1">
                <a:solidFill>
                  <a:prstClr val="black"/>
                </a:solidFill>
                <a:latin typeface="Calibri" panose="020F0502020204030204"/>
                <a:cs typeface="Times New Roman" panose="02020603050405020304" pitchFamily="18" charset="0"/>
              </a:rPr>
              <a:t>ciphertext</a:t>
            </a:r>
            <a:r>
              <a:rPr lang="en-US">
                <a:solidFill>
                  <a:prstClr val="black"/>
                </a:solidFill>
                <a:latin typeface="Calibri" panose="020F0502020204030204"/>
                <a:cs typeface="Times New Roman" panose="02020603050405020304" pitchFamily="18" charset="0"/>
              </a:rPr>
              <a:t>)</a:t>
            </a: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Data Encryption Standard (DES) – </a:t>
            </a:r>
            <a:r>
              <a:rPr lang="en-US" b="1" i="1" u="sng">
                <a:solidFill>
                  <a:prstClr val="black"/>
                </a:solidFill>
                <a:latin typeface="Calibri" panose="020F0502020204030204"/>
                <a:cs typeface="Times New Roman" panose="02020603050405020304" pitchFamily="18" charset="0"/>
              </a:rPr>
              <a:t>Deprecated Algorithm, do not use</a:t>
            </a:r>
            <a:endParaRPr lang="en-US" i="1">
              <a:solidFill>
                <a:prstClr val="black"/>
              </a:solidFill>
              <a:latin typeface="Calibri" panose="020F0502020204030204"/>
              <a:cs typeface="Times New Roman" panose="02020603050405020304" pitchFamily="18" charset="0"/>
            </a:endParaRP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Triple DES (3DES) – </a:t>
            </a:r>
            <a:r>
              <a:rPr lang="en-US" b="1" i="1" u="sng">
                <a:solidFill>
                  <a:prstClr val="black"/>
                </a:solidFill>
                <a:latin typeface="Calibri" panose="020F0502020204030204"/>
                <a:cs typeface="Times New Roman" panose="02020603050405020304" pitchFamily="18" charset="0"/>
              </a:rPr>
              <a:t>Deprecated Algorithm, do not use</a:t>
            </a: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Advanced Encryption Standard (AES, </a:t>
            </a:r>
            <a:r>
              <a:rPr lang="en-US" i="1" err="1">
                <a:solidFill>
                  <a:prstClr val="black"/>
                </a:solidFill>
                <a:latin typeface="Calibri" panose="020F0502020204030204"/>
                <a:cs typeface="Times New Roman" panose="02020603050405020304" pitchFamily="18" charset="0"/>
              </a:rPr>
              <a:t>Rijndael</a:t>
            </a:r>
            <a:r>
              <a:rPr lang="en-US" i="1">
                <a:solidFill>
                  <a:prstClr val="black"/>
                </a:solidFill>
                <a:latin typeface="Calibri" panose="020F0502020204030204"/>
                <a:cs typeface="Times New Roman" panose="02020603050405020304" pitchFamily="18" charset="0"/>
              </a:rPr>
              <a:t>) – </a:t>
            </a:r>
            <a:r>
              <a:rPr lang="en-US" b="1" i="1" u="sng">
                <a:solidFill>
                  <a:prstClr val="black"/>
                </a:solidFill>
                <a:latin typeface="Calibri" panose="020F0502020204030204"/>
                <a:cs typeface="Times New Roman" panose="02020603050405020304" pitchFamily="18" charset="0"/>
              </a:rPr>
              <a:t>Preferred Algorithm</a:t>
            </a:r>
            <a:endParaRPr lang="en-US">
              <a:solidFill>
                <a:prstClr val="black"/>
              </a:solidFill>
              <a:latin typeface="Calibri" panose="020F0502020204030204"/>
              <a:cs typeface="Times New Roman" panose="02020603050405020304" pitchFamily="18" charset="0"/>
            </a:endParaRPr>
          </a:p>
          <a:p>
            <a:pPr marL="800100" lvl="1"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Data Integrity</a:t>
            </a:r>
            <a:r>
              <a:rPr lang="en-US">
                <a:solidFill>
                  <a:prstClr val="black"/>
                </a:solidFill>
                <a:latin typeface="Calibri" panose="020F0502020204030204"/>
                <a:cs typeface="Times New Roman" panose="02020603050405020304" pitchFamily="18" charset="0"/>
              </a:rPr>
              <a:t>: Protects data from man-in-the-middle attacks by ensuring the integrity of the data through hashing algorithms</a:t>
            </a: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Hashed Message Authentication Code (HMAC) – </a:t>
            </a:r>
            <a:r>
              <a:rPr lang="en-US" b="1" i="1" u="sng">
                <a:solidFill>
                  <a:prstClr val="black"/>
                </a:solidFill>
                <a:latin typeface="Calibri" panose="020F0502020204030204"/>
                <a:cs typeface="Times New Roman" panose="02020603050405020304" pitchFamily="18" charset="0"/>
              </a:rPr>
              <a:t>Utilized for authenticator key</a:t>
            </a:r>
            <a:endParaRPr lang="en-US" i="1">
              <a:solidFill>
                <a:prstClr val="black"/>
              </a:solidFill>
              <a:latin typeface="Calibri" panose="020F0502020204030204"/>
              <a:cs typeface="Times New Roman" panose="02020603050405020304" pitchFamily="18" charset="0"/>
            </a:endParaRP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Message Digest 5 (MD5) – </a:t>
            </a:r>
            <a:r>
              <a:rPr lang="en-US" b="1" i="1" u="sng">
                <a:solidFill>
                  <a:prstClr val="black"/>
                </a:solidFill>
                <a:latin typeface="Calibri" panose="020F0502020204030204"/>
                <a:cs typeface="Times New Roman" panose="02020603050405020304" pitchFamily="18" charset="0"/>
              </a:rPr>
              <a:t>Deprecated Algorithm, do not use</a:t>
            </a:r>
            <a:endParaRPr lang="en-US" i="1">
              <a:solidFill>
                <a:prstClr val="black"/>
              </a:solidFill>
              <a:latin typeface="Calibri" panose="020F0502020204030204"/>
              <a:cs typeface="Times New Roman" panose="02020603050405020304" pitchFamily="18" charset="0"/>
            </a:endParaRPr>
          </a:p>
          <a:p>
            <a:pPr marL="1257300" lvl="2" indent="-342900" defTabSz="457200">
              <a:buFont typeface="Arial" panose="020B0604020202020204" pitchFamily="34" charset="0"/>
              <a:buChar char="•"/>
            </a:pPr>
            <a:r>
              <a:rPr lang="en-US" i="1">
                <a:solidFill>
                  <a:prstClr val="black"/>
                </a:solidFill>
                <a:latin typeface="Calibri" panose="020F0502020204030204"/>
                <a:cs typeface="Times New Roman" panose="02020603050405020304" pitchFamily="18" charset="0"/>
              </a:rPr>
              <a:t>Secure Hash Algorithm – 1 (SHA-1) – </a:t>
            </a:r>
            <a:r>
              <a:rPr lang="en-US" b="1" i="1" u="sng">
                <a:solidFill>
                  <a:prstClr val="black"/>
                </a:solidFill>
                <a:latin typeface="Calibri" panose="020F0502020204030204"/>
                <a:cs typeface="Times New Roman" panose="02020603050405020304" pitchFamily="18" charset="0"/>
              </a:rPr>
              <a:t>Preferred Algorithm</a:t>
            </a:r>
          </a:p>
          <a:p>
            <a:pPr marL="1257300" lvl="2" indent="-342900" defTabSz="457200">
              <a:buFont typeface="Arial" panose="020B0604020202020204" pitchFamily="34" charset="0"/>
              <a:buChar char="•"/>
            </a:pPr>
            <a:endParaRPr lang="en-US" i="1">
              <a:solidFill>
                <a:prstClr val="black"/>
              </a:solidFill>
              <a:latin typeface="Calibri" panose="020F0502020204030204"/>
              <a:cs typeface="Times New Roman" panose="02020603050405020304" pitchFamily="18" charset="0"/>
            </a:endParaRPr>
          </a:p>
        </p:txBody>
      </p:sp>
    </p:spTree>
    <p:extLst>
      <p:ext uri="{BB962C8B-B14F-4D97-AF65-F5344CB8AC3E}">
        <p14:creationId xmlns:p14="http://schemas.microsoft.com/office/powerpoint/2010/main" val="24458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E85423-B361-404D-8BF6-47DCFA015A1F}">
  <ds:schemaRefs>
    <ds:schemaRef ds:uri="http://schemas.microsoft.com/office/2006/metadata/properties"/>
    <ds:schemaRef ds:uri="http://schemas.microsoft.com/office/infopath/2007/PartnerControls"/>
    <ds:schemaRef ds:uri="91996ce7-020e-4684-919a-b5d87e9bfa30"/>
    <ds:schemaRef ds:uri="490c9ccc-c823-4f5f-bd87-22d796f22aa1"/>
  </ds:schemaRefs>
</ds:datastoreItem>
</file>

<file path=customXml/itemProps2.xml><?xml version="1.0" encoding="utf-8"?>
<ds:datastoreItem xmlns:ds="http://schemas.openxmlformats.org/officeDocument/2006/customXml" ds:itemID="{612C5AF2-2DE6-4070-9AFC-72FBA9E3AEE9}">
  <ds:schemaRefs>
    <ds:schemaRef ds:uri="http://schemas.microsoft.com/sharepoint/v3/contenttype/forms"/>
  </ds:schemaRefs>
</ds:datastoreItem>
</file>

<file path=customXml/itemProps3.xml><?xml version="1.0" encoding="utf-8"?>
<ds:datastoreItem xmlns:ds="http://schemas.openxmlformats.org/officeDocument/2006/customXml" ds:itemID="{ADE9A539-2018-4391-A2E9-AD2A281000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996ce7-020e-4684-919a-b5d87e9bfa30"/>
    <ds:schemaRef ds:uri="490c9ccc-c823-4f5f-bd87-22d796f22a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1264</Words>
  <Application>Microsoft Office PowerPoint</Application>
  <PresentationFormat>Widescreen</PresentationFormat>
  <Paragraphs>162</Paragraphs>
  <Slides>18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MS PGothic</vt:lpstr>
      <vt:lpstr>Arial</vt:lpstr>
      <vt:lpstr>Calibri</vt:lpstr>
      <vt:lpstr>Times New Roman</vt:lpstr>
      <vt:lpstr>Wingdings</vt:lpstr>
      <vt:lpstr>1_Office Theme</vt:lpstr>
      <vt:lpstr>Encrypting Tunnel Data</vt:lpstr>
      <vt:lpstr>Encrypted Tunneling Overview</vt:lpstr>
      <vt:lpstr>IPSEC IKE version 1 Operation</vt:lpstr>
      <vt:lpstr>Encrypting Tunnel Data Phase 1: ISAKMP</vt:lpstr>
      <vt:lpstr>ISAKMP Policy</vt:lpstr>
      <vt:lpstr>ISAKMP PSK</vt:lpstr>
      <vt:lpstr>ISAKMP Policy and PSK  Configuration Example</vt:lpstr>
      <vt:lpstr>Encrypting Tunnel Data Phase 2: IPsec</vt:lpstr>
      <vt:lpstr>IPSEC Fundamentals</vt:lpstr>
      <vt:lpstr>IPSEC Transform Set</vt:lpstr>
      <vt:lpstr>IPSEC Transform Set Transform modes</vt:lpstr>
      <vt:lpstr>IPsec Encapsulation</vt:lpstr>
      <vt:lpstr>IPsec Profile</vt:lpstr>
      <vt:lpstr>IPSEC Transform set and Profile Configuration Example</vt:lpstr>
      <vt:lpstr>PowerPoint Presentation</vt:lpstr>
      <vt:lpstr>IPsec Lab</vt:lpstr>
      <vt:lpstr>QUESTION</vt:lpstr>
      <vt:lpstr>IPSEC Summary</vt:lpstr>
    </vt:vector>
  </TitlesOfParts>
  <Company>The United States Marine Corps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Encrypting Tunnel Data</dc:title>
  <dc:creator>Ortiz SSgt Jesus G</dc:creator>
  <cp:lastModifiedBy>jesus ortiz2</cp:lastModifiedBy>
  <cp:revision>6</cp:revision>
  <dcterms:created xsi:type="dcterms:W3CDTF">2023-01-05T05:13:10Z</dcterms:created>
  <dcterms:modified xsi:type="dcterms:W3CDTF">2025-08-24T20:57:30Z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