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notesMasterIdLst>
    <p:notesMasterId r:id="rId13"/>
  </p:notesMasterIdLst>
  <p:sldIdLst>
    <p:sldId id="256" r:id="rId5"/>
    <p:sldId id="257" r:id="rId6"/>
    <p:sldId id="258" r:id="rId7"/>
    <p:sldId id="260" r:id="rId8"/>
    <p:sldId id="261" r:id="rId9"/>
    <p:sldId id="262" r:id="rId10"/>
    <p:sldId id="259"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D56878B-F02B-4C21-ADF7-8FCB1753B17A}" v="4" dt="2023-02-06T01:52:14.05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85" autoAdjust="0"/>
    <p:restoredTop sz="94678" autoAdjust="0"/>
  </p:normalViewPr>
  <p:slideViewPr>
    <p:cSldViewPr snapToGrid="0">
      <p:cViewPr varScale="1">
        <p:scale>
          <a:sx n="50" d="100"/>
          <a:sy n="50" d="100"/>
        </p:scale>
        <p:origin x="930"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tinez CWO2 Oscar O" userId="1cc38793-9021-43b9-8f5a-df9b66b47a3e" providerId="ADAL" clId="{FD56878B-F02B-4C21-ADF7-8FCB1753B17A}"/>
    <pc:docChg chg="modSld">
      <pc:chgData name="Martinez CWO2 Oscar O" userId="1cc38793-9021-43b9-8f5a-df9b66b47a3e" providerId="ADAL" clId="{FD56878B-F02B-4C21-ADF7-8FCB1753B17A}" dt="2023-02-06T01:52:14.055" v="3" actId="20577"/>
      <pc:docMkLst>
        <pc:docMk/>
      </pc:docMkLst>
      <pc:sldChg chg="modSp">
        <pc:chgData name="Martinez CWO2 Oscar O" userId="1cc38793-9021-43b9-8f5a-df9b66b47a3e" providerId="ADAL" clId="{FD56878B-F02B-4C21-ADF7-8FCB1753B17A}" dt="2023-02-06T01:52:14.055" v="3" actId="20577"/>
        <pc:sldMkLst>
          <pc:docMk/>
          <pc:sldMk cId="3343640721" sldId="258"/>
        </pc:sldMkLst>
        <pc:spChg chg="mod">
          <ac:chgData name="Martinez CWO2 Oscar O" userId="1cc38793-9021-43b9-8f5a-df9b66b47a3e" providerId="ADAL" clId="{FD56878B-F02B-4C21-ADF7-8FCB1753B17A}" dt="2023-02-06T01:52:14.055" v="3" actId="20577"/>
          <ac:spMkLst>
            <pc:docMk/>
            <pc:sldMk cId="3343640721" sldId="258"/>
            <ac:spMk id="3" creationId="{4EC9A3E1-4AE7-2951-5D28-2AE4A878127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D83C8C-B704-4B3D-8EE9-E702B8E53B83}" type="datetimeFigureOut">
              <a:rPr lang="en-US" smtClean="0"/>
              <a:t>8/24/2025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50BF27-27A7-4800-AEDD-75B519C00D32}" type="slidenum">
              <a:rPr lang="en-US" smtClean="0"/>
              <a:t>‹#›</a:t>
            </a:fld>
            <a:endParaRPr lang="en-US"/>
          </a:p>
        </p:txBody>
      </p:sp>
    </p:spTree>
    <p:extLst>
      <p:ext uri="{BB962C8B-B14F-4D97-AF65-F5344CB8AC3E}">
        <p14:creationId xmlns:p14="http://schemas.microsoft.com/office/powerpoint/2010/main" val="7105685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850BF27-27A7-4800-AEDD-75B519C00D32}" type="slidenum">
              <a:rPr lang="en-US" smtClean="0"/>
              <a:t>8</a:t>
            </a:fld>
            <a:endParaRPr lang="en-US"/>
          </a:p>
        </p:txBody>
      </p:sp>
    </p:spTree>
    <p:extLst>
      <p:ext uri="{BB962C8B-B14F-4D97-AF65-F5344CB8AC3E}">
        <p14:creationId xmlns:p14="http://schemas.microsoft.com/office/powerpoint/2010/main" val="2537482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EDA1E0-57F4-4773-BFB0-36DF1CF44ACB}" type="datetimeFigureOut">
              <a:rPr lang="en-US" smtClean="0"/>
              <a:t>8/24/2025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1D5286-3DA5-4AA2-A7D7-1B4BF8FCEB84}" type="slidenum">
              <a:rPr lang="en-US" smtClean="0"/>
              <a:t>‹#›</a:t>
            </a:fld>
            <a:endParaRPr lang="en-US"/>
          </a:p>
        </p:txBody>
      </p:sp>
    </p:spTree>
    <p:extLst>
      <p:ext uri="{BB962C8B-B14F-4D97-AF65-F5344CB8AC3E}">
        <p14:creationId xmlns:p14="http://schemas.microsoft.com/office/powerpoint/2010/main" val="2288708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EDA1E0-57F4-4773-BFB0-36DF1CF44ACB}" type="datetimeFigureOut">
              <a:rPr lang="en-US" smtClean="0"/>
              <a:t>8/24/2025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1D5286-3DA5-4AA2-A7D7-1B4BF8FCEB84}" type="slidenum">
              <a:rPr lang="en-US" smtClean="0"/>
              <a:t>‹#›</a:t>
            </a:fld>
            <a:endParaRPr lang="en-US"/>
          </a:p>
        </p:txBody>
      </p:sp>
    </p:spTree>
    <p:extLst>
      <p:ext uri="{BB962C8B-B14F-4D97-AF65-F5344CB8AC3E}">
        <p14:creationId xmlns:p14="http://schemas.microsoft.com/office/powerpoint/2010/main" val="2447810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2EDA1E0-57F4-4773-BFB0-36DF1CF44ACB}" type="datetimeFigureOut">
              <a:rPr lang="en-US" smtClean="0"/>
              <a:t>8/24/2025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1D5286-3DA5-4AA2-A7D7-1B4BF8FCEB84}" type="slidenum">
              <a:rPr lang="en-US" smtClean="0"/>
              <a:t>‹#›</a:t>
            </a:fld>
            <a:endParaRPr lang="en-US"/>
          </a:p>
        </p:txBody>
      </p:sp>
    </p:spTree>
    <p:extLst>
      <p:ext uri="{BB962C8B-B14F-4D97-AF65-F5344CB8AC3E}">
        <p14:creationId xmlns:p14="http://schemas.microsoft.com/office/powerpoint/2010/main" val="34582541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2EDA1E0-57F4-4773-BFB0-36DF1CF44ACB}" type="datetimeFigureOut">
              <a:rPr lang="en-US" smtClean="0"/>
              <a:t>8/24/2025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1D5286-3DA5-4AA2-A7D7-1B4BF8FCEB84}"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70616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EDA1E0-57F4-4773-BFB0-36DF1CF44ACB}" type="datetimeFigureOut">
              <a:rPr lang="en-US" smtClean="0"/>
              <a:t>8/24/2025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1D5286-3DA5-4AA2-A7D7-1B4BF8FCEB84}" type="slidenum">
              <a:rPr lang="en-US" smtClean="0"/>
              <a:t>‹#›</a:t>
            </a:fld>
            <a:endParaRPr lang="en-US"/>
          </a:p>
        </p:txBody>
      </p:sp>
    </p:spTree>
    <p:extLst>
      <p:ext uri="{BB962C8B-B14F-4D97-AF65-F5344CB8AC3E}">
        <p14:creationId xmlns:p14="http://schemas.microsoft.com/office/powerpoint/2010/main" val="39671098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2EDA1E0-57F4-4773-BFB0-36DF1CF44ACB}" type="datetimeFigureOut">
              <a:rPr lang="en-US" smtClean="0"/>
              <a:t>8/24/2025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1D5286-3DA5-4AA2-A7D7-1B4BF8FCEB84}" type="slidenum">
              <a:rPr lang="en-US" smtClean="0"/>
              <a:t>‹#›</a:t>
            </a:fld>
            <a:endParaRPr lang="en-US"/>
          </a:p>
        </p:txBody>
      </p:sp>
    </p:spTree>
    <p:extLst>
      <p:ext uri="{BB962C8B-B14F-4D97-AF65-F5344CB8AC3E}">
        <p14:creationId xmlns:p14="http://schemas.microsoft.com/office/powerpoint/2010/main" val="1723220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2EDA1E0-57F4-4773-BFB0-36DF1CF44ACB}" type="datetimeFigureOut">
              <a:rPr lang="en-US" smtClean="0"/>
              <a:t>8/24/2025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1D5286-3DA5-4AA2-A7D7-1B4BF8FCEB84}" type="slidenum">
              <a:rPr lang="en-US" smtClean="0"/>
              <a:t>‹#›</a:t>
            </a:fld>
            <a:endParaRPr lang="en-US"/>
          </a:p>
        </p:txBody>
      </p:sp>
    </p:spTree>
    <p:extLst>
      <p:ext uri="{BB962C8B-B14F-4D97-AF65-F5344CB8AC3E}">
        <p14:creationId xmlns:p14="http://schemas.microsoft.com/office/powerpoint/2010/main" val="517549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EDA1E0-57F4-4773-BFB0-36DF1CF44ACB}" type="datetimeFigureOut">
              <a:rPr lang="en-US" smtClean="0"/>
              <a:t>8/24/2025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1D5286-3DA5-4AA2-A7D7-1B4BF8FCEB84}" type="slidenum">
              <a:rPr lang="en-US" smtClean="0"/>
              <a:t>‹#›</a:t>
            </a:fld>
            <a:endParaRPr lang="en-US"/>
          </a:p>
        </p:txBody>
      </p:sp>
    </p:spTree>
    <p:extLst>
      <p:ext uri="{BB962C8B-B14F-4D97-AF65-F5344CB8AC3E}">
        <p14:creationId xmlns:p14="http://schemas.microsoft.com/office/powerpoint/2010/main" val="34226154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EDA1E0-57F4-4773-BFB0-36DF1CF44ACB}" type="datetimeFigureOut">
              <a:rPr lang="en-US" smtClean="0"/>
              <a:t>8/24/2025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1D5286-3DA5-4AA2-A7D7-1B4BF8FCEB84}" type="slidenum">
              <a:rPr lang="en-US" smtClean="0"/>
              <a:t>‹#›</a:t>
            </a:fld>
            <a:endParaRPr lang="en-US"/>
          </a:p>
        </p:txBody>
      </p:sp>
    </p:spTree>
    <p:extLst>
      <p:ext uri="{BB962C8B-B14F-4D97-AF65-F5344CB8AC3E}">
        <p14:creationId xmlns:p14="http://schemas.microsoft.com/office/powerpoint/2010/main" val="1399732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2EDA1E0-57F4-4773-BFB0-36DF1CF44ACB}" type="datetimeFigureOut">
              <a:rPr lang="en-US" smtClean="0"/>
              <a:t>8/24/2025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1D5286-3DA5-4AA2-A7D7-1B4BF8FCEB84}" type="slidenum">
              <a:rPr lang="en-US" smtClean="0"/>
              <a:t>‹#›</a:t>
            </a:fld>
            <a:endParaRPr lang="en-US"/>
          </a:p>
        </p:txBody>
      </p:sp>
    </p:spTree>
    <p:extLst>
      <p:ext uri="{BB962C8B-B14F-4D97-AF65-F5344CB8AC3E}">
        <p14:creationId xmlns:p14="http://schemas.microsoft.com/office/powerpoint/2010/main" val="2874633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2EDA1E0-57F4-4773-BFB0-36DF1CF44ACB}" type="datetimeFigureOut">
              <a:rPr lang="en-US" smtClean="0"/>
              <a:t>8/24/2025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1D5286-3DA5-4AA2-A7D7-1B4BF8FCEB84}" type="slidenum">
              <a:rPr lang="en-US" smtClean="0"/>
              <a:t>‹#›</a:t>
            </a:fld>
            <a:endParaRPr lang="en-US"/>
          </a:p>
        </p:txBody>
      </p:sp>
    </p:spTree>
    <p:extLst>
      <p:ext uri="{BB962C8B-B14F-4D97-AF65-F5344CB8AC3E}">
        <p14:creationId xmlns:p14="http://schemas.microsoft.com/office/powerpoint/2010/main" val="2741316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2EDA1E0-57F4-4773-BFB0-36DF1CF44ACB}" type="datetimeFigureOut">
              <a:rPr lang="en-US" smtClean="0"/>
              <a:t>8/24/2025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1D5286-3DA5-4AA2-A7D7-1B4BF8FCEB84}" type="slidenum">
              <a:rPr lang="en-US" smtClean="0"/>
              <a:t>‹#›</a:t>
            </a:fld>
            <a:endParaRPr lang="en-US"/>
          </a:p>
        </p:txBody>
      </p:sp>
    </p:spTree>
    <p:extLst>
      <p:ext uri="{BB962C8B-B14F-4D97-AF65-F5344CB8AC3E}">
        <p14:creationId xmlns:p14="http://schemas.microsoft.com/office/powerpoint/2010/main" val="333571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EDA1E0-57F4-4773-BFB0-36DF1CF44ACB}" type="datetimeFigureOut">
              <a:rPr lang="en-US" smtClean="0"/>
              <a:t>8/24/2025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1D5286-3DA5-4AA2-A7D7-1B4BF8FCEB84}" type="slidenum">
              <a:rPr lang="en-US" smtClean="0"/>
              <a:t>‹#›</a:t>
            </a:fld>
            <a:endParaRPr lang="en-US"/>
          </a:p>
        </p:txBody>
      </p:sp>
    </p:spTree>
    <p:extLst>
      <p:ext uri="{BB962C8B-B14F-4D97-AF65-F5344CB8AC3E}">
        <p14:creationId xmlns:p14="http://schemas.microsoft.com/office/powerpoint/2010/main" val="2583928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2EDA1E0-57F4-4773-BFB0-36DF1CF44ACB}" type="datetimeFigureOut">
              <a:rPr lang="en-US" smtClean="0"/>
              <a:t>8/24/2025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961D5286-3DA5-4AA2-A7D7-1B4BF8FCEB84}" type="slidenum">
              <a:rPr lang="en-US" smtClean="0"/>
              <a:t>‹#›</a:t>
            </a:fld>
            <a:endParaRPr lang="en-US"/>
          </a:p>
        </p:txBody>
      </p:sp>
    </p:spTree>
    <p:extLst>
      <p:ext uri="{BB962C8B-B14F-4D97-AF65-F5344CB8AC3E}">
        <p14:creationId xmlns:p14="http://schemas.microsoft.com/office/powerpoint/2010/main" val="1115656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2EDA1E0-57F4-4773-BFB0-36DF1CF44ACB}" type="datetimeFigureOut">
              <a:rPr lang="en-US" smtClean="0"/>
              <a:t>8/24/2025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961D5286-3DA5-4AA2-A7D7-1B4BF8FCEB84}" type="slidenum">
              <a:rPr lang="en-US" smtClean="0"/>
              <a:t>‹#›</a:t>
            </a:fld>
            <a:endParaRPr lang="en-US"/>
          </a:p>
        </p:txBody>
      </p:sp>
    </p:spTree>
    <p:extLst>
      <p:ext uri="{BB962C8B-B14F-4D97-AF65-F5344CB8AC3E}">
        <p14:creationId xmlns:p14="http://schemas.microsoft.com/office/powerpoint/2010/main" val="176839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A2EDA1E0-57F4-4773-BFB0-36DF1CF44ACB}" type="datetimeFigureOut">
              <a:rPr lang="en-US" smtClean="0"/>
              <a:t>8/24/2025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961D5286-3DA5-4AA2-A7D7-1B4BF8FCEB84}" type="slidenum">
              <a:rPr lang="en-US" smtClean="0"/>
              <a:t>‹#›</a:t>
            </a:fld>
            <a:endParaRPr lang="en-US"/>
          </a:p>
        </p:txBody>
      </p:sp>
    </p:spTree>
    <p:extLst>
      <p:ext uri="{BB962C8B-B14F-4D97-AF65-F5344CB8AC3E}">
        <p14:creationId xmlns:p14="http://schemas.microsoft.com/office/powerpoint/2010/main" val="3034337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2EDA1E0-57F4-4773-BFB0-36DF1CF44ACB}" type="datetimeFigureOut">
              <a:rPr lang="en-US" smtClean="0"/>
              <a:t>8/24/2025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1D5286-3DA5-4AA2-A7D7-1B4BF8FCEB84}" type="slidenum">
              <a:rPr lang="en-US" smtClean="0"/>
              <a:t>‹#›</a:t>
            </a:fld>
            <a:endParaRPr lang="en-US"/>
          </a:p>
        </p:txBody>
      </p:sp>
    </p:spTree>
    <p:extLst>
      <p:ext uri="{BB962C8B-B14F-4D97-AF65-F5344CB8AC3E}">
        <p14:creationId xmlns:p14="http://schemas.microsoft.com/office/powerpoint/2010/main" val="3291604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2EDA1E0-57F4-4773-BFB0-36DF1CF44ACB}" type="datetimeFigureOut">
              <a:rPr lang="en-US" smtClean="0"/>
              <a:t>8/24/2025</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61D5286-3DA5-4AA2-A7D7-1B4BF8FCEB84}" type="slidenum">
              <a:rPr lang="en-US" smtClean="0"/>
              <a:t>‹#›</a:t>
            </a:fld>
            <a:endParaRPr lang="en-US"/>
          </a:p>
        </p:txBody>
      </p:sp>
    </p:spTree>
    <p:extLst>
      <p:ext uri="{BB962C8B-B14F-4D97-AF65-F5344CB8AC3E}">
        <p14:creationId xmlns:p14="http://schemas.microsoft.com/office/powerpoint/2010/main" val="1569864650"/>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59E43-9C02-B5C2-4264-06675456CBC3}"/>
              </a:ext>
            </a:extLst>
          </p:cNvPr>
          <p:cNvSpPr>
            <a:spLocks noGrp="1"/>
          </p:cNvSpPr>
          <p:nvPr>
            <p:ph type="ctrTitle"/>
          </p:nvPr>
        </p:nvSpPr>
        <p:spPr/>
        <p:txBody>
          <a:bodyPr/>
          <a:lstStyle/>
          <a:p>
            <a:r>
              <a:rPr lang="en-US" dirty="0"/>
              <a:t>BGP Explained</a:t>
            </a:r>
          </a:p>
        </p:txBody>
      </p:sp>
      <p:sp>
        <p:nvSpPr>
          <p:cNvPr id="3" name="Subtitle 2">
            <a:extLst>
              <a:ext uri="{FF2B5EF4-FFF2-40B4-BE49-F238E27FC236}">
                <a16:creationId xmlns:a16="http://schemas.microsoft.com/office/drawing/2014/main" id="{AAC4EB51-FFA9-E077-B142-9762F96B4FF0}"/>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783158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A891A-98F7-137F-4E2A-ABA329905442}"/>
              </a:ext>
            </a:extLst>
          </p:cNvPr>
          <p:cNvSpPr>
            <a:spLocks noGrp="1"/>
          </p:cNvSpPr>
          <p:nvPr>
            <p:ph type="title"/>
          </p:nvPr>
        </p:nvSpPr>
        <p:spPr/>
        <p:txBody>
          <a:bodyPr/>
          <a:lstStyle/>
          <a:p>
            <a:r>
              <a:rPr lang="en-US" dirty="0"/>
              <a:t>What BGP Is and Is Not</a:t>
            </a:r>
          </a:p>
        </p:txBody>
      </p:sp>
      <p:sp>
        <p:nvSpPr>
          <p:cNvPr id="3" name="Content Placeholder 2">
            <a:extLst>
              <a:ext uri="{FF2B5EF4-FFF2-40B4-BE49-F238E27FC236}">
                <a16:creationId xmlns:a16="http://schemas.microsoft.com/office/drawing/2014/main" id="{4EC9A3E1-4AE7-2951-5D28-2AE4A878127D}"/>
              </a:ext>
            </a:extLst>
          </p:cNvPr>
          <p:cNvSpPr>
            <a:spLocks noGrp="1"/>
          </p:cNvSpPr>
          <p:nvPr>
            <p:ph idx="1"/>
          </p:nvPr>
        </p:nvSpPr>
        <p:spPr/>
        <p:txBody>
          <a:bodyPr/>
          <a:lstStyle/>
          <a:p>
            <a:r>
              <a:rPr lang="en-US" dirty="0"/>
              <a:t>Path vector routing protocol</a:t>
            </a:r>
          </a:p>
          <a:p>
            <a:pPr lvl="1"/>
            <a:r>
              <a:rPr lang="en-US" dirty="0"/>
              <a:t>Aids in loop prevention by not maintain a full topology</a:t>
            </a:r>
          </a:p>
          <a:p>
            <a:r>
              <a:rPr lang="en-US" dirty="0"/>
              <a:t>Does not advertise incremental updates like OSPF</a:t>
            </a:r>
          </a:p>
          <a:p>
            <a:r>
              <a:rPr lang="en-US" dirty="0"/>
              <a:t>Uses Autonomous System number</a:t>
            </a:r>
          </a:p>
          <a:p>
            <a:r>
              <a:rPr lang="en-US" dirty="0"/>
              <a:t>Can’t learn other routers dynamically</a:t>
            </a:r>
          </a:p>
          <a:p>
            <a:pPr lvl="1"/>
            <a:r>
              <a:rPr lang="en-US" dirty="0"/>
              <a:t>Designed to be inter-autonomous</a:t>
            </a:r>
          </a:p>
          <a:p>
            <a:pPr lvl="1"/>
            <a:r>
              <a:rPr lang="en-US" dirty="0"/>
              <a:t>Adjacencies should not change frequently and are coordinated</a:t>
            </a:r>
          </a:p>
          <a:p>
            <a:pPr lvl="1"/>
            <a:r>
              <a:rPr lang="en-US" dirty="0"/>
              <a:t>Neighbors are defined by IP Address</a:t>
            </a:r>
          </a:p>
          <a:p>
            <a:pPr marL="457200" lvl="1"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2646768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A891A-98F7-137F-4E2A-ABA329905442}"/>
              </a:ext>
            </a:extLst>
          </p:cNvPr>
          <p:cNvSpPr>
            <a:spLocks noGrp="1"/>
          </p:cNvSpPr>
          <p:nvPr>
            <p:ph type="title"/>
          </p:nvPr>
        </p:nvSpPr>
        <p:spPr/>
        <p:txBody>
          <a:bodyPr/>
          <a:lstStyle/>
          <a:p>
            <a:r>
              <a:rPr lang="en-US" dirty="0"/>
              <a:t>BGP Sessions	</a:t>
            </a:r>
          </a:p>
        </p:txBody>
      </p:sp>
      <p:sp>
        <p:nvSpPr>
          <p:cNvPr id="3" name="Content Placeholder 2">
            <a:extLst>
              <a:ext uri="{FF2B5EF4-FFF2-40B4-BE49-F238E27FC236}">
                <a16:creationId xmlns:a16="http://schemas.microsoft.com/office/drawing/2014/main" id="{4EC9A3E1-4AE7-2951-5D28-2AE4A878127D}"/>
              </a:ext>
            </a:extLst>
          </p:cNvPr>
          <p:cNvSpPr>
            <a:spLocks noGrp="1"/>
          </p:cNvSpPr>
          <p:nvPr>
            <p:ph idx="1"/>
          </p:nvPr>
        </p:nvSpPr>
        <p:spPr/>
        <p:txBody>
          <a:bodyPr/>
          <a:lstStyle/>
          <a:p>
            <a:r>
              <a:rPr lang="en-US" dirty="0"/>
              <a:t>A session is an established adjacency between two BGP routers</a:t>
            </a:r>
          </a:p>
          <a:p>
            <a:r>
              <a:rPr lang="en-US" dirty="0"/>
              <a:t>2 types of BGP sessions</a:t>
            </a:r>
          </a:p>
          <a:p>
            <a:pPr lvl="1"/>
            <a:r>
              <a:rPr lang="en-US" dirty="0"/>
              <a:t>IBGP</a:t>
            </a:r>
          </a:p>
          <a:p>
            <a:pPr lvl="2"/>
            <a:r>
              <a:rPr lang="en-US" dirty="0"/>
              <a:t>A session with an IBGP router within the same AS</a:t>
            </a:r>
          </a:p>
          <a:p>
            <a:pPr lvl="1"/>
            <a:r>
              <a:rPr lang="en-US" dirty="0"/>
              <a:t>EBGP</a:t>
            </a:r>
          </a:p>
          <a:p>
            <a:pPr lvl="2"/>
            <a:r>
              <a:rPr lang="en-US" dirty="0"/>
              <a:t>A session established with a router in a different AS</a:t>
            </a:r>
          </a:p>
        </p:txBody>
      </p:sp>
    </p:spTree>
    <p:extLst>
      <p:ext uri="{BB962C8B-B14F-4D97-AF65-F5344CB8AC3E}">
        <p14:creationId xmlns:p14="http://schemas.microsoft.com/office/powerpoint/2010/main" val="3343640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A891A-98F7-137F-4E2A-ABA329905442}"/>
              </a:ext>
            </a:extLst>
          </p:cNvPr>
          <p:cNvSpPr>
            <a:spLocks noGrp="1"/>
          </p:cNvSpPr>
          <p:nvPr>
            <p:ph type="title"/>
          </p:nvPr>
        </p:nvSpPr>
        <p:spPr/>
        <p:txBody>
          <a:bodyPr/>
          <a:lstStyle/>
          <a:p>
            <a:r>
              <a:rPr lang="en-US" dirty="0"/>
              <a:t>	</a:t>
            </a:r>
            <a:r>
              <a:rPr lang="en-US" u="sng" dirty="0" err="1"/>
              <a:t>Prac</a:t>
            </a:r>
            <a:r>
              <a:rPr lang="en-US" u="sng" dirty="0"/>
              <a:t> App</a:t>
            </a:r>
          </a:p>
        </p:txBody>
      </p:sp>
      <p:pic>
        <p:nvPicPr>
          <p:cNvPr id="7" name="Picture Placeholder 6">
            <a:extLst>
              <a:ext uri="{FF2B5EF4-FFF2-40B4-BE49-F238E27FC236}">
                <a16:creationId xmlns:a16="http://schemas.microsoft.com/office/drawing/2014/main" id="{E5B29175-6DC0-9520-D8E9-0820D36CA4FF}"/>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6316081" y="2300287"/>
            <a:ext cx="5257800" cy="2257425"/>
          </a:xfrm>
        </p:spPr>
      </p:pic>
      <p:sp>
        <p:nvSpPr>
          <p:cNvPr id="5" name="Text Placeholder 4">
            <a:extLst>
              <a:ext uri="{FF2B5EF4-FFF2-40B4-BE49-F238E27FC236}">
                <a16:creationId xmlns:a16="http://schemas.microsoft.com/office/drawing/2014/main" id="{F7B2993A-A516-4533-AC0B-644690F25E6A}"/>
              </a:ext>
            </a:extLst>
          </p:cNvPr>
          <p:cNvSpPr>
            <a:spLocks noGrp="1"/>
          </p:cNvSpPr>
          <p:nvPr>
            <p:ph type="body" sz="half" idx="2"/>
          </p:nvPr>
        </p:nvSpPr>
        <p:spPr/>
        <p:txBody>
          <a:bodyPr/>
          <a:lstStyle/>
          <a:p>
            <a:pPr marL="285750" indent="-285750">
              <a:buFontTx/>
              <a:buChar char="-"/>
            </a:pPr>
            <a:r>
              <a:rPr lang="en-US" dirty="0"/>
              <a:t>Draw IBGP and EBGP</a:t>
            </a:r>
          </a:p>
          <a:p>
            <a:pPr marL="285750" indent="-285750">
              <a:buFontTx/>
              <a:buChar char="-"/>
            </a:pPr>
            <a:r>
              <a:rPr lang="en-US" dirty="0"/>
              <a:t>Add AS numbers</a:t>
            </a:r>
          </a:p>
          <a:p>
            <a:pPr marL="285750" indent="-285750">
              <a:buFontTx/>
              <a:buChar char="-"/>
            </a:pPr>
            <a:r>
              <a:rPr lang="en-US" dirty="0"/>
              <a:t>Add logical connections </a:t>
            </a:r>
          </a:p>
        </p:txBody>
      </p:sp>
    </p:spTree>
    <p:extLst>
      <p:ext uri="{BB962C8B-B14F-4D97-AF65-F5344CB8AC3E}">
        <p14:creationId xmlns:p14="http://schemas.microsoft.com/office/powerpoint/2010/main" val="1303146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482FE88-E589-ADAF-05C8-F70C87477546}"/>
              </a:ext>
            </a:extLst>
          </p:cNvPr>
          <p:cNvSpPr>
            <a:spLocks noGrp="1"/>
          </p:cNvSpPr>
          <p:nvPr>
            <p:ph type="title"/>
          </p:nvPr>
        </p:nvSpPr>
        <p:spPr/>
        <p:txBody>
          <a:bodyPr/>
          <a:lstStyle/>
          <a:p>
            <a:r>
              <a:rPr lang="en-US" dirty="0"/>
              <a:t>Inter-Routing Communication</a:t>
            </a:r>
          </a:p>
        </p:txBody>
      </p:sp>
      <p:sp>
        <p:nvSpPr>
          <p:cNvPr id="6" name="Content Placeholder 5">
            <a:extLst>
              <a:ext uri="{FF2B5EF4-FFF2-40B4-BE49-F238E27FC236}">
                <a16:creationId xmlns:a16="http://schemas.microsoft.com/office/drawing/2014/main" id="{3C0DF174-8861-9522-5209-B998CC60733C}"/>
              </a:ext>
            </a:extLst>
          </p:cNvPr>
          <p:cNvSpPr>
            <a:spLocks noGrp="1"/>
          </p:cNvSpPr>
          <p:nvPr>
            <p:ph idx="1"/>
          </p:nvPr>
        </p:nvSpPr>
        <p:spPr/>
        <p:txBody>
          <a:bodyPr>
            <a:normAutofit lnSpcReduction="10000"/>
          </a:bodyPr>
          <a:lstStyle/>
          <a:p>
            <a:r>
              <a:rPr lang="en-US" dirty="0"/>
              <a:t>BGP neighbors connected to the same network use the ARP table to locate the IP address of the peer</a:t>
            </a:r>
          </a:p>
          <a:p>
            <a:pPr marL="0" indent="0">
              <a:buNone/>
            </a:pPr>
            <a:endParaRPr lang="en-US" dirty="0"/>
          </a:p>
          <a:p>
            <a:r>
              <a:rPr lang="en-US" dirty="0"/>
              <a:t>BGP can form adjacencies that are directly connected and multiple hops away</a:t>
            </a:r>
          </a:p>
          <a:p>
            <a:pPr marL="0" indent="0">
              <a:buNone/>
            </a:pPr>
            <a:endParaRPr lang="en-US" dirty="0"/>
          </a:p>
          <a:p>
            <a:r>
              <a:rPr lang="en-US" dirty="0"/>
              <a:t>Multi-hop BGP sessions require an underlay routing table to provide the topology path information to establish the BGP session</a:t>
            </a:r>
          </a:p>
          <a:p>
            <a:endParaRPr lang="en-US" dirty="0"/>
          </a:p>
          <a:p>
            <a:r>
              <a:rPr lang="en-US" dirty="0"/>
              <a:t>BGP routers don’t have to be in the data plane (path) to exchange prefixes, but all routers in the plane need to know all the routers to forward traffic through them</a:t>
            </a:r>
          </a:p>
        </p:txBody>
      </p:sp>
    </p:spTree>
    <p:extLst>
      <p:ext uri="{BB962C8B-B14F-4D97-AF65-F5344CB8AC3E}">
        <p14:creationId xmlns:p14="http://schemas.microsoft.com/office/powerpoint/2010/main" val="2053530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1E84E-E66F-D79A-DC3D-68AA08DEA969}"/>
              </a:ext>
            </a:extLst>
          </p:cNvPr>
          <p:cNvSpPr>
            <a:spLocks noGrp="1"/>
          </p:cNvSpPr>
          <p:nvPr>
            <p:ph type="title"/>
          </p:nvPr>
        </p:nvSpPr>
        <p:spPr/>
        <p:txBody>
          <a:bodyPr/>
          <a:lstStyle/>
          <a:p>
            <a:r>
              <a:rPr lang="en-US" dirty="0"/>
              <a:t>Configuring BGP</a:t>
            </a:r>
          </a:p>
        </p:txBody>
      </p:sp>
      <p:sp>
        <p:nvSpPr>
          <p:cNvPr id="3" name="Content Placeholder 2">
            <a:extLst>
              <a:ext uri="{FF2B5EF4-FFF2-40B4-BE49-F238E27FC236}">
                <a16:creationId xmlns:a16="http://schemas.microsoft.com/office/drawing/2014/main" id="{A59A3D8A-A3FD-04FD-FFC5-DD158891DA31}"/>
              </a:ext>
            </a:extLst>
          </p:cNvPr>
          <p:cNvSpPr>
            <a:spLocks noGrp="1"/>
          </p:cNvSpPr>
          <p:nvPr>
            <p:ph idx="1"/>
          </p:nvPr>
        </p:nvSpPr>
        <p:spPr/>
        <p:txBody>
          <a:bodyPr>
            <a:normAutofit lnSpcReduction="10000"/>
          </a:bodyPr>
          <a:lstStyle/>
          <a:p>
            <a:r>
              <a:rPr lang="en-US" dirty="0"/>
              <a:t>It’s best to think of configuring BGP from a modular perspective</a:t>
            </a:r>
          </a:p>
          <a:p>
            <a:r>
              <a:rPr lang="en-US" dirty="0"/>
              <a:t>Configuring BGP requires the following components:</a:t>
            </a:r>
          </a:p>
          <a:p>
            <a:pPr lvl="1"/>
            <a:r>
              <a:rPr lang="en-US" dirty="0"/>
              <a:t>BGP Session Parameters</a:t>
            </a:r>
          </a:p>
          <a:p>
            <a:pPr lvl="2"/>
            <a:r>
              <a:rPr lang="en-US" dirty="0"/>
              <a:t>Parameters = “Settings”</a:t>
            </a:r>
          </a:p>
          <a:p>
            <a:pPr lvl="2"/>
            <a:r>
              <a:rPr lang="en-US" dirty="0"/>
              <a:t>Ex of parameters: ASN, Authentication, </a:t>
            </a:r>
            <a:r>
              <a:rPr lang="en-US" dirty="0" err="1"/>
              <a:t>KeepAlive</a:t>
            </a:r>
            <a:r>
              <a:rPr lang="en-US" dirty="0"/>
              <a:t> timers, Source/Destination IP Address</a:t>
            </a:r>
          </a:p>
          <a:p>
            <a:pPr lvl="1"/>
            <a:r>
              <a:rPr lang="en-US" dirty="0"/>
              <a:t>Address Family Initialization</a:t>
            </a:r>
          </a:p>
          <a:p>
            <a:pPr lvl="2"/>
            <a:r>
              <a:rPr lang="en-US" dirty="0"/>
              <a:t>Initialization = enabling </a:t>
            </a:r>
          </a:p>
          <a:p>
            <a:pPr lvl="2"/>
            <a:r>
              <a:rPr lang="en-US" dirty="0"/>
              <a:t>Network advertisement and summarization occur here</a:t>
            </a:r>
          </a:p>
          <a:p>
            <a:pPr lvl="1"/>
            <a:r>
              <a:rPr lang="en-US" dirty="0"/>
              <a:t>Activation of the Address Family on the BGP Peer</a:t>
            </a:r>
          </a:p>
          <a:p>
            <a:pPr lvl="2"/>
            <a:r>
              <a:rPr lang="en-US" dirty="0"/>
              <a:t>Router’s address is added to the neighbor table and BGP session begins to be established</a:t>
            </a:r>
          </a:p>
        </p:txBody>
      </p:sp>
    </p:spTree>
    <p:extLst>
      <p:ext uri="{BB962C8B-B14F-4D97-AF65-F5344CB8AC3E}">
        <p14:creationId xmlns:p14="http://schemas.microsoft.com/office/powerpoint/2010/main" val="23206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fade">
                                      <p:cBhvr>
                                        <p:cTn id="44" dur="1000"/>
                                        <p:tgtEl>
                                          <p:spTgt spid="3">
                                            <p:txEl>
                                              <p:pRg st="7" end="7"/>
                                            </p:txEl>
                                          </p:spTgt>
                                        </p:tgtEl>
                                      </p:cBhvr>
                                    </p:animEffect>
                                    <p:anim calcmode="lin" valueType="num">
                                      <p:cBhvr>
                                        <p:cTn id="4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fade">
                                      <p:cBhvr>
                                        <p:cTn id="49" dur="1000"/>
                                        <p:tgtEl>
                                          <p:spTgt spid="3">
                                            <p:txEl>
                                              <p:pRg st="8" end="8"/>
                                            </p:txEl>
                                          </p:spTgt>
                                        </p:tgtEl>
                                      </p:cBhvr>
                                    </p:animEffect>
                                    <p:anim calcmode="lin" valueType="num">
                                      <p:cBhvr>
                                        <p:cTn id="5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3">
                                            <p:txEl>
                                              <p:pRg st="9" end="9"/>
                                            </p:txEl>
                                          </p:spTgt>
                                        </p:tgtEl>
                                        <p:attrNameLst>
                                          <p:attrName>style.visibility</p:attrName>
                                        </p:attrNameLst>
                                      </p:cBhvr>
                                      <p:to>
                                        <p:strVal val="visible"/>
                                      </p:to>
                                    </p:set>
                                    <p:animEffect transition="in" filter="fade">
                                      <p:cBhvr>
                                        <p:cTn id="54" dur="1000"/>
                                        <p:tgtEl>
                                          <p:spTgt spid="3">
                                            <p:txEl>
                                              <p:pRg st="9" end="9"/>
                                            </p:txEl>
                                          </p:spTgt>
                                        </p:tgtEl>
                                      </p:cBhvr>
                                    </p:animEffect>
                                    <p:anim calcmode="lin" valueType="num">
                                      <p:cBhvr>
                                        <p:cTn id="55"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94EFE-61F0-CA8D-DA3A-BFF9A1BCB95D}"/>
              </a:ext>
            </a:extLst>
          </p:cNvPr>
          <p:cNvSpPr>
            <a:spLocks noGrp="1"/>
          </p:cNvSpPr>
          <p:nvPr>
            <p:ph type="title"/>
          </p:nvPr>
        </p:nvSpPr>
        <p:spPr/>
        <p:txBody>
          <a:bodyPr/>
          <a:lstStyle/>
          <a:p>
            <a:r>
              <a:rPr lang="en-US" dirty="0"/>
              <a:t>BGP BASIC CONFIGURATION</a:t>
            </a:r>
          </a:p>
        </p:txBody>
      </p:sp>
      <p:sp>
        <p:nvSpPr>
          <p:cNvPr id="3" name="Content Placeholder 2">
            <a:extLst>
              <a:ext uri="{FF2B5EF4-FFF2-40B4-BE49-F238E27FC236}">
                <a16:creationId xmlns:a16="http://schemas.microsoft.com/office/drawing/2014/main" id="{D9911FA9-7CCD-E4CE-ECA4-B3ED52CDE079}"/>
              </a:ext>
            </a:extLst>
          </p:cNvPr>
          <p:cNvSpPr>
            <a:spLocks noGrp="1"/>
          </p:cNvSpPr>
          <p:nvPr>
            <p:ph idx="1"/>
          </p:nvPr>
        </p:nvSpPr>
        <p:spPr/>
        <p:txBody>
          <a:bodyPr>
            <a:normAutofit fontScale="92500" lnSpcReduction="20000"/>
          </a:bodyPr>
          <a:lstStyle/>
          <a:p>
            <a:r>
              <a:rPr lang="en-US" dirty="0"/>
              <a:t>Step 1: initialize the BGP process </a:t>
            </a:r>
          </a:p>
          <a:p>
            <a:pPr lvl="1"/>
            <a:r>
              <a:rPr lang="en-US" dirty="0"/>
              <a:t>“</a:t>
            </a:r>
            <a:r>
              <a:rPr lang="en-US" b="1" dirty="0"/>
              <a:t>Router </a:t>
            </a:r>
            <a:r>
              <a:rPr lang="en-US" b="1" dirty="0" err="1"/>
              <a:t>bgp</a:t>
            </a:r>
            <a:r>
              <a:rPr lang="en-US" b="1" dirty="0"/>
              <a:t> </a:t>
            </a:r>
            <a:r>
              <a:rPr lang="en-US" i="1" dirty="0"/>
              <a:t>as number</a:t>
            </a:r>
            <a:r>
              <a:rPr lang="en-US" dirty="0"/>
              <a:t>”</a:t>
            </a:r>
          </a:p>
          <a:p>
            <a:r>
              <a:rPr lang="en-US" dirty="0"/>
              <a:t>Step 2: statically define the BGP router ID</a:t>
            </a:r>
          </a:p>
          <a:p>
            <a:pPr lvl="1"/>
            <a:r>
              <a:rPr lang="en-US" dirty="0"/>
              <a:t>“</a:t>
            </a:r>
            <a:r>
              <a:rPr lang="en-US" b="1" dirty="0"/>
              <a:t>BGP router-id </a:t>
            </a:r>
            <a:r>
              <a:rPr lang="en-US" i="1" dirty="0"/>
              <a:t>router id</a:t>
            </a:r>
            <a:r>
              <a:rPr lang="en-US" dirty="0"/>
              <a:t>”</a:t>
            </a:r>
          </a:p>
          <a:p>
            <a:r>
              <a:rPr lang="en-US" dirty="0"/>
              <a:t>Step 3: identify the BGP neighbor’s IP address and AS number</a:t>
            </a:r>
          </a:p>
          <a:p>
            <a:pPr lvl="1"/>
            <a:r>
              <a:rPr lang="en-US" dirty="0"/>
              <a:t>“</a:t>
            </a:r>
            <a:r>
              <a:rPr lang="en-US" b="1" dirty="0"/>
              <a:t>neighbor</a:t>
            </a:r>
            <a:r>
              <a:rPr lang="en-US" dirty="0"/>
              <a:t> </a:t>
            </a:r>
            <a:r>
              <a:rPr lang="en-US" i="1" dirty="0" err="1"/>
              <a:t>x.x.x.x</a:t>
            </a:r>
            <a:r>
              <a:rPr lang="en-US" i="1" dirty="0"/>
              <a:t> </a:t>
            </a:r>
            <a:r>
              <a:rPr lang="en-US" dirty="0"/>
              <a:t>remote-as </a:t>
            </a:r>
            <a:r>
              <a:rPr lang="en-US" i="1" dirty="0"/>
              <a:t>as number”</a:t>
            </a:r>
          </a:p>
          <a:p>
            <a:r>
              <a:rPr lang="en-US" dirty="0"/>
              <a:t>Step 4: Specify the source interface for BGP session</a:t>
            </a:r>
          </a:p>
          <a:p>
            <a:pPr lvl="1"/>
            <a:r>
              <a:rPr lang="en-US" dirty="0"/>
              <a:t>“</a:t>
            </a:r>
            <a:r>
              <a:rPr lang="en-US" b="1" dirty="0"/>
              <a:t>neighbor</a:t>
            </a:r>
            <a:r>
              <a:rPr lang="en-US" dirty="0"/>
              <a:t> </a:t>
            </a:r>
            <a:r>
              <a:rPr lang="en-US" i="1" dirty="0" err="1"/>
              <a:t>x.x.x.x</a:t>
            </a:r>
            <a:r>
              <a:rPr lang="en-US" i="1" dirty="0"/>
              <a:t> </a:t>
            </a:r>
            <a:r>
              <a:rPr lang="en-US" b="1" dirty="0"/>
              <a:t>update-source</a:t>
            </a:r>
            <a:r>
              <a:rPr lang="en-US" dirty="0"/>
              <a:t> </a:t>
            </a:r>
            <a:r>
              <a:rPr lang="en-US" i="1" dirty="0"/>
              <a:t>interface id</a:t>
            </a:r>
            <a:r>
              <a:rPr lang="en-US" dirty="0"/>
              <a:t>”</a:t>
            </a:r>
          </a:p>
          <a:p>
            <a:r>
              <a:rPr lang="en-US" dirty="0"/>
              <a:t>Step 5: Enable BGP authentication (helps prevent spoofing)</a:t>
            </a:r>
          </a:p>
          <a:p>
            <a:pPr lvl="1"/>
            <a:r>
              <a:rPr lang="en-US" dirty="0"/>
              <a:t>“</a:t>
            </a:r>
            <a:r>
              <a:rPr lang="en-US" b="1" dirty="0"/>
              <a:t>neighbor</a:t>
            </a:r>
            <a:r>
              <a:rPr lang="en-US" dirty="0"/>
              <a:t> </a:t>
            </a:r>
            <a:r>
              <a:rPr lang="en-US" i="1" dirty="0" err="1"/>
              <a:t>x.x.x.x</a:t>
            </a:r>
            <a:r>
              <a:rPr lang="en-US" i="1" dirty="0"/>
              <a:t> </a:t>
            </a:r>
            <a:r>
              <a:rPr lang="en-US" dirty="0"/>
              <a:t> </a:t>
            </a:r>
            <a:r>
              <a:rPr lang="en-US" b="1" dirty="0"/>
              <a:t>password</a:t>
            </a:r>
            <a:r>
              <a:rPr lang="en-US" dirty="0"/>
              <a:t> </a:t>
            </a:r>
            <a:r>
              <a:rPr lang="en-US" i="1" dirty="0" err="1"/>
              <a:t>password</a:t>
            </a:r>
            <a:r>
              <a:rPr lang="en-US" i="1" dirty="0"/>
              <a:t> phrase</a:t>
            </a:r>
            <a:r>
              <a:rPr lang="en-US" dirty="0"/>
              <a:t>”</a:t>
            </a:r>
          </a:p>
          <a:p>
            <a:r>
              <a:rPr lang="en-US" dirty="0"/>
              <a:t>Step 6: Modify BGP timers</a:t>
            </a:r>
          </a:p>
          <a:p>
            <a:pPr lvl="1"/>
            <a:r>
              <a:rPr lang="en-US" dirty="0"/>
              <a:t>“</a:t>
            </a:r>
            <a:r>
              <a:rPr lang="en-US" b="1" dirty="0"/>
              <a:t>neighbor</a:t>
            </a:r>
            <a:r>
              <a:rPr lang="en-US" dirty="0"/>
              <a:t> </a:t>
            </a:r>
            <a:r>
              <a:rPr lang="en-US" i="1" dirty="0" err="1"/>
              <a:t>x.x.x.x</a:t>
            </a:r>
            <a:r>
              <a:rPr lang="en-US" i="1" dirty="0"/>
              <a:t> </a:t>
            </a:r>
            <a:r>
              <a:rPr lang="en-US" b="1" dirty="0"/>
              <a:t>timers</a:t>
            </a:r>
            <a:r>
              <a:rPr lang="en-US" dirty="0"/>
              <a:t> </a:t>
            </a:r>
            <a:r>
              <a:rPr lang="en-US" i="1" dirty="0"/>
              <a:t>keepalive </a:t>
            </a:r>
            <a:r>
              <a:rPr lang="en-US" i="1" dirty="0" err="1"/>
              <a:t>holdtime</a:t>
            </a:r>
            <a:r>
              <a:rPr lang="en-US" i="1" dirty="0"/>
              <a:t>”</a:t>
            </a:r>
            <a:endParaRPr lang="en-US" dirty="0"/>
          </a:p>
          <a:p>
            <a:pPr lvl="1"/>
            <a:endParaRPr lang="en-US" dirty="0"/>
          </a:p>
        </p:txBody>
      </p:sp>
    </p:spTree>
    <p:extLst>
      <p:ext uri="{BB962C8B-B14F-4D97-AF65-F5344CB8AC3E}">
        <p14:creationId xmlns:p14="http://schemas.microsoft.com/office/powerpoint/2010/main" val="1126826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
                                            <p:txEl>
                                              <p:pRg st="11" end="11"/>
                                            </p:txEl>
                                          </p:spTgt>
                                        </p:tgtEl>
                                        <p:attrNameLst>
                                          <p:attrName>style.visibility</p:attrName>
                                        </p:attrNameLst>
                                      </p:cBhvr>
                                      <p:to>
                                        <p:strVal val="visible"/>
                                      </p:to>
                                    </p:set>
                                    <p:animEffect transition="in" filter="fade">
                                      <p:cBhvr>
                                        <p:cTn id="50"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24C29-458C-8FB1-5FD5-293265056DBD}"/>
              </a:ext>
            </a:extLst>
          </p:cNvPr>
          <p:cNvSpPr>
            <a:spLocks noGrp="1"/>
          </p:cNvSpPr>
          <p:nvPr>
            <p:ph type="title"/>
          </p:nvPr>
        </p:nvSpPr>
        <p:spPr>
          <a:xfrm>
            <a:off x="657400" y="0"/>
            <a:ext cx="9404723" cy="563282"/>
          </a:xfrm>
        </p:spPr>
        <p:txBody>
          <a:bodyPr/>
          <a:lstStyle/>
          <a:p>
            <a:r>
              <a:rPr lang="en-US" dirty="0"/>
              <a:t>Helpful BGP Commands</a:t>
            </a:r>
          </a:p>
        </p:txBody>
      </p:sp>
      <p:graphicFrame>
        <p:nvGraphicFramePr>
          <p:cNvPr id="8" name="Table 8">
            <a:extLst>
              <a:ext uri="{FF2B5EF4-FFF2-40B4-BE49-F238E27FC236}">
                <a16:creationId xmlns:a16="http://schemas.microsoft.com/office/drawing/2014/main" id="{AA8BED50-A4A9-5AD7-ECF9-177F7CAA37F4}"/>
              </a:ext>
            </a:extLst>
          </p:cNvPr>
          <p:cNvGraphicFramePr>
            <a:graphicFrameLocks noGrp="1"/>
          </p:cNvGraphicFramePr>
          <p:nvPr>
            <p:ph idx="1"/>
            <p:extLst>
              <p:ext uri="{D42A27DB-BD31-4B8C-83A1-F6EECF244321}">
                <p14:modId xmlns:p14="http://schemas.microsoft.com/office/powerpoint/2010/main" val="2770501345"/>
              </p:ext>
            </p:extLst>
          </p:nvPr>
        </p:nvGraphicFramePr>
        <p:xfrm>
          <a:off x="183444" y="733779"/>
          <a:ext cx="11825112" cy="6035040"/>
        </p:xfrm>
        <a:graphic>
          <a:graphicData uri="http://schemas.openxmlformats.org/drawingml/2006/table">
            <a:tbl>
              <a:tblPr firstRow="1" bandRow="1">
                <a:tableStyleId>{00A15C55-8517-42AA-B614-E9B94910E393}</a:tableStyleId>
              </a:tblPr>
              <a:tblGrid>
                <a:gridCol w="5912556">
                  <a:extLst>
                    <a:ext uri="{9D8B030D-6E8A-4147-A177-3AD203B41FA5}">
                      <a16:colId xmlns:a16="http://schemas.microsoft.com/office/drawing/2014/main" val="184013854"/>
                    </a:ext>
                  </a:extLst>
                </a:gridCol>
                <a:gridCol w="5912556">
                  <a:extLst>
                    <a:ext uri="{9D8B030D-6E8A-4147-A177-3AD203B41FA5}">
                      <a16:colId xmlns:a16="http://schemas.microsoft.com/office/drawing/2014/main" val="1845940135"/>
                    </a:ext>
                  </a:extLst>
                </a:gridCol>
              </a:tblGrid>
              <a:tr h="348245">
                <a:tc>
                  <a:txBody>
                    <a:bodyPr/>
                    <a:lstStyle/>
                    <a:p>
                      <a:r>
                        <a:rPr lang="en-US" dirty="0"/>
                        <a:t>Task</a:t>
                      </a:r>
                    </a:p>
                  </a:txBody>
                  <a:tcPr/>
                </a:tc>
                <a:tc>
                  <a:txBody>
                    <a:bodyPr/>
                    <a:lstStyle/>
                    <a:p>
                      <a:r>
                        <a:rPr lang="en-US" dirty="0"/>
                        <a:t>Command Syntax</a:t>
                      </a:r>
                    </a:p>
                  </a:txBody>
                  <a:tcPr/>
                </a:tc>
                <a:extLst>
                  <a:ext uri="{0D108BD9-81ED-4DB2-BD59-A6C34878D82A}">
                    <a16:rowId xmlns:a16="http://schemas.microsoft.com/office/drawing/2014/main" val="1171614579"/>
                  </a:ext>
                </a:extLst>
              </a:tr>
              <a:tr h="348245">
                <a:tc>
                  <a:txBody>
                    <a:bodyPr/>
                    <a:lstStyle/>
                    <a:p>
                      <a:r>
                        <a:rPr lang="en-US" dirty="0"/>
                        <a:t>Initialize the BGP router process</a:t>
                      </a:r>
                    </a:p>
                  </a:txBody>
                  <a:tcPr/>
                </a:tc>
                <a:tc>
                  <a:txBody>
                    <a:bodyPr/>
                    <a:lstStyle/>
                    <a:p>
                      <a:r>
                        <a:rPr lang="en-US" b="1" dirty="0"/>
                        <a:t>router </a:t>
                      </a:r>
                      <a:r>
                        <a:rPr lang="en-US" b="1" dirty="0" err="1"/>
                        <a:t>bgp</a:t>
                      </a:r>
                      <a:r>
                        <a:rPr lang="en-US" b="1" dirty="0"/>
                        <a:t> </a:t>
                      </a:r>
                      <a:r>
                        <a:rPr lang="en-US" b="0" dirty="0"/>
                        <a:t>as-number </a:t>
                      </a:r>
                      <a:endParaRPr lang="en-US" b="1" dirty="0"/>
                    </a:p>
                  </a:txBody>
                  <a:tcPr/>
                </a:tc>
                <a:extLst>
                  <a:ext uri="{0D108BD9-81ED-4DB2-BD59-A6C34878D82A}">
                    <a16:rowId xmlns:a16="http://schemas.microsoft.com/office/drawing/2014/main" val="1706281756"/>
                  </a:ext>
                </a:extLst>
              </a:tr>
              <a:tr h="348245">
                <a:tc>
                  <a:txBody>
                    <a:bodyPr/>
                    <a:lstStyle/>
                    <a:p>
                      <a:r>
                        <a:rPr lang="en-US" dirty="0"/>
                        <a:t>Statically configure the BGP router ID</a:t>
                      </a:r>
                    </a:p>
                  </a:txBody>
                  <a:tcPr/>
                </a:tc>
                <a:tc>
                  <a:txBody>
                    <a:bodyPr/>
                    <a:lstStyle/>
                    <a:p>
                      <a:r>
                        <a:rPr lang="en-US" b="1" dirty="0" err="1"/>
                        <a:t>bgp</a:t>
                      </a:r>
                      <a:r>
                        <a:rPr lang="en-US" b="1" dirty="0"/>
                        <a:t> router-id </a:t>
                      </a:r>
                      <a:r>
                        <a:rPr lang="en-US" b="0" i="1" dirty="0" err="1"/>
                        <a:t>router-id</a:t>
                      </a:r>
                      <a:endParaRPr lang="en-US" b="1" dirty="0"/>
                    </a:p>
                  </a:txBody>
                  <a:tcPr/>
                </a:tc>
                <a:extLst>
                  <a:ext uri="{0D108BD9-81ED-4DB2-BD59-A6C34878D82A}">
                    <a16:rowId xmlns:a16="http://schemas.microsoft.com/office/drawing/2014/main" val="3916858485"/>
                  </a:ext>
                </a:extLst>
              </a:tr>
              <a:tr h="348245">
                <a:tc>
                  <a:txBody>
                    <a:bodyPr/>
                    <a:lstStyle/>
                    <a:p>
                      <a:r>
                        <a:rPr lang="en-US" dirty="0"/>
                        <a:t>Identify a BGP peer to establish a session with</a:t>
                      </a:r>
                    </a:p>
                  </a:txBody>
                  <a:tcPr/>
                </a:tc>
                <a:tc>
                  <a:txBody>
                    <a:bodyPr/>
                    <a:lstStyle/>
                    <a:p>
                      <a:r>
                        <a:rPr lang="en-US" b="1" dirty="0"/>
                        <a:t>Neighbor </a:t>
                      </a:r>
                      <a:r>
                        <a:rPr lang="en-US" b="0" i="1" dirty="0" err="1"/>
                        <a:t>ip</a:t>
                      </a:r>
                      <a:r>
                        <a:rPr lang="en-US" b="0" i="1" dirty="0"/>
                        <a:t> address </a:t>
                      </a:r>
                      <a:r>
                        <a:rPr lang="en-US" b="1" i="0" dirty="0"/>
                        <a:t>remote-as </a:t>
                      </a:r>
                      <a:r>
                        <a:rPr lang="en-US" b="0" i="1" dirty="0" err="1"/>
                        <a:t>remote-as</a:t>
                      </a:r>
                      <a:r>
                        <a:rPr lang="en-US" b="0" i="1" dirty="0"/>
                        <a:t> #</a:t>
                      </a:r>
                      <a:endParaRPr lang="en-US" b="1" dirty="0"/>
                    </a:p>
                  </a:txBody>
                  <a:tcPr/>
                </a:tc>
                <a:extLst>
                  <a:ext uri="{0D108BD9-81ED-4DB2-BD59-A6C34878D82A}">
                    <a16:rowId xmlns:a16="http://schemas.microsoft.com/office/drawing/2014/main" val="2894698048"/>
                  </a:ext>
                </a:extLst>
              </a:tr>
              <a:tr h="34824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Configure the BGP session timers</a:t>
                      </a:r>
                    </a:p>
                  </a:txBody>
                  <a:tcPr/>
                </a:tc>
                <a:tc>
                  <a:txBody>
                    <a:bodyPr/>
                    <a:lstStyle/>
                    <a:p>
                      <a:r>
                        <a:rPr lang="en-US" b="1" dirty="0"/>
                        <a:t>Neighbor </a:t>
                      </a:r>
                      <a:r>
                        <a:rPr lang="en-US" b="0" i="1" dirty="0" err="1"/>
                        <a:t>ip</a:t>
                      </a:r>
                      <a:r>
                        <a:rPr lang="en-US" b="0" i="1" dirty="0"/>
                        <a:t> address </a:t>
                      </a:r>
                      <a:r>
                        <a:rPr lang="en-US" b="1" i="0" dirty="0"/>
                        <a:t>timers </a:t>
                      </a:r>
                      <a:r>
                        <a:rPr lang="en-US" b="0" i="1" dirty="0"/>
                        <a:t>keepalive </a:t>
                      </a:r>
                      <a:r>
                        <a:rPr lang="en-US" b="0" i="1" dirty="0" err="1"/>
                        <a:t>holdtime</a:t>
                      </a:r>
                      <a:endParaRPr lang="en-US" b="1" dirty="0"/>
                    </a:p>
                  </a:txBody>
                  <a:tcPr/>
                </a:tc>
                <a:extLst>
                  <a:ext uri="{0D108BD9-81ED-4DB2-BD59-A6C34878D82A}">
                    <a16:rowId xmlns:a16="http://schemas.microsoft.com/office/drawing/2014/main" val="3161213774"/>
                  </a:ext>
                </a:extLst>
              </a:tr>
              <a:tr h="609429">
                <a:tc>
                  <a:txBody>
                    <a:bodyPr/>
                    <a:lstStyle/>
                    <a:p>
                      <a:r>
                        <a:rPr lang="en-US" dirty="0"/>
                        <a:t>Initialize a specific address family and sub-address family</a:t>
                      </a:r>
                    </a:p>
                  </a:txBody>
                  <a:tcPr/>
                </a:tc>
                <a:tc>
                  <a:txBody>
                    <a:bodyPr/>
                    <a:lstStyle/>
                    <a:p>
                      <a:r>
                        <a:rPr lang="en-US" b="1" dirty="0"/>
                        <a:t>Address-family </a:t>
                      </a:r>
                      <a:r>
                        <a:rPr lang="en-US" b="0" i="1" dirty="0" err="1"/>
                        <a:t>afi</a:t>
                      </a:r>
                      <a:r>
                        <a:rPr lang="en-US" b="0" i="1" dirty="0"/>
                        <a:t> </a:t>
                      </a:r>
                      <a:r>
                        <a:rPr lang="en-US" b="0" i="1" dirty="0" err="1"/>
                        <a:t>safi</a:t>
                      </a:r>
                      <a:endParaRPr lang="en-US" b="1" dirty="0"/>
                    </a:p>
                  </a:txBody>
                  <a:tcPr/>
                </a:tc>
                <a:extLst>
                  <a:ext uri="{0D108BD9-81ED-4DB2-BD59-A6C34878D82A}">
                    <a16:rowId xmlns:a16="http://schemas.microsoft.com/office/drawing/2014/main" val="1274356410"/>
                  </a:ext>
                </a:extLst>
              </a:tr>
              <a:tr h="609429">
                <a:tc>
                  <a:txBody>
                    <a:bodyPr/>
                    <a:lstStyle/>
                    <a:p>
                      <a:r>
                        <a:rPr lang="en-US" dirty="0"/>
                        <a:t>Activate a BGP neighbor for a specific address family</a:t>
                      </a:r>
                    </a:p>
                  </a:txBody>
                  <a:tcPr/>
                </a:tc>
                <a:tc>
                  <a:txBody>
                    <a:bodyPr/>
                    <a:lstStyle/>
                    <a:p>
                      <a:r>
                        <a:rPr lang="en-US" b="1" dirty="0"/>
                        <a:t>Neighbor </a:t>
                      </a:r>
                      <a:r>
                        <a:rPr lang="en-US" b="0" i="1" dirty="0" err="1"/>
                        <a:t>ip</a:t>
                      </a:r>
                      <a:r>
                        <a:rPr lang="en-US" b="0" i="1" dirty="0"/>
                        <a:t> address </a:t>
                      </a:r>
                      <a:r>
                        <a:rPr lang="en-US" b="1" i="0" dirty="0"/>
                        <a:t>activate</a:t>
                      </a:r>
                      <a:endParaRPr lang="en-US" b="1" dirty="0"/>
                    </a:p>
                  </a:txBody>
                  <a:tcPr/>
                </a:tc>
                <a:extLst>
                  <a:ext uri="{0D108BD9-81ED-4DB2-BD59-A6C34878D82A}">
                    <a16:rowId xmlns:a16="http://schemas.microsoft.com/office/drawing/2014/main" val="1108801978"/>
                  </a:ext>
                </a:extLst>
              </a:tr>
              <a:tr h="609429">
                <a:tc>
                  <a:txBody>
                    <a:bodyPr/>
                    <a:lstStyle/>
                    <a:p>
                      <a:r>
                        <a:rPr lang="en-US" dirty="0"/>
                        <a:t>Advertise a network into BGP</a:t>
                      </a:r>
                    </a:p>
                  </a:txBody>
                  <a:tcPr/>
                </a:tc>
                <a:tc>
                  <a:txBody>
                    <a:bodyPr/>
                    <a:lstStyle/>
                    <a:p>
                      <a:r>
                        <a:rPr lang="en-US" b="1" dirty="0"/>
                        <a:t>Network  </a:t>
                      </a:r>
                      <a:r>
                        <a:rPr lang="en-US" b="0" i="1" dirty="0" err="1"/>
                        <a:t>network</a:t>
                      </a:r>
                      <a:r>
                        <a:rPr lang="en-US" b="0" i="1" dirty="0"/>
                        <a:t> </a:t>
                      </a:r>
                      <a:r>
                        <a:rPr lang="en-US" b="1" i="0" dirty="0"/>
                        <a:t>mask </a:t>
                      </a:r>
                      <a:r>
                        <a:rPr lang="en-US" b="0" i="1" dirty="0"/>
                        <a:t>subnet-mask [</a:t>
                      </a:r>
                      <a:r>
                        <a:rPr lang="en-US" b="1" i="1" dirty="0"/>
                        <a:t>route-map </a:t>
                      </a:r>
                      <a:r>
                        <a:rPr lang="en-US" b="0" i="0" dirty="0"/>
                        <a:t>route-map-name]</a:t>
                      </a:r>
                      <a:endParaRPr lang="en-US" b="1" dirty="0"/>
                    </a:p>
                  </a:txBody>
                  <a:tcPr/>
                </a:tc>
                <a:extLst>
                  <a:ext uri="{0D108BD9-81ED-4DB2-BD59-A6C34878D82A}">
                    <a16:rowId xmlns:a16="http://schemas.microsoft.com/office/drawing/2014/main" val="188722913"/>
                  </a:ext>
                </a:extLst>
              </a:tr>
              <a:tr h="348245">
                <a:tc>
                  <a:txBody>
                    <a:bodyPr/>
                    <a:lstStyle/>
                    <a:p>
                      <a:r>
                        <a:rPr lang="en-US" dirty="0"/>
                        <a:t>Display the contents of the BGP database</a:t>
                      </a:r>
                    </a:p>
                  </a:txBody>
                  <a:tcPr/>
                </a:tc>
                <a:tc>
                  <a:txBody>
                    <a:bodyPr/>
                    <a:lstStyle/>
                    <a:p>
                      <a:r>
                        <a:rPr lang="en-US" b="1" dirty="0"/>
                        <a:t>Show </a:t>
                      </a:r>
                      <a:r>
                        <a:rPr lang="en-US" b="1" dirty="0" err="1"/>
                        <a:t>bgp</a:t>
                      </a:r>
                      <a:r>
                        <a:rPr lang="en-US" b="1" dirty="0"/>
                        <a:t> </a:t>
                      </a:r>
                      <a:r>
                        <a:rPr lang="en-US" b="0" i="1" dirty="0" err="1"/>
                        <a:t>afi</a:t>
                      </a:r>
                      <a:r>
                        <a:rPr lang="en-US" b="0" i="1" dirty="0"/>
                        <a:t> </a:t>
                      </a:r>
                      <a:r>
                        <a:rPr lang="en-US" b="0" i="1" dirty="0" err="1"/>
                        <a:t>safi</a:t>
                      </a:r>
                      <a:r>
                        <a:rPr lang="en-US" b="0" i="1" dirty="0"/>
                        <a:t> [</a:t>
                      </a:r>
                      <a:r>
                        <a:rPr lang="en-US" b="1" i="0" dirty="0"/>
                        <a:t>network</a:t>
                      </a:r>
                      <a:r>
                        <a:rPr lang="en-US" b="0" i="0" dirty="0"/>
                        <a:t>] [</a:t>
                      </a:r>
                      <a:r>
                        <a:rPr lang="en-US" b="1" i="0" dirty="0"/>
                        <a:t>detailed</a:t>
                      </a:r>
                      <a:r>
                        <a:rPr lang="en-US" b="0" i="0" dirty="0"/>
                        <a:t>]</a:t>
                      </a:r>
                      <a:endParaRPr lang="en-US" b="1" dirty="0"/>
                    </a:p>
                  </a:txBody>
                  <a:tcPr/>
                </a:tc>
                <a:extLst>
                  <a:ext uri="{0D108BD9-81ED-4DB2-BD59-A6C34878D82A}">
                    <a16:rowId xmlns:a16="http://schemas.microsoft.com/office/drawing/2014/main" val="555727769"/>
                  </a:ext>
                </a:extLst>
              </a:tr>
              <a:tr h="609429">
                <a:tc>
                  <a:txBody>
                    <a:bodyPr/>
                    <a:lstStyle/>
                    <a:p>
                      <a:r>
                        <a:rPr lang="en-US" dirty="0"/>
                        <a:t>Display a summary of the BGP table and neighbor peering sessions</a:t>
                      </a:r>
                    </a:p>
                  </a:txBody>
                  <a:tcPr/>
                </a:tc>
                <a:tc>
                  <a:txBody>
                    <a:bodyPr/>
                    <a:lstStyle/>
                    <a:p>
                      <a:r>
                        <a:rPr lang="en-US" b="1" dirty="0"/>
                        <a:t>Show </a:t>
                      </a:r>
                      <a:r>
                        <a:rPr lang="en-US" b="1" dirty="0" err="1"/>
                        <a:t>bgp</a:t>
                      </a:r>
                      <a:r>
                        <a:rPr lang="en-US" b="1" dirty="0"/>
                        <a:t> </a:t>
                      </a:r>
                      <a:r>
                        <a:rPr lang="en-US" b="0" i="1" dirty="0" err="1"/>
                        <a:t>afi</a:t>
                      </a:r>
                      <a:r>
                        <a:rPr lang="en-US" b="0" i="1" dirty="0"/>
                        <a:t> </a:t>
                      </a:r>
                      <a:r>
                        <a:rPr lang="en-US" b="0" i="1" dirty="0" err="1"/>
                        <a:t>safi</a:t>
                      </a:r>
                      <a:r>
                        <a:rPr lang="en-US" b="0" i="1" dirty="0"/>
                        <a:t> </a:t>
                      </a:r>
                      <a:r>
                        <a:rPr lang="en-US" b="1" i="0" dirty="0"/>
                        <a:t>summary</a:t>
                      </a:r>
                      <a:endParaRPr lang="en-US" b="1" dirty="0"/>
                    </a:p>
                  </a:txBody>
                  <a:tcPr/>
                </a:tc>
                <a:extLst>
                  <a:ext uri="{0D108BD9-81ED-4DB2-BD59-A6C34878D82A}">
                    <a16:rowId xmlns:a16="http://schemas.microsoft.com/office/drawing/2014/main" val="410258498"/>
                  </a:ext>
                </a:extLst>
              </a:tr>
              <a:tr h="609429">
                <a:tc>
                  <a:txBody>
                    <a:bodyPr/>
                    <a:lstStyle/>
                    <a:p>
                      <a:r>
                        <a:rPr lang="en-US" dirty="0"/>
                        <a:t>Display BGP settings w/ peer &amp; # of prefixes exchanged w/ peer</a:t>
                      </a:r>
                    </a:p>
                  </a:txBody>
                  <a:tcPr/>
                </a:tc>
                <a:tc>
                  <a:txBody>
                    <a:bodyPr/>
                    <a:lstStyle/>
                    <a:p>
                      <a:r>
                        <a:rPr lang="en-US" b="1" dirty="0"/>
                        <a:t>Show </a:t>
                      </a:r>
                      <a:r>
                        <a:rPr lang="en-US" b="1" dirty="0" err="1"/>
                        <a:t>bgp</a:t>
                      </a:r>
                      <a:r>
                        <a:rPr lang="en-US" b="1" dirty="0"/>
                        <a:t> </a:t>
                      </a:r>
                      <a:r>
                        <a:rPr lang="en-US" b="0" i="1" dirty="0" err="1"/>
                        <a:t>afi</a:t>
                      </a:r>
                      <a:r>
                        <a:rPr lang="en-US" b="0" i="1" dirty="0"/>
                        <a:t> </a:t>
                      </a:r>
                      <a:r>
                        <a:rPr lang="en-US" b="0" i="1" dirty="0" err="1"/>
                        <a:t>safi</a:t>
                      </a:r>
                      <a:r>
                        <a:rPr lang="en-US" b="0" i="1" dirty="0"/>
                        <a:t> </a:t>
                      </a:r>
                      <a:r>
                        <a:rPr lang="en-US" b="1" i="0" dirty="0"/>
                        <a:t>neighbors </a:t>
                      </a:r>
                      <a:r>
                        <a:rPr lang="en-US" b="0" i="1" dirty="0" err="1"/>
                        <a:t>ip</a:t>
                      </a:r>
                      <a:r>
                        <a:rPr lang="en-US" b="0" i="1" dirty="0"/>
                        <a:t> address</a:t>
                      </a:r>
                      <a:endParaRPr lang="en-US" b="1" dirty="0"/>
                    </a:p>
                  </a:txBody>
                  <a:tcPr/>
                </a:tc>
                <a:extLst>
                  <a:ext uri="{0D108BD9-81ED-4DB2-BD59-A6C34878D82A}">
                    <a16:rowId xmlns:a16="http://schemas.microsoft.com/office/drawing/2014/main" val="429807737"/>
                  </a:ext>
                </a:extLst>
              </a:tr>
              <a:tr h="609429">
                <a:tc>
                  <a:txBody>
                    <a:bodyPr/>
                    <a:lstStyle/>
                    <a:p>
                      <a:r>
                        <a:rPr lang="en-US" dirty="0"/>
                        <a:t>Display adj-RIB-out BGP table for a neighbor</a:t>
                      </a:r>
                    </a:p>
                  </a:txBody>
                  <a:tcPr/>
                </a:tc>
                <a:tc>
                  <a:txBody>
                    <a:bodyPr/>
                    <a:lstStyle/>
                    <a:p>
                      <a:r>
                        <a:rPr lang="en-US" b="1" dirty="0"/>
                        <a:t>show </a:t>
                      </a:r>
                      <a:r>
                        <a:rPr lang="en-US" b="1" dirty="0" err="1"/>
                        <a:t>bgp</a:t>
                      </a:r>
                      <a:r>
                        <a:rPr lang="en-US" b="1" dirty="0"/>
                        <a:t> </a:t>
                      </a:r>
                      <a:r>
                        <a:rPr lang="en-US" b="0" i="1" dirty="0" err="1"/>
                        <a:t>afi</a:t>
                      </a:r>
                      <a:r>
                        <a:rPr lang="en-US" b="0" i="1" dirty="0"/>
                        <a:t> </a:t>
                      </a:r>
                      <a:r>
                        <a:rPr lang="en-US" b="0" i="1" dirty="0" err="1"/>
                        <a:t>safi</a:t>
                      </a:r>
                      <a:r>
                        <a:rPr lang="en-US" b="0" i="1" dirty="0"/>
                        <a:t> </a:t>
                      </a:r>
                      <a:r>
                        <a:rPr lang="en-US" b="1" i="0" dirty="0"/>
                        <a:t>neighbor </a:t>
                      </a:r>
                      <a:r>
                        <a:rPr lang="en-US" b="0" i="1" dirty="0" err="1"/>
                        <a:t>ip</a:t>
                      </a:r>
                      <a:r>
                        <a:rPr lang="en-US" b="0" i="1" dirty="0"/>
                        <a:t> address </a:t>
                      </a:r>
                      <a:r>
                        <a:rPr lang="en-US" b="1" i="0" dirty="0"/>
                        <a:t>advertised routes</a:t>
                      </a:r>
                      <a:endParaRPr lang="en-US" b="1" dirty="0"/>
                    </a:p>
                  </a:txBody>
                  <a:tcPr/>
                </a:tc>
                <a:extLst>
                  <a:ext uri="{0D108BD9-81ED-4DB2-BD59-A6C34878D82A}">
                    <a16:rowId xmlns:a16="http://schemas.microsoft.com/office/drawing/2014/main" val="2032551248"/>
                  </a:ext>
                </a:extLst>
              </a:tr>
            </a:tbl>
          </a:graphicData>
        </a:graphic>
      </p:graphicFrame>
    </p:spTree>
    <p:extLst>
      <p:ext uri="{BB962C8B-B14F-4D97-AF65-F5344CB8AC3E}">
        <p14:creationId xmlns:p14="http://schemas.microsoft.com/office/powerpoint/2010/main" val="12870509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91996ce7-020e-4684-919a-b5d87e9bfa30">
      <Terms xmlns="http://schemas.microsoft.com/office/infopath/2007/PartnerControls"/>
    </lcf76f155ced4ddcb4097134ff3c332f>
    <TaxCatchAll xmlns="490c9ccc-c823-4f5f-bd87-22d796f22aa1"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1741B2E28913D4F8EB1273C4FEFC740" ma:contentTypeVersion="13" ma:contentTypeDescription="Create a new document." ma:contentTypeScope="" ma:versionID="170f98308152748deac7d3b5f361fe98">
  <xsd:schema xmlns:xsd="http://www.w3.org/2001/XMLSchema" xmlns:xs="http://www.w3.org/2001/XMLSchema" xmlns:p="http://schemas.microsoft.com/office/2006/metadata/properties" xmlns:ns2="91996ce7-020e-4684-919a-b5d87e9bfa30" xmlns:ns3="490c9ccc-c823-4f5f-bd87-22d796f22aa1" targetNamespace="http://schemas.microsoft.com/office/2006/metadata/properties" ma:root="true" ma:fieldsID="e2edb776706941bbafaaebcf0e44a8f8" ns2:_="" ns3:_="">
    <xsd:import namespace="91996ce7-020e-4684-919a-b5d87e9bfa30"/>
    <xsd:import namespace="490c9ccc-c823-4f5f-bd87-22d796f22aa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LengthInSeconds" minOccurs="0"/>
                <xsd:element ref="ns3:SharedWithUsers" minOccurs="0"/>
                <xsd:element ref="ns3:SharedWithDetail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996ce7-020e-4684-919a-b5d87e9bfa3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1c7be36e-9551-4638-a550-39ad87444971"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490c9ccc-c823-4f5f-bd87-22d796f22aa1"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00fd1672-d9d9-4973-a45a-bcb17e9a52fa}" ma:internalName="TaxCatchAll" ma:showField="CatchAllData" ma:web="490c9ccc-c823-4f5f-bd87-22d796f22aa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B2EA81C-5046-4153-9F16-7DDA56D39DB2}">
  <ds:schemaRefs>
    <ds:schemaRef ds:uri="http://schemas.microsoft.com/office/2006/metadata/properties"/>
    <ds:schemaRef ds:uri="http://schemas.microsoft.com/office/infopath/2007/PartnerControls"/>
    <ds:schemaRef ds:uri="91996ce7-020e-4684-919a-b5d87e9bfa30"/>
    <ds:schemaRef ds:uri="490c9ccc-c823-4f5f-bd87-22d796f22aa1"/>
  </ds:schemaRefs>
</ds:datastoreItem>
</file>

<file path=customXml/itemProps2.xml><?xml version="1.0" encoding="utf-8"?>
<ds:datastoreItem xmlns:ds="http://schemas.openxmlformats.org/officeDocument/2006/customXml" ds:itemID="{F30E28BB-88CD-442B-967F-50A4AC1A3EFB}">
  <ds:schemaRefs>
    <ds:schemaRef ds:uri="http://schemas.microsoft.com/sharepoint/v3/contenttype/forms"/>
  </ds:schemaRefs>
</ds:datastoreItem>
</file>

<file path=customXml/itemProps3.xml><?xml version="1.0" encoding="utf-8"?>
<ds:datastoreItem xmlns:ds="http://schemas.openxmlformats.org/officeDocument/2006/customXml" ds:itemID="{C2EFA3CF-D030-48FD-8EDA-8120690453A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1996ce7-020e-4684-919a-b5d87e9bfa30"/>
    <ds:schemaRef ds:uri="490c9ccc-c823-4f5f-bd87-22d796f22a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Ion</Template>
  <TotalTime>657</TotalTime>
  <Words>554</Words>
  <Application>Microsoft Office PowerPoint</Application>
  <PresentationFormat>Widescreen</PresentationFormat>
  <Paragraphs>80</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Calibri</vt:lpstr>
      <vt:lpstr>Century Gothic</vt:lpstr>
      <vt:lpstr>Wingdings 3</vt:lpstr>
      <vt:lpstr>Ion</vt:lpstr>
      <vt:lpstr>BGP Explained</vt:lpstr>
      <vt:lpstr>What BGP Is and Is Not</vt:lpstr>
      <vt:lpstr>BGP Sessions </vt:lpstr>
      <vt:lpstr> Prac App</vt:lpstr>
      <vt:lpstr>Inter-Routing Communication</vt:lpstr>
      <vt:lpstr>Configuring BGP</vt:lpstr>
      <vt:lpstr>BGP BASIC CONFIGURATION</vt:lpstr>
      <vt:lpstr>Helpful BGP Commands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BGP</dc:title>
  <dc:creator>oo.martinez21@gmail.com</dc:creator>
  <cp:lastModifiedBy>jesus ortiz2</cp:lastModifiedBy>
  <cp:revision>4</cp:revision>
  <dcterms:created xsi:type="dcterms:W3CDTF">2023-02-04T14:21:29Z</dcterms:created>
  <dcterms:modified xsi:type="dcterms:W3CDTF">2025-08-24T21:39:12Z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0x01010011741B2E28913D4F8EB1273C4FEFC740</vt:lpwstr>
  </property>
</Properties>
</file>