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72" r:id="rId10"/>
    <p:sldId id="273" r:id="rId11"/>
    <p:sldId id="262" r:id="rId12"/>
    <p:sldId id="263" r:id="rId13"/>
    <p:sldId id="264" r:id="rId14"/>
    <p:sldId id="288" r:id="rId15"/>
    <p:sldId id="265" r:id="rId16"/>
    <p:sldId id="266" r:id="rId17"/>
    <p:sldId id="287" r:id="rId18"/>
    <p:sldId id="267" r:id="rId19"/>
    <p:sldId id="268" r:id="rId20"/>
    <p:sldId id="269" r:id="rId21"/>
    <p:sldId id="270" r:id="rId22"/>
    <p:sldId id="271" r:id="rId23"/>
    <p:sldId id="274" r:id="rId24"/>
    <p:sldId id="290" r:id="rId25"/>
    <p:sldId id="305" r:id="rId26"/>
    <p:sldId id="306" r:id="rId27"/>
    <p:sldId id="307" r:id="rId28"/>
    <p:sldId id="289" r:id="rId29"/>
    <p:sldId id="275" r:id="rId30"/>
    <p:sldId id="276" r:id="rId31"/>
    <p:sldId id="277" r:id="rId32"/>
    <p:sldId id="300" r:id="rId33"/>
    <p:sldId id="278" r:id="rId34"/>
    <p:sldId id="279" r:id="rId35"/>
    <p:sldId id="297" r:id="rId36"/>
    <p:sldId id="298" r:id="rId37"/>
    <p:sldId id="280" r:id="rId38"/>
    <p:sldId id="294" r:id="rId39"/>
    <p:sldId id="281" r:id="rId40"/>
    <p:sldId id="282" r:id="rId41"/>
    <p:sldId id="295" r:id="rId42"/>
    <p:sldId id="296" r:id="rId43"/>
    <p:sldId id="302" r:id="rId44"/>
    <p:sldId id="283" r:id="rId45"/>
    <p:sldId id="299" r:id="rId46"/>
    <p:sldId id="284" r:id="rId47"/>
    <p:sldId id="285" r:id="rId48"/>
    <p:sldId id="286" r:id="rId49"/>
    <p:sldId id="301" r:id="rId50"/>
    <p:sldId id="292" r:id="rId51"/>
    <p:sldId id="303" r:id="rId52"/>
    <p:sldId id="304" r:id="rId53"/>
    <p:sldId id="293"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0" d="100"/>
          <a:sy n="40" d="100"/>
        </p:scale>
        <p:origin x="48" y="6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diagrams/_rels/data8.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2.png"/><Relationship Id="rId6" Type="http://schemas.openxmlformats.org/officeDocument/2006/relationships/image" Target="../media/image20.svg"/><Relationship Id="rId11" Type="http://schemas.openxmlformats.org/officeDocument/2006/relationships/image" Target="../media/image17.png"/><Relationship Id="rId5" Type="http://schemas.openxmlformats.org/officeDocument/2006/relationships/image" Target="../media/image14.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16.png"/><Relationship Id="rId14" Type="http://schemas.openxmlformats.org/officeDocument/2006/relationships/image" Target="../media/image28.svg"/></Relationships>
</file>

<file path=ppt/diagrams/_rels/drawing8.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2.png"/><Relationship Id="rId6" Type="http://schemas.openxmlformats.org/officeDocument/2006/relationships/image" Target="../media/image20.svg"/><Relationship Id="rId11" Type="http://schemas.openxmlformats.org/officeDocument/2006/relationships/image" Target="../media/image17.png"/><Relationship Id="rId5" Type="http://schemas.openxmlformats.org/officeDocument/2006/relationships/image" Target="../media/image14.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16.png"/><Relationship Id="rId1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AEE555-99C2-4ED8-B325-27D597F616D6}"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D6D44864-96F2-45C9-8602-F88B0242049D}">
      <dgm:prSet/>
      <dgm:spPr>
        <a:solidFill>
          <a:schemeClr val="accent5">
            <a:lumMod val="40000"/>
            <a:lumOff val="60000"/>
          </a:schemeClr>
        </a:solidFill>
      </dgm:spPr>
      <dgm:t>
        <a:bodyPr/>
        <a:lstStyle/>
        <a:p>
          <a:r>
            <a:rPr lang="en-US" dirty="0">
              <a:solidFill>
                <a:schemeClr val="tx1"/>
              </a:solidFill>
            </a:rPr>
            <a:t>Routing protocol algorithms use metrics, which are numerical values that are associated with specific routes.</a:t>
          </a:r>
        </a:p>
      </dgm:t>
    </dgm:pt>
    <dgm:pt modelId="{00697FF9-96A8-48A2-8FA6-E1DE5D30C824}" type="parTrans" cxnId="{333CA1D9-2676-48DA-AF36-41D77896FF4F}">
      <dgm:prSet/>
      <dgm:spPr/>
      <dgm:t>
        <a:bodyPr/>
        <a:lstStyle/>
        <a:p>
          <a:endParaRPr lang="en-US"/>
        </a:p>
      </dgm:t>
    </dgm:pt>
    <dgm:pt modelId="{C0430C1D-01D4-4213-846A-C5C7335DC31C}" type="sibTrans" cxnId="{333CA1D9-2676-48DA-AF36-41D77896FF4F}">
      <dgm:prSet/>
      <dgm:spPr/>
      <dgm:t>
        <a:bodyPr/>
        <a:lstStyle/>
        <a:p>
          <a:endParaRPr lang="en-US"/>
        </a:p>
      </dgm:t>
    </dgm:pt>
    <dgm:pt modelId="{5E49A512-0A7E-4B59-9FF4-4BE71E63905F}">
      <dgm:prSet/>
      <dgm:spPr>
        <a:solidFill>
          <a:schemeClr val="accent5">
            <a:lumMod val="60000"/>
            <a:lumOff val="40000"/>
          </a:schemeClr>
        </a:solidFill>
      </dgm:spPr>
      <dgm:t>
        <a:bodyPr/>
        <a:lstStyle/>
        <a:p>
          <a:r>
            <a:rPr lang="en-US" dirty="0">
              <a:solidFill>
                <a:schemeClr val="tx1"/>
              </a:solidFill>
            </a:rPr>
            <a:t>These values are used to prioritize of prefer routes learned by the routing protocol from the most preferred to the least preferred. </a:t>
          </a:r>
        </a:p>
      </dgm:t>
    </dgm:pt>
    <dgm:pt modelId="{E65631F7-6667-45E9-9EED-637395B7DBEC}" type="parTrans" cxnId="{7AA49165-F809-4751-A02E-38F841B4C553}">
      <dgm:prSet/>
      <dgm:spPr/>
      <dgm:t>
        <a:bodyPr/>
        <a:lstStyle/>
        <a:p>
          <a:endParaRPr lang="en-US"/>
        </a:p>
      </dgm:t>
    </dgm:pt>
    <dgm:pt modelId="{C7A81697-4531-452C-B21A-A9072481C067}" type="sibTrans" cxnId="{7AA49165-F809-4751-A02E-38F841B4C553}">
      <dgm:prSet/>
      <dgm:spPr/>
      <dgm:t>
        <a:bodyPr/>
        <a:lstStyle/>
        <a:p>
          <a:endParaRPr lang="en-US"/>
        </a:p>
      </dgm:t>
    </dgm:pt>
    <dgm:pt modelId="{C0DC9BCB-FE41-4451-AB1A-2B102B95C85F}">
      <dgm:prSet/>
      <dgm:spPr>
        <a:solidFill>
          <a:schemeClr val="accent5"/>
        </a:solidFill>
      </dgm:spPr>
      <dgm:t>
        <a:bodyPr/>
        <a:lstStyle/>
        <a:p>
          <a:r>
            <a:rPr lang="en-US" dirty="0">
              <a:solidFill>
                <a:schemeClr val="tx1"/>
              </a:solidFill>
            </a:rPr>
            <a:t>In essence, the lower the route metric, the more preferred the route by the routing protocol. </a:t>
          </a:r>
        </a:p>
      </dgm:t>
    </dgm:pt>
    <dgm:pt modelId="{A2D4BFC3-897C-44CB-87B3-BCC68BB56E69}" type="parTrans" cxnId="{25B8D464-A098-4F50-A85F-3A0A559A53F3}">
      <dgm:prSet/>
      <dgm:spPr/>
      <dgm:t>
        <a:bodyPr/>
        <a:lstStyle/>
        <a:p>
          <a:endParaRPr lang="en-US"/>
        </a:p>
      </dgm:t>
    </dgm:pt>
    <dgm:pt modelId="{5C28D56F-6916-4D5E-98A3-82098E30B43D}" type="sibTrans" cxnId="{25B8D464-A098-4F50-A85F-3A0A559A53F3}">
      <dgm:prSet/>
      <dgm:spPr/>
      <dgm:t>
        <a:bodyPr/>
        <a:lstStyle/>
        <a:p>
          <a:endParaRPr lang="en-US"/>
        </a:p>
      </dgm:t>
    </dgm:pt>
    <dgm:pt modelId="{E9C36915-2853-4FAF-868F-2D2EC23C7151}">
      <dgm:prSet/>
      <dgm:spPr>
        <a:solidFill>
          <a:schemeClr val="accent5">
            <a:lumMod val="75000"/>
          </a:schemeClr>
        </a:solidFill>
      </dgm:spPr>
      <dgm:t>
        <a:bodyPr/>
        <a:lstStyle/>
        <a:p>
          <a:r>
            <a:rPr lang="en-US" dirty="0">
              <a:solidFill>
                <a:schemeClr val="tx1"/>
              </a:solidFill>
            </a:rPr>
            <a:t>The route with the lowest metric is typically the route is the least cost or best route to the destination network. </a:t>
          </a:r>
        </a:p>
      </dgm:t>
    </dgm:pt>
    <dgm:pt modelId="{1EEC10DD-62A7-440A-B5BD-F5BCC06A7538}" type="parTrans" cxnId="{3710D734-CA84-4A12-831B-C49E6CF5CC73}">
      <dgm:prSet/>
      <dgm:spPr/>
      <dgm:t>
        <a:bodyPr/>
        <a:lstStyle/>
        <a:p>
          <a:endParaRPr lang="en-US"/>
        </a:p>
      </dgm:t>
    </dgm:pt>
    <dgm:pt modelId="{DE81AD10-D811-4184-B4FD-6ECF17264D27}" type="sibTrans" cxnId="{3710D734-CA84-4A12-831B-C49E6CF5CC73}">
      <dgm:prSet/>
      <dgm:spPr/>
      <dgm:t>
        <a:bodyPr/>
        <a:lstStyle/>
        <a:p>
          <a:endParaRPr lang="en-US"/>
        </a:p>
      </dgm:t>
    </dgm:pt>
    <dgm:pt modelId="{0D84F181-AE83-4DB9-8817-1B9223D05F21}">
      <dgm:prSet/>
      <dgm:spPr>
        <a:solidFill>
          <a:schemeClr val="accent5">
            <a:lumMod val="50000"/>
          </a:schemeClr>
        </a:solidFill>
      </dgm:spPr>
      <dgm:t>
        <a:bodyPr/>
        <a:lstStyle/>
        <a:p>
          <a:r>
            <a:rPr lang="en-US" dirty="0">
              <a:solidFill>
                <a:schemeClr val="tx1"/>
              </a:solidFill>
            </a:rPr>
            <a:t>This route will be placed into the routing table and be used to forward packets to the destination network.</a:t>
          </a:r>
        </a:p>
      </dgm:t>
    </dgm:pt>
    <dgm:pt modelId="{5FB78351-BFFE-44A2-B760-D6F6760ED9BB}" type="parTrans" cxnId="{F3015EE6-7492-41EB-B002-245B0A073B17}">
      <dgm:prSet/>
      <dgm:spPr/>
      <dgm:t>
        <a:bodyPr/>
        <a:lstStyle/>
        <a:p>
          <a:endParaRPr lang="en-US"/>
        </a:p>
      </dgm:t>
    </dgm:pt>
    <dgm:pt modelId="{BF31C592-A90E-4F47-843D-9286AC5EFD27}" type="sibTrans" cxnId="{F3015EE6-7492-41EB-B002-245B0A073B17}">
      <dgm:prSet/>
      <dgm:spPr/>
      <dgm:t>
        <a:bodyPr/>
        <a:lstStyle/>
        <a:p>
          <a:endParaRPr lang="en-US"/>
        </a:p>
      </dgm:t>
    </dgm:pt>
    <dgm:pt modelId="{E101C6D8-E547-47D3-9461-96F8A147CD9F}" type="pres">
      <dgm:prSet presAssocID="{E3AEE555-99C2-4ED8-B325-27D597F616D6}" presName="linear" presStyleCnt="0">
        <dgm:presLayoutVars>
          <dgm:animLvl val="lvl"/>
          <dgm:resizeHandles val="exact"/>
        </dgm:presLayoutVars>
      </dgm:prSet>
      <dgm:spPr/>
      <dgm:t>
        <a:bodyPr/>
        <a:lstStyle/>
        <a:p>
          <a:endParaRPr lang="en-US"/>
        </a:p>
      </dgm:t>
    </dgm:pt>
    <dgm:pt modelId="{385ADB32-2318-4DC2-B290-32F3401E93B1}" type="pres">
      <dgm:prSet presAssocID="{D6D44864-96F2-45C9-8602-F88B0242049D}" presName="parentText" presStyleLbl="node1" presStyleIdx="0" presStyleCnt="5">
        <dgm:presLayoutVars>
          <dgm:chMax val="0"/>
          <dgm:bulletEnabled val="1"/>
        </dgm:presLayoutVars>
      </dgm:prSet>
      <dgm:spPr/>
      <dgm:t>
        <a:bodyPr/>
        <a:lstStyle/>
        <a:p>
          <a:endParaRPr lang="en-US"/>
        </a:p>
      </dgm:t>
    </dgm:pt>
    <dgm:pt modelId="{072F49B4-1BE2-44B1-AD38-BC6070EEC38C}" type="pres">
      <dgm:prSet presAssocID="{C0430C1D-01D4-4213-846A-C5C7335DC31C}" presName="spacer" presStyleCnt="0"/>
      <dgm:spPr/>
    </dgm:pt>
    <dgm:pt modelId="{1000193B-11F7-48C7-845B-87E4204FAA96}" type="pres">
      <dgm:prSet presAssocID="{5E49A512-0A7E-4B59-9FF4-4BE71E63905F}" presName="parentText" presStyleLbl="node1" presStyleIdx="1" presStyleCnt="5">
        <dgm:presLayoutVars>
          <dgm:chMax val="0"/>
          <dgm:bulletEnabled val="1"/>
        </dgm:presLayoutVars>
      </dgm:prSet>
      <dgm:spPr/>
      <dgm:t>
        <a:bodyPr/>
        <a:lstStyle/>
        <a:p>
          <a:endParaRPr lang="en-US"/>
        </a:p>
      </dgm:t>
    </dgm:pt>
    <dgm:pt modelId="{4F11EA26-6F01-46AF-9DA0-006C6C5D346C}" type="pres">
      <dgm:prSet presAssocID="{C7A81697-4531-452C-B21A-A9072481C067}" presName="spacer" presStyleCnt="0"/>
      <dgm:spPr/>
    </dgm:pt>
    <dgm:pt modelId="{0E81B54F-38E4-4ED7-8559-5F938BC5873E}" type="pres">
      <dgm:prSet presAssocID="{C0DC9BCB-FE41-4451-AB1A-2B102B95C85F}" presName="parentText" presStyleLbl="node1" presStyleIdx="2" presStyleCnt="5">
        <dgm:presLayoutVars>
          <dgm:chMax val="0"/>
          <dgm:bulletEnabled val="1"/>
        </dgm:presLayoutVars>
      </dgm:prSet>
      <dgm:spPr/>
      <dgm:t>
        <a:bodyPr/>
        <a:lstStyle/>
        <a:p>
          <a:endParaRPr lang="en-US"/>
        </a:p>
      </dgm:t>
    </dgm:pt>
    <dgm:pt modelId="{F9323929-6488-4552-AEF4-2006EF3ABB1C}" type="pres">
      <dgm:prSet presAssocID="{5C28D56F-6916-4D5E-98A3-82098E30B43D}" presName="spacer" presStyleCnt="0"/>
      <dgm:spPr/>
    </dgm:pt>
    <dgm:pt modelId="{AA66B3FD-7D98-4DE2-8E5E-8A2CBC4E2626}" type="pres">
      <dgm:prSet presAssocID="{E9C36915-2853-4FAF-868F-2D2EC23C7151}" presName="parentText" presStyleLbl="node1" presStyleIdx="3" presStyleCnt="5">
        <dgm:presLayoutVars>
          <dgm:chMax val="0"/>
          <dgm:bulletEnabled val="1"/>
        </dgm:presLayoutVars>
      </dgm:prSet>
      <dgm:spPr/>
      <dgm:t>
        <a:bodyPr/>
        <a:lstStyle/>
        <a:p>
          <a:endParaRPr lang="en-US"/>
        </a:p>
      </dgm:t>
    </dgm:pt>
    <dgm:pt modelId="{B21F45EA-37D5-4C63-9940-76CAE8300F3D}" type="pres">
      <dgm:prSet presAssocID="{DE81AD10-D811-4184-B4FD-6ECF17264D27}" presName="spacer" presStyleCnt="0"/>
      <dgm:spPr/>
    </dgm:pt>
    <dgm:pt modelId="{B71BA35B-2136-404A-A1C0-3456F00D7779}" type="pres">
      <dgm:prSet presAssocID="{0D84F181-AE83-4DB9-8817-1B9223D05F21}" presName="parentText" presStyleLbl="node1" presStyleIdx="4" presStyleCnt="5">
        <dgm:presLayoutVars>
          <dgm:chMax val="0"/>
          <dgm:bulletEnabled val="1"/>
        </dgm:presLayoutVars>
      </dgm:prSet>
      <dgm:spPr/>
      <dgm:t>
        <a:bodyPr/>
        <a:lstStyle/>
        <a:p>
          <a:endParaRPr lang="en-US"/>
        </a:p>
      </dgm:t>
    </dgm:pt>
  </dgm:ptLst>
  <dgm:cxnLst>
    <dgm:cxn modelId="{F50A4DBA-2B6F-4969-A5FF-F9A12BF611E2}" type="presOf" srcId="{E9C36915-2853-4FAF-868F-2D2EC23C7151}" destId="{AA66B3FD-7D98-4DE2-8E5E-8A2CBC4E2626}" srcOrd="0" destOrd="0" presId="urn:microsoft.com/office/officeart/2005/8/layout/vList2"/>
    <dgm:cxn modelId="{7AA49165-F809-4751-A02E-38F841B4C553}" srcId="{E3AEE555-99C2-4ED8-B325-27D597F616D6}" destId="{5E49A512-0A7E-4B59-9FF4-4BE71E63905F}" srcOrd="1" destOrd="0" parTransId="{E65631F7-6667-45E9-9EED-637395B7DBEC}" sibTransId="{C7A81697-4531-452C-B21A-A9072481C067}"/>
    <dgm:cxn modelId="{2DA8A5C6-FA6E-47FD-8D1C-5E9B472E2066}" type="presOf" srcId="{C0DC9BCB-FE41-4451-AB1A-2B102B95C85F}" destId="{0E81B54F-38E4-4ED7-8559-5F938BC5873E}" srcOrd="0" destOrd="0" presId="urn:microsoft.com/office/officeart/2005/8/layout/vList2"/>
    <dgm:cxn modelId="{3710D734-CA84-4A12-831B-C49E6CF5CC73}" srcId="{E3AEE555-99C2-4ED8-B325-27D597F616D6}" destId="{E9C36915-2853-4FAF-868F-2D2EC23C7151}" srcOrd="3" destOrd="0" parTransId="{1EEC10DD-62A7-440A-B5BD-F5BCC06A7538}" sibTransId="{DE81AD10-D811-4184-B4FD-6ECF17264D27}"/>
    <dgm:cxn modelId="{333CA1D9-2676-48DA-AF36-41D77896FF4F}" srcId="{E3AEE555-99C2-4ED8-B325-27D597F616D6}" destId="{D6D44864-96F2-45C9-8602-F88B0242049D}" srcOrd="0" destOrd="0" parTransId="{00697FF9-96A8-48A2-8FA6-E1DE5D30C824}" sibTransId="{C0430C1D-01D4-4213-846A-C5C7335DC31C}"/>
    <dgm:cxn modelId="{25B8D464-A098-4F50-A85F-3A0A559A53F3}" srcId="{E3AEE555-99C2-4ED8-B325-27D597F616D6}" destId="{C0DC9BCB-FE41-4451-AB1A-2B102B95C85F}" srcOrd="2" destOrd="0" parTransId="{A2D4BFC3-897C-44CB-87B3-BCC68BB56E69}" sibTransId="{5C28D56F-6916-4D5E-98A3-82098E30B43D}"/>
    <dgm:cxn modelId="{DD3582D5-540E-491E-B0F0-5DECF64B30C1}" type="presOf" srcId="{0D84F181-AE83-4DB9-8817-1B9223D05F21}" destId="{B71BA35B-2136-404A-A1C0-3456F00D7779}" srcOrd="0" destOrd="0" presId="urn:microsoft.com/office/officeart/2005/8/layout/vList2"/>
    <dgm:cxn modelId="{E55D7BE8-C9B9-4EC5-AA5F-63F458D1A8C3}" type="presOf" srcId="{D6D44864-96F2-45C9-8602-F88B0242049D}" destId="{385ADB32-2318-4DC2-B290-32F3401E93B1}" srcOrd="0" destOrd="0" presId="urn:microsoft.com/office/officeart/2005/8/layout/vList2"/>
    <dgm:cxn modelId="{2BE45670-13AC-4792-88F0-F76F8BF063C7}" type="presOf" srcId="{5E49A512-0A7E-4B59-9FF4-4BE71E63905F}" destId="{1000193B-11F7-48C7-845B-87E4204FAA96}" srcOrd="0" destOrd="0" presId="urn:microsoft.com/office/officeart/2005/8/layout/vList2"/>
    <dgm:cxn modelId="{F3015EE6-7492-41EB-B002-245B0A073B17}" srcId="{E3AEE555-99C2-4ED8-B325-27D597F616D6}" destId="{0D84F181-AE83-4DB9-8817-1B9223D05F21}" srcOrd="4" destOrd="0" parTransId="{5FB78351-BFFE-44A2-B760-D6F6760ED9BB}" sibTransId="{BF31C592-A90E-4F47-843D-9286AC5EFD27}"/>
    <dgm:cxn modelId="{C0EFB045-1682-40DD-9D22-8828DEC3D3EB}" type="presOf" srcId="{E3AEE555-99C2-4ED8-B325-27D597F616D6}" destId="{E101C6D8-E547-47D3-9461-96F8A147CD9F}" srcOrd="0" destOrd="0" presId="urn:microsoft.com/office/officeart/2005/8/layout/vList2"/>
    <dgm:cxn modelId="{E91E47FC-0ED9-47AA-9E5B-122ACDEA5B9A}" type="presParOf" srcId="{E101C6D8-E547-47D3-9461-96F8A147CD9F}" destId="{385ADB32-2318-4DC2-B290-32F3401E93B1}" srcOrd="0" destOrd="0" presId="urn:microsoft.com/office/officeart/2005/8/layout/vList2"/>
    <dgm:cxn modelId="{003044B4-D4BA-47F9-97D4-9C59F645BBF6}" type="presParOf" srcId="{E101C6D8-E547-47D3-9461-96F8A147CD9F}" destId="{072F49B4-1BE2-44B1-AD38-BC6070EEC38C}" srcOrd="1" destOrd="0" presId="urn:microsoft.com/office/officeart/2005/8/layout/vList2"/>
    <dgm:cxn modelId="{9A1AFFB5-A864-42C7-A4C3-F5F8BDB51170}" type="presParOf" srcId="{E101C6D8-E547-47D3-9461-96F8A147CD9F}" destId="{1000193B-11F7-48C7-845B-87E4204FAA96}" srcOrd="2" destOrd="0" presId="urn:microsoft.com/office/officeart/2005/8/layout/vList2"/>
    <dgm:cxn modelId="{1628CA9A-4C24-4FD9-99C3-FCC00EA5A5E3}" type="presParOf" srcId="{E101C6D8-E547-47D3-9461-96F8A147CD9F}" destId="{4F11EA26-6F01-46AF-9DA0-006C6C5D346C}" srcOrd="3" destOrd="0" presId="urn:microsoft.com/office/officeart/2005/8/layout/vList2"/>
    <dgm:cxn modelId="{E69C87DF-2E7F-47EF-82A3-CFC80DF9DD67}" type="presParOf" srcId="{E101C6D8-E547-47D3-9461-96F8A147CD9F}" destId="{0E81B54F-38E4-4ED7-8559-5F938BC5873E}" srcOrd="4" destOrd="0" presId="urn:microsoft.com/office/officeart/2005/8/layout/vList2"/>
    <dgm:cxn modelId="{D410466B-BCCA-4728-9E06-EFFE952CBD18}" type="presParOf" srcId="{E101C6D8-E547-47D3-9461-96F8A147CD9F}" destId="{F9323929-6488-4552-AEF4-2006EF3ABB1C}" srcOrd="5" destOrd="0" presId="urn:microsoft.com/office/officeart/2005/8/layout/vList2"/>
    <dgm:cxn modelId="{BD2A1945-E8DE-4423-A272-2CA6AAABF1AF}" type="presParOf" srcId="{E101C6D8-E547-47D3-9461-96F8A147CD9F}" destId="{AA66B3FD-7D98-4DE2-8E5E-8A2CBC4E2626}" srcOrd="6" destOrd="0" presId="urn:microsoft.com/office/officeart/2005/8/layout/vList2"/>
    <dgm:cxn modelId="{FC321CDA-29EE-44A7-85B9-917D4CB9F321}" type="presParOf" srcId="{E101C6D8-E547-47D3-9461-96F8A147CD9F}" destId="{B21F45EA-37D5-4C63-9940-76CAE8300F3D}" srcOrd="7" destOrd="0" presId="urn:microsoft.com/office/officeart/2005/8/layout/vList2"/>
    <dgm:cxn modelId="{5D14554A-D3C8-4729-BF40-B4706454B4E6}" type="presParOf" srcId="{E101C6D8-E547-47D3-9461-96F8A147CD9F}" destId="{B71BA35B-2136-404A-A1C0-3456F00D7779}"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DA400D8-F103-4E58-AFA7-C1D1E9A97C5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53FBD742-1E5E-47C9-82EA-20DAEC5FC5E6}">
      <dgm:prSet/>
      <dgm:spPr/>
      <dgm:t>
        <a:bodyPr/>
        <a:lstStyle/>
        <a:p>
          <a:r>
            <a:rPr lang="en-US"/>
            <a:t>It runs between two BGP routers in a different autonomous system.</a:t>
          </a:r>
        </a:p>
      </dgm:t>
    </dgm:pt>
    <dgm:pt modelId="{C7352646-C413-41DF-BF40-9640A3D73EBF}" type="parTrans" cxnId="{52643C80-85C1-4A20-B5D3-D1C2E48DFFEA}">
      <dgm:prSet/>
      <dgm:spPr/>
      <dgm:t>
        <a:bodyPr/>
        <a:lstStyle/>
        <a:p>
          <a:endParaRPr lang="en-US"/>
        </a:p>
      </dgm:t>
    </dgm:pt>
    <dgm:pt modelId="{3B47BFF3-37E6-407E-8FCE-0B4DCAFA4472}" type="sibTrans" cxnId="{52643C80-85C1-4A20-B5D3-D1C2E48DFFEA}">
      <dgm:prSet/>
      <dgm:spPr/>
      <dgm:t>
        <a:bodyPr/>
        <a:lstStyle/>
        <a:p>
          <a:endParaRPr lang="en-US"/>
        </a:p>
      </dgm:t>
    </dgm:pt>
    <dgm:pt modelId="{57E53B62-F55D-4C40-91B6-0CFF78604B48}">
      <dgm:prSet/>
      <dgm:spPr/>
      <dgm:t>
        <a:bodyPr/>
        <a:lstStyle/>
        <a:p>
          <a:r>
            <a:rPr lang="en-US" b="0" i="0"/>
            <a:t>Its default Administrative Distance is 20</a:t>
          </a:r>
          <a:endParaRPr lang="en-US"/>
        </a:p>
      </dgm:t>
    </dgm:pt>
    <dgm:pt modelId="{B1F8A42D-8088-4521-8F88-719045EA8303}" type="parTrans" cxnId="{52663DA6-EEC6-4085-8C46-4EFAC64759FE}">
      <dgm:prSet/>
      <dgm:spPr/>
      <dgm:t>
        <a:bodyPr/>
        <a:lstStyle/>
        <a:p>
          <a:endParaRPr lang="en-US"/>
        </a:p>
      </dgm:t>
    </dgm:pt>
    <dgm:pt modelId="{C1B8ADDF-3C42-4A07-96B8-68EAAD2BC570}" type="sibTrans" cxnId="{52663DA6-EEC6-4085-8C46-4EFAC64759FE}">
      <dgm:prSet/>
      <dgm:spPr/>
      <dgm:t>
        <a:bodyPr/>
        <a:lstStyle/>
        <a:p>
          <a:endParaRPr lang="en-US"/>
        </a:p>
      </dgm:t>
    </dgm:pt>
    <dgm:pt modelId="{B362CB72-571D-419C-A97A-AB0533C98DF7}">
      <dgm:prSet/>
      <dgm:spPr/>
      <dgm:t>
        <a:bodyPr/>
        <a:lstStyle/>
        <a:p>
          <a:r>
            <a:rPr lang="en-US" b="0" i="0"/>
            <a:t>EBGP routes received from an EBGP peer can be advertised to EBGP and IBGP peers</a:t>
          </a:r>
          <a:endParaRPr lang="en-US"/>
        </a:p>
      </dgm:t>
    </dgm:pt>
    <dgm:pt modelId="{4DE95528-2E9E-4FA5-9904-36563E9C2F40}" type="parTrans" cxnId="{1E51BC69-B362-4573-AA25-5A1E124F83B4}">
      <dgm:prSet/>
      <dgm:spPr/>
      <dgm:t>
        <a:bodyPr/>
        <a:lstStyle/>
        <a:p>
          <a:endParaRPr lang="en-US"/>
        </a:p>
      </dgm:t>
    </dgm:pt>
    <dgm:pt modelId="{6823BC35-069A-4069-BD2A-873D2F271770}" type="sibTrans" cxnId="{1E51BC69-B362-4573-AA25-5A1E124F83B4}">
      <dgm:prSet/>
      <dgm:spPr/>
      <dgm:t>
        <a:bodyPr/>
        <a:lstStyle/>
        <a:p>
          <a:endParaRPr lang="en-US"/>
        </a:p>
      </dgm:t>
    </dgm:pt>
    <dgm:pt modelId="{EB6137AE-92E1-4E3C-9DE2-4614D2E282C0}">
      <dgm:prSet/>
      <dgm:spPr/>
      <dgm:t>
        <a:bodyPr/>
        <a:lstStyle/>
        <a:p>
          <a:r>
            <a:rPr lang="en-US" b="0" i="0"/>
            <a:t>It does not require full mesh topology.</a:t>
          </a:r>
          <a:endParaRPr lang="en-US"/>
        </a:p>
      </dgm:t>
    </dgm:pt>
    <dgm:pt modelId="{B02306FE-2534-4BAA-9111-D7832ACA68DA}" type="parTrans" cxnId="{D91E84BE-271C-4B14-ABC1-7E1A957C42A8}">
      <dgm:prSet/>
      <dgm:spPr/>
      <dgm:t>
        <a:bodyPr/>
        <a:lstStyle/>
        <a:p>
          <a:endParaRPr lang="en-US"/>
        </a:p>
      </dgm:t>
    </dgm:pt>
    <dgm:pt modelId="{95C807F9-D127-49B5-8A96-8C2B4C9A79E3}" type="sibTrans" cxnId="{D91E84BE-271C-4B14-ABC1-7E1A957C42A8}">
      <dgm:prSet/>
      <dgm:spPr/>
      <dgm:t>
        <a:bodyPr/>
        <a:lstStyle/>
        <a:p>
          <a:endParaRPr lang="en-US"/>
        </a:p>
      </dgm:t>
    </dgm:pt>
    <dgm:pt modelId="{1B48B904-CC8F-4527-B290-22D26279565A}">
      <dgm:prSet/>
      <dgm:spPr/>
      <dgm:t>
        <a:bodyPr/>
        <a:lstStyle/>
        <a:p>
          <a:r>
            <a:rPr lang="en-US" b="0" i="0"/>
            <a:t>It is used between organizations or between organizations and Internet Service </a:t>
          </a:r>
          <a:r>
            <a:rPr lang="en-US"/>
            <a:t>P</a:t>
          </a:r>
          <a:r>
            <a:rPr lang="en-US" b="0" i="0"/>
            <a:t>roviders.</a:t>
          </a:r>
          <a:endParaRPr lang="en-US"/>
        </a:p>
      </dgm:t>
    </dgm:pt>
    <dgm:pt modelId="{EF3E5C1A-53D8-48E2-9149-A8040255FE68}" type="parTrans" cxnId="{D3567F1C-F52E-464E-8678-FFE5C50D3CBE}">
      <dgm:prSet/>
      <dgm:spPr/>
      <dgm:t>
        <a:bodyPr/>
        <a:lstStyle/>
        <a:p>
          <a:endParaRPr lang="en-US"/>
        </a:p>
      </dgm:t>
    </dgm:pt>
    <dgm:pt modelId="{F861E61C-4A26-4FD7-8C43-3DA21E8D3797}" type="sibTrans" cxnId="{D3567F1C-F52E-464E-8678-FFE5C50D3CBE}">
      <dgm:prSet/>
      <dgm:spPr/>
      <dgm:t>
        <a:bodyPr/>
        <a:lstStyle/>
        <a:p>
          <a:endParaRPr lang="en-US"/>
        </a:p>
      </dgm:t>
    </dgm:pt>
    <dgm:pt modelId="{E094D51B-7611-4CE1-BF58-77B128AD6BA3}">
      <dgm:prSet/>
      <dgm:spPr/>
      <dgm:t>
        <a:bodyPr/>
        <a:lstStyle/>
        <a:p>
          <a:r>
            <a:rPr lang="en-US" b="0" i="0"/>
            <a:t>It uses as path for loop prevention.</a:t>
          </a:r>
          <a:endParaRPr lang="en-US"/>
        </a:p>
      </dgm:t>
    </dgm:pt>
    <dgm:pt modelId="{14F49F74-E13F-4758-8D21-ED7276C2118F}" type="parTrans" cxnId="{34012C94-15E2-4BC8-B8E4-33D556230DDF}">
      <dgm:prSet/>
      <dgm:spPr/>
      <dgm:t>
        <a:bodyPr/>
        <a:lstStyle/>
        <a:p>
          <a:endParaRPr lang="en-US"/>
        </a:p>
      </dgm:t>
    </dgm:pt>
    <dgm:pt modelId="{9AF3BC58-6103-4BDE-8D39-5FA2555BBC39}" type="sibTrans" cxnId="{34012C94-15E2-4BC8-B8E4-33D556230DDF}">
      <dgm:prSet/>
      <dgm:spPr/>
      <dgm:t>
        <a:bodyPr/>
        <a:lstStyle/>
        <a:p>
          <a:endParaRPr lang="en-US"/>
        </a:p>
      </dgm:t>
    </dgm:pt>
    <dgm:pt modelId="{E6A04A0E-9710-43B6-9756-EAD403EE3D28}">
      <dgm:prSet/>
      <dgm:spPr/>
      <dgm:t>
        <a:bodyPr/>
        <a:lstStyle/>
        <a:p>
          <a:r>
            <a:rPr lang="en-US" b="0" i="0"/>
            <a:t>It default peers are set with TTL = 1.</a:t>
          </a:r>
          <a:endParaRPr lang="en-US"/>
        </a:p>
      </dgm:t>
    </dgm:pt>
    <dgm:pt modelId="{B6159B14-8235-404B-B2DA-914BBCD10343}" type="parTrans" cxnId="{07B45A12-55BB-4E1C-AF8C-88AB2029C9B1}">
      <dgm:prSet/>
      <dgm:spPr/>
      <dgm:t>
        <a:bodyPr/>
        <a:lstStyle/>
        <a:p>
          <a:endParaRPr lang="en-US"/>
        </a:p>
      </dgm:t>
    </dgm:pt>
    <dgm:pt modelId="{FCCA0BE1-2D6D-4FF0-B2B7-25C540CAE691}" type="sibTrans" cxnId="{07B45A12-55BB-4E1C-AF8C-88AB2029C9B1}">
      <dgm:prSet/>
      <dgm:spPr/>
      <dgm:t>
        <a:bodyPr/>
        <a:lstStyle/>
        <a:p>
          <a:endParaRPr lang="en-US"/>
        </a:p>
      </dgm:t>
    </dgm:pt>
    <dgm:pt modelId="{187C6D6E-6BED-4B4B-AB4A-5C02A260E221}">
      <dgm:prSet/>
      <dgm:spPr/>
      <dgm:t>
        <a:bodyPr/>
        <a:lstStyle/>
        <a:p>
          <a:r>
            <a:rPr lang="en-US" b="0" i="0"/>
            <a:t>In EBGP peers, attributes like local preference are not sent.</a:t>
          </a:r>
          <a:endParaRPr lang="en-US"/>
        </a:p>
      </dgm:t>
    </dgm:pt>
    <dgm:pt modelId="{D20C497D-E67E-48C5-BC62-5D54B93A118F}" type="parTrans" cxnId="{DC8FFCB0-C8BC-44FB-A43D-7FB294A1CF64}">
      <dgm:prSet/>
      <dgm:spPr/>
      <dgm:t>
        <a:bodyPr/>
        <a:lstStyle/>
        <a:p>
          <a:endParaRPr lang="en-US"/>
        </a:p>
      </dgm:t>
    </dgm:pt>
    <dgm:pt modelId="{AF91076E-5156-401F-B311-071CA5DA9407}" type="sibTrans" cxnId="{DC8FFCB0-C8BC-44FB-A43D-7FB294A1CF64}">
      <dgm:prSet/>
      <dgm:spPr/>
      <dgm:t>
        <a:bodyPr/>
        <a:lstStyle/>
        <a:p>
          <a:endParaRPr lang="en-US"/>
        </a:p>
      </dgm:t>
    </dgm:pt>
    <dgm:pt modelId="{A954D752-803F-49C9-BF60-C28E3C991504}" type="pres">
      <dgm:prSet presAssocID="{CDA400D8-F103-4E58-AFA7-C1D1E9A97C56}" presName="linear" presStyleCnt="0">
        <dgm:presLayoutVars>
          <dgm:animLvl val="lvl"/>
          <dgm:resizeHandles val="exact"/>
        </dgm:presLayoutVars>
      </dgm:prSet>
      <dgm:spPr/>
      <dgm:t>
        <a:bodyPr/>
        <a:lstStyle/>
        <a:p>
          <a:endParaRPr lang="en-US"/>
        </a:p>
      </dgm:t>
    </dgm:pt>
    <dgm:pt modelId="{8B20733C-DB8A-4AE5-B3CD-3375F37BFE9A}" type="pres">
      <dgm:prSet presAssocID="{53FBD742-1E5E-47C9-82EA-20DAEC5FC5E6}" presName="parentText" presStyleLbl="node1" presStyleIdx="0" presStyleCnt="8">
        <dgm:presLayoutVars>
          <dgm:chMax val="0"/>
          <dgm:bulletEnabled val="1"/>
        </dgm:presLayoutVars>
      </dgm:prSet>
      <dgm:spPr/>
      <dgm:t>
        <a:bodyPr/>
        <a:lstStyle/>
        <a:p>
          <a:endParaRPr lang="en-US"/>
        </a:p>
      </dgm:t>
    </dgm:pt>
    <dgm:pt modelId="{1AE51726-E17E-4074-A362-F3F6F426B7F1}" type="pres">
      <dgm:prSet presAssocID="{3B47BFF3-37E6-407E-8FCE-0B4DCAFA4472}" presName="spacer" presStyleCnt="0"/>
      <dgm:spPr/>
    </dgm:pt>
    <dgm:pt modelId="{7A1AD313-03B7-43E3-853E-FB312A05CCD5}" type="pres">
      <dgm:prSet presAssocID="{57E53B62-F55D-4C40-91B6-0CFF78604B48}" presName="parentText" presStyleLbl="node1" presStyleIdx="1" presStyleCnt="8">
        <dgm:presLayoutVars>
          <dgm:chMax val="0"/>
          <dgm:bulletEnabled val="1"/>
        </dgm:presLayoutVars>
      </dgm:prSet>
      <dgm:spPr/>
      <dgm:t>
        <a:bodyPr/>
        <a:lstStyle/>
        <a:p>
          <a:endParaRPr lang="en-US"/>
        </a:p>
      </dgm:t>
    </dgm:pt>
    <dgm:pt modelId="{1C7747B9-B162-457B-BE38-5F771536C37E}" type="pres">
      <dgm:prSet presAssocID="{C1B8ADDF-3C42-4A07-96B8-68EAAD2BC570}" presName="spacer" presStyleCnt="0"/>
      <dgm:spPr/>
    </dgm:pt>
    <dgm:pt modelId="{9FBAC5E0-0623-44FE-9428-BE0811F8EBF2}" type="pres">
      <dgm:prSet presAssocID="{B362CB72-571D-419C-A97A-AB0533C98DF7}" presName="parentText" presStyleLbl="node1" presStyleIdx="2" presStyleCnt="8">
        <dgm:presLayoutVars>
          <dgm:chMax val="0"/>
          <dgm:bulletEnabled val="1"/>
        </dgm:presLayoutVars>
      </dgm:prSet>
      <dgm:spPr/>
      <dgm:t>
        <a:bodyPr/>
        <a:lstStyle/>
        <a:p>
          <a:endParaRPr lang="en-US"/>
        </a:p>
      </dgm:t>
    </dgm:pt>
    <dgm:pt modelId="{789AA13D-85F5-4B51-AB85-5A78ECDDC14D}" type="pres">
      <dgm:prSet presAssocID="{6823BC35-069A-4069-BD2A-873D2F271770}" presName="spacer" presStyleCnt="0"/>
      <dgm:spPr/>
    </dgm:pt>
    <dgm:pt modelId="{7F804C22-E463-4B14-905C-210CFE462E4E}" type="pres">
      <dgm:prSet presAssocID="{EB6137AE-92E1-4E3C-9DE2-4614D2E282C0}" presName="parentText" presStyleLbl="node1" presStyleIdx="3" presStyleCnt="8">
        <dgm:presLayoutVars>
          <dgm:chMax val="0"/>
          <dgm:bulletEnabled val="1"/>
        </dgm:presLayoutVars>
      </dgm:prSet>
      <dgm:spPr/>
      <dgm:t>
        <a:bodyPr/>
        <a:lstStyle/>
        <a:p>
          <a:endParaRPr lang="en-US"/>
        </a:p>
      </dgm:t>
    </dgm:pt>
    <dgm:pt modelId="{5A8408FC-DB39-4D17-BABB-B5763091FA35}" type="pres">
      <dgm:prSet presAssocID="{95C807F9-D127-49B5-8A96-8C2B4C9A79E3}" presName="spacer" presStyleCnt="0"/>
      <dgm:spPr/>
    </dgm:pt>
    <dgm:pt modelId="{631B03C2-9D57-4B63-B4F1-99598391363F}" type="pres">
      <dgm:prSet presAssocID="{1B48B904-CC8F-4527-B290-22D26279565A}" presName="parentText" presStyleLbl="node1" presStyleIdx="4" presStyleCnt="8">
        <dgm:presLayoutVars>
          <dgm:chMax val="0"/>
          <dgm:bulletEnabled val="1"/>
        </dgm:presLayoutVars>
      </dgm:prSet>
      <dgm:spPr/>
      <dgm:t>
        <a:bodyPr/>
        <a:lstStyle/>
        <a:p>
          <a:endParaRPr lang="en-US"/>
        </a:p>
      </dgm:t>
    </dgm:pt>
    <dgm:pt modelId="{FB581367-B66A-46DC-B4CB-8D61A7223614}" type="pres">
      <dgm:prSet presAssocID="{F861E61C-4A26-4FD7-8C43-3DA21E8D3797}" presName="spacer" presStyleCnt="0"/>
      <dgm:spPr/>
    </dgm:pt>
    <dgm:pt modelId="{C0CC586A-74E2-4DB1-8883-1AB85BC66AFD}" type="pres">
      <dgm:prSet presAssocID="{E094D51B-7611-4CE1-BF58-77B128AD6BA3}" presName="parentText" presStyleLbl="node1" presStyleIdx="5" presStyleCnt="8">
        <dgm:presLayoutVars>
          <dgm:chMax val="0"/>
          <dgm:bulletEnabled val="1"/>
        </dgm:presLayoutVars>
      </dgm:prSet>
      <dgm:spPr/>
      <dgm:t>
        <a:bodyPr/>
        <a:lstStyle/>
        <a:p>
          <a:endParaRPr lang="en-US"/>
        </a:p>
      </dgm:t>
    </dgm:pt>
    <dgm:pt modelId="{14B48111-8A13-48B4-9098-0F839A5F535B}" type="pres">
      <dgm:prSet presAssocID="{9AF3BC58-6103-4BDE-8D39-5FA2555BBC39}" presName="spacer" presStyleCnt="0"/>
      <dgm:spPr/>
    </dgm:pt>
    <dgm:pt modelId="{EE97BC2C-64BA-4226-BB3F-EACE0F5FB2BE}" type="pres">
      <dgm:prSet presAssocID="{E6A04A0E-9710-43B6-9756-EAD403EE3D28}" presName="parentText" presStyleLbl="node1" presStyleIdx="6" presStyleCnt="8">
        <dgm:presLayoutVars>
          <dgm:chMax val="0"/>
          <dgm:bulletEnabled val="1"/>
        </dgm:presLayoutVars>
      </dgm:prSet>
      <dgm:spPr/>
      <dgm:t>
        <a:bodyPr/>
        <a:lstStyle/>
        <a:p>
          <a:endParaRPr lang="en-US"/>
        </a:p>
      </dgm:t>
    </dgm:pt>
    <dgm:pt modelId="{A05EB751-72BB-4A74-926D-930696708B6A}" type="pres">
      <dgm:prSet presAssocID="{FCCA0BE1-2D6D-4FF0-B2B7-25C540CAE691}" presName="spacer" presStyleCnt="0"/>
      <dgm:spPr/>
    </dgm:pt>
    <dgm:pt modelId="{236097EE-BBCB-4D6F-95A1-9B8CEFE89ABF}" type="pres">
      <dgm:prSet presAssocID="{187C6D6E-6BED-4B4B-AB4A-5C02A260E221}" presName="parentText" presStyleLbl="node1" presStyleIdx="7" presStyleCnt="8">
        <dgm:presLayoutVars>
          <dgm:chMax val="0"/>
          <dgm:bulletEnabled val="1"/>
        </dgm:presLayoutVars>
      </dgm:prSet>
      <dgm:spPr/>
      <dgm:t>
        <a:bodyPr/>
        <a:lstStyle/>
        <a:p>
          <a:endParaRPr lang="en-US"/>
        </a:p>
      </dgm:t>
    </dgm:pt>
  </dgm:ptLst>
  <dgm:cxnLst>
    <dgm:cxn modelId="{52643C80-85C1-4A20-B5D3-D1C2E48DFFEA}" srcId="{CDA400D8-F103-4E58-AFA7-C1D1E9A97C56}" destId="{53FBD742-1E5E-47C9-82EA-20DAEC5FC5E6}" srcOrd="0" destOrd="0" parTransId="{C7352646-C413-41DF-BF40-9640A3D73EBF}" sibTransId="{3B47BFF3-37E6-407E-8FCE-0B4DCAFA4472}"/>
    <dgm:cxn modelId="{52663DA6-EEC6-4085-8C46-4EFAC64759FE}" srcId="{CDA400D8-F103-4E58-AFA7-C1D1E9A97C56}" destId="{57E53B62-F55D-4C40-91B6-0CFF78604B48}" srcOrd="1" destOrd="0" parTransId="{B1F8A42D-8088-4521-8F88-719045EA8303}" sibTransId="{C1B8ADDF-3C42-4A07-96B8-68EAAD2BC570}"/>
    <dgm:cxn modelId="{9E1CE143-F028-4281-A3BD-B9627F44BAAB}" type="presOf" srcId="{E094D51B-7611-4CE1-BF58-77B128AD6BA3}" destId="{C0CC586A-74E2-4DB1-8883-1AB85BC66AFD}" srcOrd="0" destOrd="0" presId="urn:microsoft.com/office/officeart/2005/8/layout/vList2"/>
    <dgm:cxn modelId="{FD03132D-BA13-44CA-99BD-068FFEEBD1CA}" type="presOf" srcId="{53FBD742-1E5E-47C9-82EA-20DAEC5FC5E6}" destId="{8B20733C-DB8A-4AE5-B3CD-3375F37BFE9A}" srcOrd="0" destOrd="0" presId="urn:microsoft.com/office/officeart/2005/8/layout/vList2"/>
    <dgm:cxn modelId="{3771E9D4-4C9F-4416-BE97-538D9BBA777A}" type="presOf" srcId="{187C6D6E-6BED-4B4B-AB4A-5C02A260E221}" destId="{236097EE-BBCB-4D6F-95A1-9B8CEFE89ABF}" srcOrd="0" destOrd="0" presId="urn:microsoft.com/office/officeart/2005/8/layout/vList2"/>
    <dgm:cxn modelId="{D7AE46EF-D7AF-4CD7-8DD3-1DF72EB7D4DB}" type="presOf" srcId="{EB6137AE-92E1-4E3C-9DE2-4614D2E282C0}" destId="{7F804C22-E463-4B14-905C-210CFE462E4E}" srcOrd="0" destOrd="0" presId="urn:microsoft.com/office/officeart/2005/8/layout/vList2"/>
    <dgm:cxn modelId="{D3567F1C-F52E-464E-8678-FFE5C50D3CBE}" srcId="{CDA400D8-F103-4E58-AFA7-C1D1E9A97C56}" destId="{1B48B904-CC8F-4527-B290-22D26279565A}" srcOrd="4" destOrd="0" parTransId="{EF3E5C1A-53D8-48E2-9149-A8040255FE68}" sibTransId="{F861E61C-4A26-4FD7-8C43-3DA21E8D3797}"/>
    <dgm:cxn modelId="{E6357ADE-9688-414B-A4A8-F90A1FB55B72}" type="presOf" srcId="{E6A04A0E-9710-43B6-9756-EAD403EE3D28}" destId="{EE97BC2C-64BA-4226-BB3F-EACE0F5FB2BE}" srcOrd="0" destOrd="0" presId="urn:microsoft.com/office/officeart/2005/8/layout/vList2"/>
    <dgm:cxn modelId="{1E51BC69-B362-4573-AA25-5A1E124F83B4}" srcId="{CDA400D8-F103-4E58-AFA7-C1D1E9A97C56}" destId="{B362CB72-571D-419C-A97A-AB0533C98DF7}" srcOrd="2" destOrd="0" parTransId="{4DE95528-2E9E-4FA5-9904-36563E9C2F40}" sibTransId="{6823BC35-069A-4069-BD2A-873D2F271770}"/>
    <dgm:cxn modelId="{07B45A12-55BB-4E1C-AF8C-88AB2029C9B1}" srcId="{CDA400D8-F103-4E58-AFA7-C1D1E9A97C56}" destId="{E6A04A0E-9710-43B6-9756-EAD403EE3D28}" srcOrd="6" destOrd="0" parTransId="{B6159B14-8235-404B-B2DA-914BBCD10343}" sibTransId="{FCCA0BE1-2D6D-4FF0-B2B7-25C540CAE691}"/>
    <dgm:cxn modelId="{D91E84BE-271C-4B14-ABC1-7E1A957C42A8}" srcId="{CDA400D8-F103-4E58-AFA7-C1D1E9A97C56}" destId="{EB6137AE-92E1-4E3C-9DE2-4614D2E282C0}" srcOrd="3" destOrd="0" parTransId="{B02306FE-2534-4BAA-9111-D7832ACA68DA}" sibTransId="{95C807F9-D127-49B5-8A96-8C2B4C9A79E3}"/>
    <dgm:cxn modelId="{DC8FFCB0-C8BC-44FB-A43D-7FB294A1CF64}" srcId="{CDA400D8-F103-4E58-AFA7-C1D1E9A97C56}" destId="{187C6D6E-6BED-4B4B-AB4A-5C02A260E221}" srcOrd="7" destOrd="0" parTransId="{D20C497D-E67E-48C5-BC62-5D54B93A118F}" sibTransId="{AF91076E-5156-401F-B311-071CA5DA9407}"/>
    <dgm:cxn modelId="{1C21BEF8-08C4-450F-A99D-25066F54E0AD}" type="presOf" srcId="{CDA400D8-F103-4E58-AFA7-C1D1E9A97C56}" destId="{A954D752-803F-49C9-BF60-C28E3C991504}" srcOrd="0" destOrd="0" presId="urn:microsoft.com/office/officeart/2005/8/layout/vList2"/>
    <dgm:cxn modelId="{34012C94-15E2-4BC8-B8E4-33D556230DDF}" srcId="{CDA400D8-F103-4E58-AFA7-C1D1E9A97C56}" destId="{E094D51B-7611-4CE1-BF58-77B128AD6BA3}" srcOrd="5" destOrd="0" parTransId="{14F49F74-E13F-4758-8D21-ED7276C2118F}" sibTransId="{9AF3BC58-6103-4BDE-8D39-5FA2555BBC39}"/>
    <dgm:cxn modelId="{728E0C92-B43A-434D-A9CD-5B7D94C2771A}" type="presOf" srcId="{B362CB72-571D-419C-A97A-AB0533C98DF7}" destId="{9FBAC5E0-0623-44FE-9428-BE0811F8EBF2}" srcOrd="0" destOrd="0" presId="urn:microsoft.com/office/officeart/2005/8/layout/vList2"/>
    <dgm:cxn modelId="{5260D937-BC6D-4AFD-9860-5E55D0D1B638}" type="presOf" srcId="{57E53B62-F55D-4C40-91B6-0CFF78604B48}" destId="{7A1AD313-03B7-43E3-853E-FB312A05CCD5}" srcOrd="0" destOrd="0" presId="urn:microsoft.com/office/officeart/2005/8/layout/vList2"/>
    <dgm:cxn modelId="{B42AB149-B86A-4E26-886B-10B2EB7D6AB0}" type="presOf" srcId="{1B48B904-CC8F-4527-B290-22D26279565A}" destId="{631B03C2-9D57-4B63-B4F1-99598391363F}" srcOrd="0" destOrd="0" presId="urn:microsoft.com/office/officeart/2005/8/layout/vList2"/>
    <dgm:cxn modelId="{F34EFBBD-338E-4E97-B65E-F3CCDA7098FF}" type="presParOf" srcId="{A954D752-803F-49C9-BF60-C28E3C991504}" destId="{8B20733C-DB8A-4AE5-B3CD-3375F37BFE9A}" srcOrd="0" destOrd="0" presId="urn:microsoft.com/office/officeart/2005/8/layout/vList2"/>
    <dgm:cxn modelId="{D674B51E-5093-4A8C-A565-EEA25E66E92F}" type="presParOf" srcId="{A954D752-803F-49C9-BF60-C28E3C991504}" destId="{1AE51726-E17E-4074-A362-F3F6F426B7F1}" srcOrd="1" destOrd="0" presId="urn:microsoft.com/office/officeart/2005/8/layout/vList2"/>
    <dgm:cxn modelId="{22FFFFA7-E583-47F2-B10A-746E072BA902}" type="presParOf" srcId="{A954D752-803F-49C9-BF60-C28E3C991504}" destId="{7A1AD313-03B7-43E3-853E-FB312A05CCD5}" srcOrd="2" destOrd="0" presId="urn:microsoft.com/office/officeart/2005/8/layout/vList2"/>
    <dgm:cxn modelId="{F78A130D-B4AA-4B8C-ABB7-725B8EB4DAA4}" type="presParOf" srcId="{A954D752-803F-49C9-BF60-C28E3C991504}" destId="{1C7747B9-B162-457B-BE38-5F771536C37E}" srcOrd="3" destOrd="0" presId="urn:microsoft.com/office/officeart/2005/8/layout/vList2"/>
    <dgm:cxn modelId="{3DDB834A-FA3F-4720-A65C-A77E8E55DC2B}" type="presParOf" srcId="{A954D752-803F-49C9-BF60-C28E3C991504}" destId="{9FBAC5E0-0623-44FE-9428-BE0811F8EBF2}" srcOrd="4" destOrd="0" presId="urn:microsoft.com/office/officeart/2005/8/layout/vList2"/>
    <dgm:cxn modelId="{5443C68D-5151-4EA9-BEB3-8283AD3D53AE}" type="presParOf" srcId="{A954D752-803F-49C9-BF60-C28E3C991504}" destId="{789AA13D-85F5-4B51-AB85-5A78ECDDC14D}" srcOrd="5" destOrd="0" presId="urn:microsoft.com/office/officeart/2005/8/layout/vList2"/>
    <dgm:cxn modelId="{14DE8FED-51CE-40EF-9931-714F36C1BA60}" type="presParOf" srcId="{A954D752-803F-49C9-BF60-C28E3C991504}" destId="{7F804C22-E463-4B14-905C-210CFE462E4E}" srcOrd="6" destOrd="0" presId="urn:microsoft.com/office/officeart/2005/8/layout/vList2"/>
    <dgm:cxn modelId="{590D64B7-D2CC-4CD5-A26E-FBC3B13BA019}" type="presParOf" srcId="{A954D752-803F-49C9-BF60-C28E3C991504}" destId="{5A8408FC-DB39-4D17-BABB-B5763091FA35}" srcOrd="7" destOrd="0" presId="urn:microsoft.com/office/officeart/2005/8/layout/vList2"/>
    <dgm:cxn modelId="{362C6653-4644-4501-9F61-07E9D706AE2F}" type="presParOf" srcId="{A954D752-803F-49C9-BF60-C28E3C991504}" destId="{631B03C2-9D57-4B63-B4F1-99598391363F}" srcOrd="8" destOrd="0" presId="urn:microsoft.com/office/officeart/2005/8/layout/vList2"/>
    <dgm:cxn modelId="{CADA48E5-989F-4281-8945-C137A0890D7B}" type="presParOf" srcId="{A954D752-803F-49C9-BF60-C28E3C991504}" destId="{FB581367-B66A-46DC-B4CB-8D61A7223614}" srcOrd="9" destOrd="0" presId="urn:microsoft.com/office/officeart/2005/8/layout/vList2"/>
    <dgm:cxn modelId="{A2BAEBF1-9350-40A1-8EC4-499D15081E50}" type="presParOf" srcId="{A954D752-803F-49C9-BF60-C28E3C991504}" destId="{C0CC586A-74E2-4DB1-8883-1AB85BC66AFD}" srcOrd="10" destOrd="0" presId="urn:microsoft.com/office/officeart/2005/8/layout/vList2"/>
    <dgm:cxn modelId="{BFF6CAE6-90FA-4DC4-BB5B-F6CD47CBC511}" type="presParOf" srcId="{A954D752-803F-49C9-BF60-C28E3C991504}" destId="{14B48111-8A13-48B4-9098-0F839A5F535B}" srcOrd="11" destOrd="0" presId="urn:microsoft.com/office/officeart/2005/8/layout/vList2"/>
    <dgm:cxn modelId="{07C511EE-CF1B-4C37-88BD-182BC1C0C8B4}" type="presParOf" srcId="{A954D752-803F-49C9-BF60-C28E3C991504}" destId="{EE97BC2C-64BA-4226-BB3F-EACE0F5FB2BE}" srcOrd="12" destOrd="0" presId="urn:microsoft.com/office/officeart/2005/8/layout/vList2"/>
    <dgm:cxn modelId="{C4B44CC1-1635-4556-936C-830514FF6CFD}" type="presParOf" srcId="{A954D752-803F-49C9-BF60-C28E3C991504}" destId="{A05EB751-72BB-4A74-926D-930696708B6A}" srcOrd="13" destOrd="0" presId="urn:microsoft.com/office/officeart/2005/8/layout/vList2"/>
    <dgm:cxn modelId="{826CD071-70B1-499E-83EA-EADE5AA4F104}" type="presParOf" srcId="{A954D752-803F-49C9-BF60-C28E3C991504}" destId="{236097EE-BBCB-4D6F-95A1-9B8CEFE89ABF}"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45CC311-1468-4769-973A-1A65BE5C07FA}"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FE9F2B20-EBB3-43B2-9503-8DD7573BAB9D}">
      <dgm:prSet/>
      <dgm:spPr/>
      <dgm:t>
        <a:bodyPr/>
        <a:lstStyle/>
        <a:p>
          <a:r>
            <a:rPr lang="en-US" b="1" u="sng"/>
            <a:t>Classful</a:t>
          </a:r>
          <a:r>
            <a:rPr lang="en-US"/>
            <a:t> routing protocols do not send subnet mask information in their routing updates. </a:t>
          </a:r>
        </a:p>
      </dgm:t>
    </dgm:pt>
    <dgm:pt modelId="{0AF9E624-CECA-4A37-B9E9-F7E5BFA72BC5}" type="parTrans" cxnId="{60DBC326-2896-47CE-BFB0-E12D2865F205}">
      <dgm:prSet/>
      <dgm:spPr/>
      <dgm:t>
        <a:bodyPr/>
        <a:lstStyle/>
        <a:p>
          <a:endParaRPr lang="en-US"/>
        </a:p>
      </dgm:t>
    </dgm:pt>
    <dgm:pt modelId="{0E96A45B-42F3-4796-8C0C-017FE4A6269C}" type="sibTrans" cxnId="{60DBC326-2896-47CE-BFB0-E12D2865F205}">
      <dgm:prSet/>
      <dgm:spPr/>
      <dgm:t>
        <a:bodyPr/>
        <a:lstStyle/>
        <a:p>
          <a:endParaRPr lang="en-US"/>
        </a:p>
      </dgm:t>
    </dgm:pt>
    <dgm:pt modelId="{EB163B51-F74B-4652-BD7D-228B4FD304C9}">
      <dgm:prSet/>
      <dgm:spPr/>
      <dgm:t>
        <a:bodyPr/>
        <a:lstStyle/>
        <a:p>
          <a:r>
            <a:rPr lang="en-US" b="1" u="sng"/>
            <a:t>Classless</a:t>
          </a:r>
          <a:r>
            <a:rPr lang="en-US"/>
            <a:t> routing protocols include subnet mask information in the routing updates.</a:t>
          </a:r>
        </a:p>
      </dgm:t>
    </dgm:pt>
    <dgm:pt modelId="{47206D9A-4D04-4BB7-94F7-1461C82CAEEB}" type="parTrans" cxnId="{7777FBFD-8F31-4A6A-89E8-D7CF5A4CF581}">
      <dgm:prSet/>
      <dgm:spPr/>
      <dgm:t>
        <a:bodyPr/>
        <a:lstStyle/>
        <a:p>
          <a:endParaRPr lang="en-US"/>
        </a:p>
      </dgm:t>
    </dgm:pt>
    <dgm:pt modelId="{D168B361-D81E-4BF0-A97D-4AF17CC11346}" type="sibTrans" cxnId="{7777FBFD-8F31-4A6A-89E8-D7CF5A4CF581}">
      <dgm:prSet/>
      <dgm:spPr/>
      <dgm:t>
        <a:bodyPr/>
        <a:lstStyle/>
        <a:p>
          <a:endParaRPr lang="en-US"/>
        </a:p>
      </dgm:t>
    </dgm:pt>
    <dgm:pt modelId="{1DA1B6FE-076C-43E2-8D2F-18431B09B580}" type="pres">
      <dgm:prSet presAssocID="{A45CC311-1468-4769-973A-1A65BE5C07FA}" presName="vert0" presStyleCnt="0">
        <dgm:presLayoutVars>
          <dgm:dir/>
          <dgm:animOne val="branch"/>
          <dgm:animLvl val="lvl"/>
        </dgm:presLayoutVars>
      </dgm:prSet>
      <dgm:spPr/>
      <dgm:t>
        <a:bodyPr/>
        <a:lstStyle/>
        <a:p>
          <a:endParaRPr lang="en-US"/>
        </a:p>
      </dgm:t>
    </dgm:pt>
    <dgm:pt modelId="{B6594258-6395-4DAF-B909-690597EB93E2}" type="pres">
      <dgm:prSet presAssocID="{FE9F2B20-EBB3-43B2-9503-8DD7573BAB9D}" presName="thickLine" presStyleLbl="alignNode1" presStyleIdx="0" presStyleCnt="2"/>
      <dgm:spPr/>
    </dgm:pt>
    <dgm:pt modelId="{A62FDA75-89F1-49D1-A3F1-96BC14F5CDC1}" type="pres">
      <dgm:prSet presAssocID="{FE9F2B20-EBB3-43B2-9503-8DD7573BAB9D}" presName="horz1" presStyleCnt="0"/>
      <dgm:spPr/>
    </dgm:pt>
    <dgm:pt modelId="{CD53E646-EE6C-41C9-9573-E527B6C4F4D3}" type="pres">
      <dgm:prSet presAssocID="{FE9F2B20-EBB3-43B2-9503-8DD7573BAB9D}" presName="tx1" presStyleLbl="revTx" presStyleIdx="0" presStyleCnt="2"/>
      <dgm:spPr/>
      <dgm:t>
        <a:bodyPr/>
        <a:lstStyle/>
        <a:p>
          <a:endParaRPr lang="en-US"/>
        </a:p>
      </dgm:t>
    </dgm:pt>
    <dgm:pt modelId="{9339BE87-3835-4CA3-9012-8851F77118D1}" type="pres">
      <dgm:prSet presAssocID="{FE9F2B20-EBB3-43B2-9503-8DD7573BAB9D}" presName="vert1" presStyleCnt="0"/>
      <dgm:spPr/>
    </dgm:pt>
    <dgm:pt modelId="{F448AEAD-998C-421A-9988-44FB8CD57B9D}" type="pres">
      <dgm:prSet presAssocID="{EB163B51-F74B-4652-BD7D-228B4FD304C9}" presName="thickLine" presStyleLbl="alignNode1" presStyleIdx="1" presStyleCnt="2"/>
      <dgm:spPr/>
    </dgm:pt>
    <dgm:pt modelId="{4F743C2B-3F9F-4905-8C87-9F3046E17D90}" type="pres">
      <dgm:prSet presAssocID="{EB163B51-F74B-4652-BD7D-228B4FD304C9}" presName="horz1" presStyleCnt="0"/>
      <dgm:spPr/>
    </dgm:pt>
    <dgm:pt modelId="{07E90549-F709-4628-983D-3B729116ADBE}" type="pres">
      <dgm:prSet presAssocID="{EB163B51-F74B-4652-BD7D-228B4FD304C9}" presName="tx1" presStyleLbl="revTx" presStyleIdx="1" presStyleCnt="2"/>
      <dgm:spPr/>
      <dgm:t>
        <a:bodyPr/>
        <a:lstStyle/>
        <a:p>
          <a:endParaRPr lang="en-US"/>
        </a:p>
      </dgm:t>
    </dgm:pt>
    <dgm:pt modelId="{E8161EFE-2688-4CE7-B9F9-C220DBAD29C7}" type="pres">
      <dgm:prSet presAssocID="{EB163B51-F74B-4652-BD7D-228B4FD304C9}" presName="vert1" presStyleCnt="0"/>
      <dgm:spPr/>
    </dgm:pt>
  </dgm:ptLst>
  <dgm:cxnLst>
    <dgm:cxn modelId="{D1E8D3D5-DE44-494E-932A-3083413BD1C9}" type="presOf" srcId="{FE9F2B20-EBB3-43B2-9503-8DD7573BAB9D}" destId="{CD53E646-EE6C-41C9-9573-E527B6C4F4D3}" srcOrd="0" destOrd="0" presId="urn:microsoft.com/office/officeart/2008/layout/LinedList"/>
    <dgm:cxn modelId="{7777FBFD-8F31-4A6A-89E8-D7CF5A4CF581}" srcId="{A45CC311-1468-4769-973A-1A65BE5C07FA}" destId="{EB163B51-F74B-4652-BD7D-228B4FD304C9}" srcOrd="1" destOrd="0" parTransId="{47206D9A-4D04-4BB7-94F7-1461C82CAEEB}" sibTransId="{D168B361-D81E-4BF0-A97D-4AF17CC11346}"/>
    <dgm:cxn modelId="{7DF93D37-F96F-4B3C-9F1B-4E6F10222D8A}" type="presOf" srcId="{EB163B51-F74B-4652-BD7D-228B4FD304C9}" destId="{07E90549-F709-4628-983D-3B729116ADBE}" srcOrd="0" destOrd="0" presId="urn:microsoft.com/office/officeart/2008/layout/LinedList"/>
    <dgm:cxn modelId="{60DBC326-2896-47CE-BFB0-E12D2865F205}" srcId="{A45CC311-1468-4769-973A-1A65BE5C07FA}" destId="{FE9F2B20-EBB3-43B2-9503-8DD7573BAB9D}" srcOrd="0" destOrd="0" parTransId="{0AF9E624-CECA-4A37-B9E9-F7E5BFA72BC5}" sibTransId="{0E96A45B-42F3-4796-8C0C-017FE4A6269C}"/>
    <dgm:cxn modelId="{3E6D1633-CE70-4544-A22A-81AD4A6E189C}" type="presOf" srcId="{A45CC311-1468-4769-973A-1A65BE5C07FA}" destId="{1DA1B6FE-076C-43E2-8D2F-18431B09B580}" srcOrd="0" destOrd="0" presId="urn:microsoft.com/office/officeart/2008/layout/LinedList"/>
    <dgm:cxn modelId="{FA32C72C-B4BC-4C4B-9EE4-38F29EDFF197}" type="presParOf" srcId="{1DA1B6FE-076C-43E2-8D2F-18431B09B580}" destId="{B6594258-6395-4DAF-B909-690597EB93E2}" srcOrd="0" destOrd="0" presId="urn:microsoft.com/office/officeart/2008/layout/LinedList"/>
    <dgm:cxn modelId="{8219C8E2-6C3E-483A-A0B0-99FF0CAD31EF}" type="presParOf" srcId="{1DA1B6FE-076C-43E2-8D2F-18431B09B580}" destId="{A62FDA75-89F1-49D1-A3F1-96BC14F5CDC1}" srcOrd="1" destOrd="0" presId="urn:microsoft.com/office/officeart/2008/layout/LinedList"/>
    <dgm:cxn modelId="{BB67C53F-6F65-4D5C-9FA0-9B872A22FCFD}" type="presParOf" srcId="{A62FDA75-89F1-49D1-A3F1-96BC14F5CDC1}" destId="{CD53E646-EE6C-41C9-9573-E527B6C4F4D3}" srcOrd="0" destOrd="0" presId="urn:microsoft.com/office/officeart/2008/layout/LinedList"/>
    <dgm:cxn modelId="{A4D5C617-179C-4CA0-90A1-D3CC4703EA01}" type="presParOf" srcId="{A62FDA75-89F1-49D1-A3F1-96BC14F5CDC1}" destId="{9339BE87-3835-4CA3-9012-8851F77118D1}" srcOrd="1" destOrd="0" presId="urn:microsoft.com/office/officeart/2008/layout/LinedList"/>
    <dgm:cxn modelId="{92528A40-EC23-43D0-ADA2-13DD91738AD9}" type="presParOf" srcId="{1DA1B6FE-076C-43E2-8D2F-18431B09B580}" destId="{F448AEAD-998C-421A-9988-44FB8CD57B9D}" srcOrd="2" destOrd="0" presId="urn:microsoft.com/office/officeart/2008/layout/LinedList"/>
    <dgm:cxn modelId="{0BC40C5D-58CB-4E22-9049-43E1B48758B1}" type="presParOf" srcId="{1DA1B6FE-076C-43E2-8D2F-18431B09B580}" destId="{4F743C2B-3F9F-4905-8C87-9F3046E17D90}" srcOrd="3" destOrd="0" presId="urn:microsoft.com/office/officeart/2008/layout/LinedList"/>
    <dgm:cxn modelId="{1B5105E0-B13F-478B-A04A-2CD37CF09561}" type="presParOf" srcId="{4F743C2B-3F9F-4905-8C87-9F3046E17D90}" destId="{07E90549-F709-4628-983D-3B729116ADBE}" srcOrd="0" destOrd="0" presId="urn:microsoft.com/office/officeart/2008/layout/LinedList"/>
    <dgm:cxn modelId="{2AFCC873-0130-4AB6-8EC8-D829324BAD4A}" type="presParOf" srcId="{4F743C2B-3F9F-4905-8C87-9F3046E17D90}" destId="{E8161EFE-2688-4CE7-B9F9-C220DBAD29C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7B4091-6D53-40B3-9522-F1C1A65021AB}"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FC3FD5D5-63DC-40D1-8B70-F544BE9AC02D}">
      <dgm:prSet/>
      <dgm:spPr/>
      <dgm:t>
        <a:bodyPr/>
        <a:lstStyle/>
        <a:p>
          <a:r>
            <a:rPr lang="en-US"/>
            <a:t>Advertise their routing table to all directly connected neighbors at regular frequent intervals using a lot of bandwidth and are slow to converge. </a:t>
          </a:r>
        </a:p>
      </dgm:t>
    </dgm:pt>
    <dgm:pt modelId="{DA272875-68B8-4112-B2F0-ED85036EB9A1}" type="parTrans" cxnId="{6F1D9E2A-C4D5-48F8-9A46-565D6BA290BD}">
      <dgm:prSet/>
      <dgm:spPr/>
      <dgm:t>
        <a:bodyPr/>
        <a:lstStyle/>
        <a:p>
          <a:endParaRPr lang="en-US"/>
        </a:p>
      </dgm:t>
    </dgm:pt>
    <dgm:pt modelId="{E33F7293-E3A1-4319-BC7F-FE4DF5F6CC03}" type="sibTrans" cxnId="{6F1D9E2A-C4D5-48F8-9A46-565D6BA290BD}">
      <dgm:prSet/>
      <dgm:spPr/>
      <dgm:t>
        <a:bodyPr/>
        <a:lstStyle/>
        <a:p>
          <a:endParaRPr lang="en-US"/>
        </a:p>
      </dgm:t>
    </dgm:pt>
    <dgm:pt modelId="{8972D01F-1EAE-4112-8F98-68197B5B72D1}">
      <dgm:prSet/>
      <dgm:spPr/>
      <dgm:t>
        <a:bodyPr/>
        <a:lstStyle/>
        <a:p>
          <a:r>
            <a:rPr lang="en-US" dirty="0"/>
            <a:t>When a route becomes unavailable, all router tables must be updated with that new information. </a:t>
          </a:r>
        </a:p>
      </dgm:t>
    </dgm:pt>
    <dgm:pt modelId="{A8CE2262-888C-473E-8434-5017F52B5757}" type="parTrans" cxnId="{46C60E4A-5F16-477F-9020-55654A5E33B5}">
      <dgm:prSet/>
      <dgm:spPr/>
      <dgm:t>
        <a:bodyPr/>
        <a:lstStyle/>
        <a:p>
          <a:endParaRPr lang="en-US"/>
        </a:p>
      </dgm:t>
    </dgm:pt>
    <dgm:pt modelId="{F66FA4A5-38DE-4F88-871B-81CFE6CB3077}" type="sibTrans" cxnId="{46C60E4A-5F16-477F-9020-55654A5E33B5}">
      <dgm:prSet/>
      <dgm:spPr/>
      <dgm:t>
        <a:bodyPr/>
        <a:lstStyle/>
        <a:p>
          <a:endParaRPr lang="en-US"/>
        </a:p>
      </dgm:t>
    </dgm:pt>
    <dgm:pt modelId="{0D8F54BD-F11F-40DC-B97B-4DE8BDB058E9}">
      <dgm:prSet/>
      <dgm:spPr/>
      <dgm:t>
        <a:bodyPr/>
        <a:lstStyle/>
        <a:p>
          <a:r>
            <a:rPr lang="en-US"/>
            <a:t>The problem is with each router having to advertise that new information to its neighbors, it takes a long time for all routers to have a current accurate view of the network.</a:t>
          </a:r>
        </a:p>
      </dgm:t>
    </dgm:pt>
    <dgm:pt modelId="{36840C2D-602E-4AA3-BC1D-29C98045A005}" type="parTrans" cxnId="{D0A9C747-E99D-4C9D-B74D-E6A0AD37DAF8}">
      <dgm:prSet/>
      <dgm:spPr/>
      <dgm:t>
        <a:bodyPr/>
        <a:lstStyle/>
        <a:p>
          <a:endParaRPr lang="en-US"/>
        </a:p>
      </dgm:t>
    </dgm:pt>
    <dgm:pt modelId="{E3969732-62CE-4C94-91FF-53A61E440A39}" type="sibTrans" cxnId="{D0A9C747-E99D-4C9D-B74D-E6A0AD37DAF8}">
      <dgm:prSet/>
      <dgm:spPr/>
      <dgm:t>
        <a:bodyPr/>
        <a:lstStyle/>
        <a:p>
          <a:endParaRPr lang="en-US"/>
        </a:p>
      </dgm:t>
    </dgm:pt>
    <dgm:pt modelId="{5E7BE180-15CB-4157-8824-49CB93414E65}">
      <dgm:prSet/>
      <dgm:spPr/>
      <dgm:t>
        <a:bodyPr/>
        <a:lstStyle/>
        <a:p>
          <a:r>
            <a:rPr lang="en-US"/>
            <a:t>Distance vector protocols use fixed length subnet masks which aren’t scalable.</a:t>
          </a:r>
        </a:p>
      </dgm:t>
    </dgm:pt>
    <dgm:pt modelId="{EC4DA88E-8D76-45D9-B73B-AA2324E3FA3F}" type="parTrans" cxnId="{0456AD1A-2429-4FFC-86E3-C5DAC027A989}">
      <dgm:prSet/>
      <dgm:spPr/>
      <dgm:t>
        <a:bodyPr/>
        <a:lstStyle/>
        <a:p>
          <a:endParaRPr lang="en-US"/>
        </a:p>
      </dgm:t>
    </dgm:pt>
    <dgm:pt modelId="{2E801BC7-304A-4B08-9301-F25A7E420B96}" type="sibTrans" cxnId="{0456AD1A-2429-4FFC-86E3-C5DAC027A989}">
      <dgm:prSet/>
      <dgm:spPr/>
      <dgm:t>
        <a:bodyPr/>
        <a:lstStyle/>
        <a:p>
          <a:endParaRPr lang="en-US"/>
        </a:p>
      </dgm:t>
    </dgm:pt>
    <dgm:pt modelId="{5FDC75FA-0D2F-4826-81E2-642E9633659C}" type="pres">
      <dgm:prSet presAssocID="{AB7B4091-6D53-40B3-9522-F1C1A65021AB}" presName="vert0" presStyleCnt="0">
        <dgm:presLayoutVars>
          <dgm:dir/>
          <dgm:animOne val="branch"/>
          <dgm:animLvl val="lvl"/>
        </dgm:presLayoutVars>
      </dgm:prSet>
      <dgm:spPr/>
      <dgm:t>
        <a:bodyPr/>
        <a:lstStyle/>
        <a:p>
          <a:endParaRPr lang="en-US"/>
        </a:p>
      </dgm:t>
    </dgm:pt>
    <dgm:pt modelId="{59B116A1-7F61-457A-93EF-E09F4FE72224}" type="pres">
      <dgm:prSet presAssocID="{FC3FD5D5-63DC-40D1-8B70-F544BE9AC02D}" presName="thickLine" presStyleLbl="alignNode1" presStyleIdx="0" presStyleCnt="4"/>
      <dgm:spPr/>
    </dgm:pt>
    <dgm:pt modelId="{4469D140-6CA6-4DD3-B5B3-F9A68C89D7DF}" type="pres">
      <dgm:prSet presAssocID="{FC3FD5D5-63DC-40D1-8B70-F544BE9AC02D}" presName="horz1" presStyleCnt="0"/>
      <dgm:spPr/>
    </dgm:pt>
    <dgm:pt modelId="{FD694664-8334-4FD4-881E-13C36125A00B}" type="pres">
      <dgm:prSet presAssocID="{FC3FD5D5-63DC-40D1-8B70-F544BE9AC02D}" presName="tx1" presStyleLbl="revTx" presStyleIdx="0" presStyleCnt="4"/>
      <dgm:spPr/>
      <dgm:t>
        <a:bodyPr/>
        <a:lstStyle/>
        <a:p>
          <a:endParaRPr lang="en-US"/>
        </a:p>
      </dgm:t>
    </dgm:pt>
    <dgm:pt modelId="{A2F6FD67-EFE2-4536-9499-501B8A960EEC}" type="pres">
      <dgm:prSet presAssocID="{FC3FD5D5-63DC-40D1-8B70-F544BE9AC02D}" presName="vert1" presStyleCnt="0"/>
      <dgm:spPr/>
    </dgm:pt>
    <dgm:pt modelId="{C3B869E4-4852-4A97-ACA0-EC7D6C5E9401}" type="pres">
      <dgm:prSet presAssocID="{8972D01F-1EAE-4112-8F98-68197B5B72D1}" presName="thickLine" presStyleLbl="alignNode1" presStyleIdx="1" presStyleCnt="4"/>
      <dgm:spPr/>
    </dgm:pt>
    <dgm:pt modelId="{65F70156-1E34-4B64-97A1-BFD8A8FDA8D9}" type="pres">
      <dgm:prSet presAssocID="{8972D01F-1EAE-4112-8F98-68197B5B72D1}" presName="horz1" presStyleCnt="0"/>
      <dgm:spPr/>
    </dgm:pt>
    <dgm:pt modelId="{241240A3-2235-45B0-8166-64ED6BD39712}" type="pres">
      <dgm:prSet presAssocID="{8972D01F-1EAE-4112-8F98-68197B5B72D1}" presName="tx1" presStyleLbl="revTx" presStyleIdx="1" presStyleCnt="4"/>
      <dgm:spPr/>
      <dgm:t>
        <a:bodyPr/>
        <a:lstStyle/>
        <a:p>
          <a:endParaRPr lang="en-US"/>
        </a:p>
      </dgm:t>
    </dgm:pt>
    <dgm:pt modelId="{DBED1ADB-C2C2-4844-A133-E46E4740C748}" type="pres">
      <dgm:prSet presAssocID="{8972D01F-1EAE-4112-8F98-68197B5B72D1}" presName="vert1" presStyleCnt="0"/>
      <dgm:spPr/>
    </dgm:pt>
    <dgm:pt modelId="{EE4576A2-CB4A-4235-A36B-57082C1ADA51}" type="pres">
      <dgm:prSet presAssocID="{0D8F54BD-F11F-40DC-B97B-4DE8BDB058E9}" presName="thickLine" presStyleLbl="alignNode1" presStyleIdx="2" presStyleCnt="4"/>
      <dgm:spPr/>
    </dgm:pt>
    <dgm:pt modelId="{59098489-64EC-4F2B-A400-93BBBE7604B3}" type="pres">
      <dgm:prSet presAssocID="{0D8F54BD-F11F-40DC-B97B-4DE8BDB058E9}" presName="horz1" presStyleCnt="0"/>
      <dgm:spPr/>
    </dgm:pt>
    <dgm:pt modelId="{FD67F287-3E5D-41C9-9318-066DBE9C0DF5}" type="pres">
      <dgm:prSet presAssocID="{0D8F54BD-F11F-40DC-B97B-4DE8BDB058E9}" presName="tx1" presStyleLbl="revTx" presStyleIdx="2" presStyleCnt="4"/>
      <dgm:spPr/>
      <dgm:t>
        <a:bodyPr/>
        <a:lstStyle/>
        <a:p>
          <a:endParaRPr lang="en-US"/>
        </a:p>
      </dgm:t>
    </dgm:pt>
    <dgm:pt modelId="{A4F71E7F-534E-45E1-AA26-375F7BF633B3}" type="pres">
      <dgm:prSet presAssocID="{0D8F54BD-F11F-40DC-B97B-4DE8BDB058E9}" presName="vert1" presStyleCnt="0"/>
      <dgm:spPr/>
    </dgm:pt>
    <dgm:pt modelId="{7B318777-DB5C-4826-B2FD-4E52316A4EA2}" type="pres">
      <dgm:prSet presAssocID="{5E7BE180-15CB-4157-8824-49CB93414E65}" presName="thickLine" presStyleLbl="alignNode1" presStyleIdx="3" presStyleCnt="4"/>
      <dgm:spPr/>
    </dgm:pt>
    <dgm:pt modelId="{C354CB6A-194F-4EBC-8987-48482C250223}" type="pres">
      <dgm:prSet presAssocID="{5E7BE180-15CB-4157-8824-49CB93414E65}" presName="horz1" presStyleCnt="0"/>
      <dgm:spPr/>
    </dgm:pt>
    <dgm:pt modelId="{586DB121-E75C-4EAC-908B-6635C48B7F8B}" type="pres">
      <dgm:prSet presAssocID="{5E7BE180-15CB-4157-8824-49CB93414E65}" presName="tx1" presStyleLbl="revTx" presStyleIdx="3" presStyleCnt="4"/>
      <dgm:spPr/>
      <dgm:t>
        <a:bodyPr/>
        <a:lstStyle/>
        <a:p>
          <a:endParaRPr lang="en-US"/>
        </a:p>
      </dgm:t>
    </dgm:pt>
    <dgm:pt modelId="{47998D91-4149-4D8D-875E-F56864752683}" type="pres">
      <dgm:prSet presAssocID="{5E7BE180-15CB-4157-8824-49CB93414E65}" presName="vert1" presStyleCnt="0"/>
      <dgm:spPr/>
    </dgm:pt>
  </dgm:ptLst>
  <dgm:cxnLst>
    <dgm:cxn modelId="{1D4A8722-8230-4EBF-B234-F430F54BD07F}" type="presOf" srcId="{8972D01F-1EAE-4112-8F98-68197B5B72D1}" destId="{241240A3-2235-45B0-8166-64ED6BD39712}" srcOrd="0" destOrd="0" presId="urn:microsoft.com/office/officeart/2008/layout/LinedList"/>
    <dgm:cxn modelId="{D0A9C747-E99D-4C9D-B74D-E6A0AD37DAF8}" srcId="{AB7B4091-6D53-40B3-9522-F1C1A65021AB}" destId="{0D8F54BD-F11F-40DC-B97B-4DE8BDB058E9}" srcOrd="2" destOrd="0" parTransId="{36840C2D-602E-4AA3-BC1D-29C98045A005}" sibTransId="{E3969732-62CE-4C94-91FF-53A61E440A39}"/>
    <dgm:cxn modelId="{46C60E4A-5F16-477F-9020-55654A5E33B5}" srcId="{AB7B4091-6D53-40B3-9522-F1C1A65021AB}" destId="{8972D01F-1EAE-4112-8F98-68197B5B72D1}" srcOrd="1" destOrd="0" parTransId="{A8CE2262-888C-473E-8434-5017F52B5757}" sibTransId="{F66FA4A5-38DE-4F88-871B-81CFE6CB3077}"/>
    <dgm:cxn modelId="{8F5BB505-4467-44F7-B523-8480F22D16EC}" type="presOf" srcId="{0D8F54BD-F11F-40DC-B97B-4DE8BDB058E9}" destId="{FD67F287-3E5D-41C9-9318-066DBE9C0DF5}" srcOrd="0" destOrd="0" presId="urn:microsoft.com/office/officeart/2008/layout/LinedList"/>
    <dgm:cxn modelId="{6F1D9E2A-C4D5-48F8-9A46-565D6BA290BD}" srcId="{AB7B4091-6D53-40B3-9522-F1C1A65021AB}" destId="{FC3FD5D5-63DC-40D1-8B70-F544BE9AC02D}" srcOrd="0" destOrd="0" parTransId="{DA272875-68B8-4112-B2F0-ED85036EB9A1}" sibTransId="{E33F7293-E3A1-4319-BC7F-FE4DF5F6CC03}"/>
    <dgm:cxn modelId="{0456AD1A-2429-4FFC-86E3-C5DAC027A989}" srcId="{AB7B4091-6D53-40B3-9522-F1C1A65021AB}" destId="{5E7BE180-15CB-4157-8824-49CB93414E65}" srcOrd="3" destOrd="0" parTransId="{EC4DA88E-8D76-45D9-B73B-AA2324E3FA3F}" sibTransId="{2E801BC7-304A-4B08-9301-F25A7E420B96}"/>
    <dgm:cxn modelId="{FAC5A5F5-485D-4220-A486-68265DB3FEEF}" type="presOf" srcId="{AB7B4091-6D53-40B3-9522-F1C1A65021AB}" destId="{5FDC75FA-0D2F-4826-81E2-642E9633659C}" srcOrd="0" destOrd="0" presId="urn:microsoft.com/office/officeart/2008/layout/LinedList"/>
    <dgm:cxn modelId="{AF43E21D-80C9-485A-80F9-F7538C26E75F}" type="presOf" srcId="{FC3FD5D5-63DC-40D1-8B70-F544BE9AC02D}" destId="{FD694664-8334-4FD4-881E-13C36125A00B}" srcOrd="0" destOrd="0" presId="urn:microsoft.com/office/officeart/2008/layout/LinedList"/>
    <dgm:cxn modelId="{B13FF410-A3CB-43F5-8094-3AB859D74A1A}" type="presOf" srcId="{5E7BE180-15CB-4157-8824-49CB93414E65}" destId="{586DB121-E75C-4EAC-908B-6635C48B7F8B}" srcOrd="0" destOrd="0" presId="urn:microsoft.com/office/officeart/2008/layout/LinedList"/>
    <dgm:cxn modelId="{C079B7F0-3670-4F56-9894-052043D2FEB1}" type="presParOf" srcId="{5FDC75FA-0D2F-4826-81E2-642E9633659C}" destId="{59B116A1-7F61-457A-93EF-E09F4FE72224}" srcOrd="0" destOrd="0" presId="urn:microsoft.com/office/officeart/2008/layout/LinedList"/>
    <dgm:cxn modelId="{736D9C7E-4E54-4D6E-B55D-9DF1776793B4}" type="presParOf" srcId="{5FDC75FA-0D2F-4826-81E2-642E9633659C}" destId="{4469D140-6CA6-4DD3-B5B3-F9A68C89D7DF}" srcOrd="1" destOrd="0" presId="urn:microsoft.com/office/officeart/2008/layout/LinedList"/>
    <dgm:cxn modelId="{E9C694C4-66DB-46A3-A1B6-5FACF5F7CD74}" type="presParOf" srcId="{4469D140-6CA6-4DD3-B5B3-F9A68C89D7DF}" destId="{FD694664-8334-4FD4-881E-13C36125A00B}" srcOrd="0" destOrd="0" presId="urn:microsoft.com/office/officeart/2008/layout/LinedList"/>
    <dgm:cxn modelId="{11B7EE8E-AB87-406B-A21E-B1A17DBF2940}" type="presParOf" srcId="{4469D140-6CA6-4DD3-B5B3-F9A68C89D7DF}" destId="{A2F6FD67-EFE2-4536-9499-501B8A960EEC}" srcOrd="1" destOrd="0" presId="urn:microsoft.com/office/officeart/2008/layout/LinedList"/>
    <dgm:cxn modelId="{EC9FA120-27D3-415C-A988-2C80707BB8DA}" type="presParOf" srcId="{5FDC75FA-0D2F-4826-81E2-642E9633659C}" destId="{C3B869E4-4852-4A97-ACA0-EC7D6C5E9401}" srcOrd="2" destOrd="0" presId="urn:microsoft.com/office/officeart/2008/layout/LinedList"/>
    <dgm:cxn modelId="{0E8EBC57-358B-45E0-95BA-45BE3318FBDC}" type="presParOf" srcId="{5FDC75FA-0D2F-4826-81E2-642E9633659C}" destId="{65F70156-1E34-4B64-97A1-BFD8A8FDA8D9}" srcOrd="3" destOrd="0" presId="urn:microsoft.com/office/officeart/2008/layout/LinedList"/>
    <dgm:cxn modelId="{DD20C94D-B5DC-4B53-9113-047929C893EA}" type="presParOf" srcId="{65F70156-1E34-4B64-97A1-BFD8A8FDA8D9}" destId="{241240A3-2235-45B0-8166-64ED6BD39712}" srcOrd="0" destOrd="0" presId="urn:microsoft.com/office/officeart/2008/layout/LinedList"/>
    <dgm:cxn modelId="{410C0F32-F513-41BB-8442-EC9566A23C97}" type="presParOf" srcId="{65F70156-1E34-4B64-97A1-BFD8A8FDA8D9}" destId="{DBED1ADB-C2C2-4844-A133-E46E4740C748}" srcOrd="1" destOrd="0" presId="urn:microsoft.com/office/officeart/2008/layout/LinedList"/>
    <dgm:cxn modelId="{C4C0C570-1262-464C-8578-E0BE666CFCB3}" type="presParOf" srcId="{5FDC75FA-0D2F-4826-81E2-642E9633659C}" destId="{EE4576A2-CB4A-4235-A36B-57082C1ADA51}" srcOrd="4" destOrd="0" presId="urn:microsoft.com/office/officeart/2008/layout/LinedList"/>
    <dgm:cxn modelId="{47BC80B6-02A6-4F59-A4B1-85325AD30853}" type="presParOf" srcId="{5FDC75FA-0D2F-4826-81E2-642E9633659C}" destId="{59098489-64EC-4F2B-A400-93BBBE7604B3}" srcOrd="5" destOrd="0" presId="urn:microsoft.com/office/officeart/2008/layout/LinedList"/>
    <dgm:cxn modelId="{5B8446CA-E870-47BC-9274-E8BE739B8D06}" type="presParOf" srcId="{59098489-64EC-4F2B-A400-93BBBE7604B3}" destId="{FD67F287-3E5D-41C9-9318-066DBE9C0DF5}" srcOrd="0" destOrd="0" presId="urn:microsoft.com/office/officeart/2008/layout/LinedList"/>
    <dgm:cxn modelId="{4C79D9B9-D300-4418-AD85-25331A3D805B}" type="presParOf" srcId="{59098489-64EC-4F2B-A400-93BBBE7604B3}" destId="{A4F71E7F-534E-45E1-AA26-375F7BF633B3}" srcOrd="1" destOrd="0" presId="urn:microsoft.com/office/officeart/2008/layout/LinedList"/>
    <dgm:cxn modelId="{E93AA13B-A022-43AC-8859-E65AF47AA4EE}" type="presParOf" srcId="{5FDC75FA-0D2F-4826-81E2-642E9633659C}" destId="{7B318777-DB5C-4826-B2FD-4E52316A4EA2}" srcOrd="6" destOrd="0" presId="urn:microsoft.com/office/officeart/2008/layout/LinedList"/>
    <dgm:cxn modelId="{1B61B82C-4759-4852-BD43-62EAC020164D}" type="presParOf" srcId="{5FDC75FA-0D2F-4826-81E2-642E9633659C}" destId="{C354CB6A-194F-4EBC-8987-48482C250223}" srcOrd="7" destOrd="0" presId="urn:microsoft.com/office/officeart/2008/layout/LinedList"/>
    <dgm:cxn modelId="{C716AB6B-BFF2-43F7-9D78-82E2498AB568}" type="presParOf" srcId="{C354CB6A-194F-4EBC-8987-48482C250223}" destId="{586DB121-E75C-4EAC-908B-6635C48B7F8B}" srcOrd="0" destOrd="0" presId="urn:microsoft.com/office/officeart/2008/layout/LinedList"/>
    <dgm:cxn modelId="{5147B827-B1A5-441E-85C6-5E4DD935D39F}" type="presParOf" srcId="{C354CB6A-194F-4EBC-8987-48482C250223}" destId="{47998D91-4149-4D8D-875E-F5686475268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7B4091-6D53-40B3-9522-F1C1A65021A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C3FD5D5-63DC-40D1-8B70-F544BE9AC02D}">
      <dgm:prSet/>
      <dgm:spPr/>
      <dgm:t>
        <a:bodyPr/>
        <a:lstStyle/>
        <a:p>
          <a:r>
            <a:rPr lang="en-US" dirty="0">
              <a:latin typeface="Times New Roman" panose="02020603050405020304" pitchFamily="18" charset="0"/>
              <a:cs typeface="Times New Roman" panose="02020603050405020304" pitchFamily="18" charset="0"/>
            </a:rPr>
            <a:t>Advertise routing updates only when they occur which uses bandwidth more effectively. </a:t>
          </a:r>
          <a:endParaRPr lang="en-US" dirty="0"/>
        </a:p>
      </dgm:t>
    </dgm:pt>
    <dgm:pt modelId="{DA272875-68B8-4112-B2F0-ED85036EB9A1}" type="parTrans" cxnId="{6F1D9E2A-C4D5-48F8-9A46-565D6BA290BD}">
      <dgm:prSet/>
      <dgm:spPr/>
      <dgm:t>
        <a:bodyPr/>
        <a:lstStyle/>
        <a:p>
          <a:endParaRPr lang="en-US"/>
        </a:p>
      </dgm:t>
    </dgm:pt>
    <dgm:pt modelId="{E33F7293-E3A1-4319-BC7F-FE4DF5F6CC03}" type="sibTrans" cxnId="{6F1D9E2A-C4D5-48F8-9A46-565D6BA290BD}">
      <dgm:prSet/>
      <dgm:spPr/>
      <dgm:t>
        <a:bodyPr/>
        <a:lstStyle/>
        <a:p>
          <a:endParaRPr lang="en-US"/>
        </a:p>
      </dgm:t>
    </dgm:pt>
    <dgm:pt modelId="{8972D01F-1EAE-4112-8F98-68197B5B72D1}">
      <dgm:prSet/>
      <dgm:spPr/>
      <dgm:t>
        <a:bodyPr/>
        <a:lstStyle/>
        <a:p>
          <a:r>
            <a:rPr lang="en-US" dirty="0">
              <a:latin typeface="Times New Roman" panose="02020603050405020304" pitchFamily="18" charset="0"/>
              <a:cs typeface="Times New Roman" panose="02020603050405020304" pitchFamily="18" charset="0"/>
            </a:rPr>
            <a:t>Routers don’t advertise the routing table which makes convergence faster.</a:t>
          </a:r>
          <a:endParaRPr lang="en-US" dirty="0"/>
        </a:p>
      </dgm:t>
    </dgm:pt>
    <dgm:pt modelId="{A8CE2262-888C-473E-8434-5017F52B5757}" type="parTrans" cxnId="{46C60E4A-5F16-477F-9020-55654A5E33B5}">
      <dgm:prSet/>
      <dgm:spPr/>
      <dgm:t>
        <a:bodyPr/>
        <a:lstStyle/>
        <a:p>
          <a:endParaRPr lang="en-US"/>
        </a:p>
      </dgm:t>
    </dgm:pt>
    <dgm:pt modelId="{F66FA4A5-38DE-4F88-871B-81CFE6CB3077}" type="sibTrans" cxnId="{46C60E4A-5F16-477F-9020-55654A5E33B5}">
      <dgm:prSet/>
      <dgm:spPr/>
      <dgm:t>
        <a:bodyPr/>
        <a:lstStyle/>
        <a:p>
          <a:endParaRPr lang="en-US"/>
        </a:p>
      </dgm:t>
    </dgm:pt>
    <dgm:pt modelId="{0D8F54BD-F11F-40DC-B97B-4DE8BDB058E9}">
      <dgm:prSet/>
      <dgm:spPr/>
      <dgm:t>
        <a:bodyPr/>
        <a:lstStyle/>
        <a:p>
          <a:r>
            <a:rPr lang="en-US" dirty="0">
              <a:latin typeface="Times New Roman" panose="02020603050405020304" pitchFamily="18" charset="0"/>
              <a:cs typeface="Times New Roman" panose="02020603050405020304" pitchFamily="18" charset="0"/>
            </a:rPr>
            <a:t>The routing protocol will flood the network with link state advertisements to all neighbor routers per area in an attempt to converge the network with new route information</a:t>
          </a:r>
          <a:endParaRPr lang="en-US" dirty="0"/>
        </a:p>
      </dgm:t>
    </dgm:pt>
    <dgm:pt modelId="{36840C2D-602E-4AA3-BC1D-29C98045A005}" type="parTrans" cxnId="{D0A9C747-E99D-4C9D-B74D-E6A0AD37DAF8}">
      <dgm:prSet/>
      <dgm:spPr/>
      <dgm:t>
        <a:bodyPr/>
        <a:lstStyle/>
        <a:p>
          <a:endParaRPr lang="en-US"/>
        </a:p>
      </dgm:t>
    </dgm:pt>
    <dgm:pt modelId="{E3969732-62CE-4C94-91FF-53A61E440A39}" type="sibTrans" cxnId="{D0A9C747-E99D-4C9D-B74D-E6A0AD37DAF8}">
      <dgm:prSet/>
      <dgm:spPr/>
      <dgm:t>
        <a:bodyPr/>
        <a:lstStyle/>
        <a:p>
          <a:endParaRPr lang="en-US"/>
        </a:p>
      </dgm:t>
    </dgm:pt>
    <dgm:pt modelId="{5E7BE180-15CB-4157-8824-49CB93414E65}">
      <dgm:prSet/>
      <dgm:spPr/>
      <dgm:t>
        <a:bodyPr/>
        <a:lstStyle/>
        <a:p>
          <a:r>
            <a:rPr lang="en-US" dirty="0">
              <a:latin typeface="Times New Roman" panose="02020603050405020304" pitchFamily="18" charset="0"/>
              <a:cs typeface="Times New Roman" panose="02020603050405020304" pitchFamily="18" charset="0"/>
            </a:rPr>
            <a:t>The incremental change is all that is advertised to all routers as a multicast LSA update. They use variable length subnet masks, which are scalable and use addressing more efficiently.</a:t>
          </a:r>
          <a:endParaRPr lang="en-US" dirty="0"/>
        </a:p>
      </dgm:t>
    </dgm:pt>
    <dgm:pt modelId="{EC4DA88E-8D76-45D9-B73B-AA2324E3FA3F}" type="parTrans" cxnId="{0456AD1A-2429-4FFC-86E3-C5DAC027A989}">
      <dgm:prSet/>
      <dgm:spPr/>
      <dgm:t>
        <a:bodyPr/>
        <a:lstStyle/>
        <a:p>
          <a:endParaRPr lang="en-US"/>
        </a:p>
      </dgm:t>
    </dgm:pt>
    <dgm:pt modelId="{2E801BC7-304A-4B08-9301-F25A7E420B96}" type="sibTrans" cxnId="{0456AD1A-2429-4FFC-86E3-C5DAC027A989}">
      <dgm:prSet/>
      <dgm:spPr/>
      <dgm:t>
        <a:bodyPr/>
        <a:lstStyle/>
        <a:p>
          <a:endParaRPr lang="en-US"/>
        </a:p>
      </dgm:t>
    </dgm:pt>
    <dgm:pt modelId="{5FDC75FA-0D2F-4826-81E2-642E9633659C}" type="pres">
      <dgm:prSet presAssocID="{AB7B4091-6D53-40B3-9522-F1C1A65021AB}" presName="vert0" presStyleCnt="0">
        <dgm:presLayoutVars>
          <dgm:dir/>
          <dgm:animOne val="branch"/>
          <dgm:animLvl val="lvl"/>
        </dgm:presLayoutVars>
      </dgm:prSet>
      <dgm:spPr/>
      <dgm:t>
        <a:bodyPr/>
        <a:lstStyle/>
        <a:p>
          <a:endParaRPr lang="en-US"/>
        </a:p>
      </dgm:t>
    </dgm:pt>
    <dgm:pt modelId="{59B116A1-7F61-457A-93EF-E09F4FE72224}" type="pres">
      <dgm:prSet presAssocID="{FC3FD5D5-63DC-40D1-8B70-F544BE9AC02D}" presName="thickLine" presStyleLbl="alignNode1" presStyleIdx="0" presStyleCnt="4"/>
      <dgm:spPr/>
    </dgm:pt>
    <dgm:pt modelId="{4469D140-6CA6-4DD3-B5B3-F9A68C89D7DF}" type="pres">
      <dgm:prSet presAssocID="{FC3FD5D5-63DC-40D1-8B70-F544BE9AC02D}" presName="horz1" presStyleCnt="0"/>
      <dgm:spPr/>
    </dgm:pt>
    <dgm:pt modelId="{FD694664-8334-4FD4-881E-13C36125A00B}" type="pres">
      <dgm:prSet presAssocID="{FC3FD5D5-63DC-40D1-8B70-F544BE9AC02D}" presName="tx1" presStyleLbl="revTx" presStyleIdx="0" presStyleCnt="4"/>
      <dgm:spPr/>
      <dgm:t>
        <a:bodyPr/>
        <a:lstStyle/>
        <a:p>
          <a:endParaRPr lang="en-US"/>
        </a:p>
      </dgm:t>
    </dgm:pt>
    <dgm:pt modelId="{A2F6FD67-EFE2-4536-9499-501B8A960EEC}" type="pres">
      <dgm:prSet presAssocID="{FC3FD5D5-63DC-40D1-8B70-F544BE9AC02D}" presName="vert1" presStyleCnt="0"/>
      <dgm:spPr/>
    </dgm:pt>
    <dgm:pt modelId="{C3B869E4-4852-4A97-ACA0-EC7D6C5E9401}" type="pres">
      <dgm:prSet presAssocID="{8972D01F-1EAE-4112-8F98-68197B5B72D1}" presName="thickLine" presStyleLbl="alignNode1" presStyleIdx="1" presStyleCnt="4"/>
      <dgm:spPr/>
    </dgm:pt>
    <dgm:pt modelId="{65F70156-1E34-4B64-97A1-BFD8A8FDA8D9}" type="pres">
      <dgm:prSet presAssocID="{8972D01F-1EAE-4112-8F98-68197B5B72D1}" presName="horz1" presStyleCnt="0"/>
      <dgm:spPr/>
    </dgm:pt>
    <dgm:pt modelId="{241240A3-2235-45B0-8166-64ED6BD39712}" type="pres">
      <dgm:prSet presAssocID="{8972D01F-1EAE-4112-8F98-68197B5B72D1}" presName="tx1" presStyleLbl="revTx" presStyleIdx="1" presStyleCnt="4"/>
      <dgm:spPr/>
      <dgm:t>
        <a:bodyPr/>
        <a:lstStyle/>
        <a:p>
          <a:endParaRPr lang="en-US"/>
        </a:p>
      </dgm:t>
    </dgm:pt>
    <dgm:pt modelId="{DBED1ADB-C2C2-4844-A133-E46E4740C748}" type="pres">
      <dgm:prSet presAssocID="{8972D01F-1EAE-4112-8F98-68197B5B72D1}" presName="vert1" presStyleCnt="0"/>
      <dgm:spPr/>
    </dgm:pt>
    <dgm:pt modelId="{EE4576A2-CB4A-4235-A36B-57082C1ADA51}" type="pres">
      <dgm:prSet presAssocID="{0D8F54BD-F11F-40DC-B97B-4DE8BDB058E9}" presName="thickLine" presStyleLbl="alignNode1" presStyleIdx="2" presStyleCnt="4"/>
      <dgm:spPr/>
    </dgm:pt>
    <dgm:pt modelId="{59098489-64EC-4F2B-A400-93BBBE7604B3}" type="pres">
      <dgm:prSet presAssocID="{0D8F54BD-F11F-40DC-B97B-4DE8BDB058E9}" presName="horz1" presStyleCnt="0"/>
      <dgm:spPr/>
    </dgm:pt>
    <dgm:pt modelId="{FD67F287-3E5D-41C9-9318-066DBE9C0DF5}" type="pres">
      <dgm:prSet presAssocID="{0D8F54BD-F11F-40DC-B97B-4DE8BDB058E9}" presName="tx1" presStyleLbl="revTx" presStyleIdx="2" presStyleCnt="4"/>
      <dgm:spPr/>
      <dgm:t>
        <a:bodyPr/>
        <a:lstStyle/>
        <a:p>
          <a:endParaRPr lang="en-US"/>
        </a:p>
      </dgm:t>
    </dgm:pt>
    <dgm:pt modelId="{A4F71E7F-534E-45E1-AA26-375F7BF633B3}" type="pres">
      <dgm:prSet presAssocID="{0D8F54BD-F11F-40DC-B97B-4DE8BDB058E9}" presName="vert1" presStyleCnt="0"/>
      <dgm:spPr/>
    </dgm:pt>
    <dgm:pt modelId="{7B318777-DB5C-4826-B2FD-4E52316A4EA2}" type="pres">
      <dgm:prSet presAssocID="{5E7BE180-15CB-4157-8824-49CB93414E65}" presName="thickLine" presStyleLbl="alignNode1" presStyleIdx="3" presStyleCnt="4"/>
      <dgm:spPr/>
    </dgm:pt>
    <dgm:pt modelId="{C354CB6A-194F-4EBC-8987-48482C250223}" type="pres">
      <dgm:prSet presAssocID="{5E7BE180-15CB-4157-8824-49CB93414E65}" presName="horz1" presStyleCnt="0"/>
      <dgm:spPr/>
    </dgm:pt>
    <dgm:pt modelId="{586DB121-E75C-4EAC-908B-6635C48B7F8B}" type="pres">
      <dgm:prSet presAssocID="{5E7BE180-15CB-4157-8824-49CB93414E65}" presName="tx1" presStyleLbl="revTx" presStyleIdx="3" presStyleCnt="4"/>
      <dgm:spPr/>
      <dgm:t>
        <a:bodyPr/>
        <a:lstStyle/>
        <a:p>
          <a:endParaRPr lang="en-US"/>
        </a:p>
      </dgm:t>
    </dgm:pt>
    <dgm:pt modelId="{47998D91-4149-4D8D-875E-F56864752683}" type="pres">
      <dgm:prSet presAssocID="{5E7BE180-15CB-4157-8824-49CB93414E65}" presName="vert1" presStyleCnt="0"/>
      <dgm:spPr/>
    </dgm:pt>
  </dgm:ptLst>
  <dgm:cxnLst>
    <dgm:cxn modelId="{1D4A8722-8230-4EBF-B234-F430F54BD07F}" type="presOf" srcId="{8972D01F-1EAE-4112-8F98-68197B5B72D1}" destId="{241240A3-2235-45B0-8166-64ED6BD39712}" srcOrd="0" destOrd="0" presId="urn:microsoft.com/office/officeart/2008/layout/LinedList"/>
    <dgm:cxn modelId="{D0A9C747-E99D-4C9D-B74D-E6A0AD37DAF8}" srcId="{AB7B4091-6D53-40B3-9522-F1C1A65021AB}" destId="{0D8F54BD-F11F-40DC-B97B-4DE8BDB058E9}" srcOrd="2" destOrd="0" parTransId="{36840C2D-602E-4AA3-BC1D-29C98045A005}" sibTransId="{E3969732-62CE-4C94-91FF-53A61E440A39}"/>
    <dgm:cxn modelId="{46C60E4A-5F16-477F-9020-55654A5E33B5}" srcId="{AB7B4091-6D53-40B3-9522-F1C1A65021AB}" destId="{8972D01F-1EAE-4112-8F98-68197B5B72D1}" srcOrd="1" destOrd="0" parTransId="{A8CE2262-888C-473E-8434-5017F52B5757}" sibTransId="{F66FA4A5-38DE-4F88-871B-81CFE6CB3077}"/>
    <dgm:cxn modelId="{8F5BB505-4467-44F7-B523-8480F22D16EC}" type="presOf" srcId="{0D8F54BD-F11F-40DC-B97B-4DE8BDB058E9}" destId="{FD67F287-3E5D-41C9-9318-066DBE9C0DF5}" srcOrd="0" destOrd="0" presId="urn:microsoft.com/office/officeart/2008/layout/LinedList"/>
    <dgm:cxn modelId="{6F1D9E2A-C4D5-48F8-9A46-565D6BA290BD}" srcId="{AB7B4091-6D53-40B3-9522-F1C1A65021AB}" destId="{FC3FD5D5-63DC-40D1-8B70-F544BE9AC02D}" srcOrd="0" destOrd="0" parTransId="{DA272875-68B8-4112-B2F0-ED85036EB9A1}" sibTransId="{E33F7293-E3A1-4319-BC7F-FE4DF5F6CC03}"/>
    <dgm:cxn modelId="{0456AD1A-2429-4FFC-86E3-C5DAC027A989}" srcId="{AB7B4091-6D53-40B3-9522-F1C1A65021AB}" destId="{5E7BE180-15CB-4157-8824-49CB93414E65}" srcOrd="3" destOrd="0" parTransId="{EC4DA88E-8D76-45D9-B73B-AA2324E3FA3F}" sibTransId="{2E801BC7-304A-4B08-9301-F25A7E420B96}"/>
    <dgm:cxn modelId="{FAC5A5F5-485D-4220-A486-68265DB3FEEF}" type="presOf" srcId="{AB7B4091-6D53-40B3-9522-F1C1A65021AB}" destId="{5FDC75FA-0D2F-4826-81E2-642E9633659C}" srcOrd="0" destOrd="0" presId="urn:microsoft.com/office/officeart/2008/layout/LinedList"/>
    <dgm:cxn modelId="{AF43E21D-80C9-485A-80F9-F7538C26E75F}" type="presOf" srcId="{FC3FD5D5-63DC-40D1-8B70-F544BE9AC02D}" destId="{FD694664-8334-4FD4-881E-13C36125A00B}" srcOrd="0" destOrd="0" presId="urn:microsoft.com/office/officeart/2008/layout/LinedList"/>
    <dgm:cxn modelId="{B13FF410-A3CB-43F5-8094-3AB859D74A1A}" type="presOf" srcId="{5E7BE180-15CB-4157-8824-49CB93414E65}" destId="{586DB121-E75C-4EAC-908B-6635C48B7F8B}" srcOrd="0" destOrd="0" presId="urn:microsoft.com/office/officeart/2008/layout/LinedList"/>
    <dgm:cxn modelId="{C079B7F0-3670-4F56-9894-052043D2FEB1}" type="presParOf" srcId="{5FDC75FA-0D2F-4826-81E2-642E9633659C}" destId="{59B116A1-7F61-457A-93EF-E09F4FE72224}" srcOrd="0" destOrd="0" presId="urn:microsoft.com/office/officeart/2008/layout/LinedList"/>
    <dgm:cxn modelId="{736D9C7E-4E54-4D6E-B55D-9DF1776793B4}" type="presParOf" srcId="{5FDC75FA-0D2F-4826-81E2-642E9633659C}" destId="{4469D140-6CA6-4DD3-B5B3-F9A68C89D7DF}" srcOrd="1" destOrd="0" presId="urn:microsoft.com/office/officeart/2008/layout/LinedList"/>
    <dgm:cxn modelId="{E9C694C4-66DB-46A3-A1B6-5FACF5F7CD74}" type="presParOf" srcId="{4469D140-6CA6-4DD3-B5B3-F9A68C89D7DF}" destId="{FD694664-8334-4FD4-881E-13C36125A00B}" srcOrd="0" destOrd="0" presId="urn:microsoft.com/office/officeart/2008/layout/LinedList"/>
    <dgm:cxn modelId="{11B7EE8E-AB87-406B-A21E-B1A17DBF2940}" type="presParOf" srcId="{4469D140-6CA6-4DD3-B5B3-F9A68C89D7DF}" destId="{A2F6FD67-EFE2-4536-9499-501B8A960EEC}" srcOrd="1" destOrd="0" presId="urn:microsoft.com/office/officeart/2008/layout/LinedList"/>
    <dgm:cxn modelId="{EC9FA120-27D3-415C-A988-2C80707BB8DA}" type="presParOf" srcId="{5FDC75FA-0D2F-4826-81E2-642E9633659C}" destId="{C3B869E4-4852-4A97-ACA0-EC7D6C5E9401}" srcOrd="2" destOrd="0" presId="urn:microsoft.com/office/officeart/2008/layout/LinedList"/>
    <dgm:cxn modelId="{0E8EBC57-358B-45E0-95BA-45BE3318FBDC}" type="presParOf" srcId="{5FDC75FA-0D2F-4826-81E2-642E9633659C}" destId="{65F70156-1E34-4B64-97A1-BFD8A8FDA8D9}" srcOrd="3" destOrd="0" presId="urn:microsoft.com/office/officeart/2008/layout/LinedList"/>
    <dgm:cxn modelId="{DD20C94D-B5DC-4B53-9113-047929C893EA}" type="presParOf" srcId="{65F70156-1E34-4B64-97A1-BFD8A8FDA8D9}" destId="{241240A3-2235-45B0-8166-64ED6BD39712}" srcOrd="0" destOrd="0" presId="urn:microsoft.com/office/officeart/2008/layout/LinedList"/>
    <dgm:cxn modelId="{410C0F32-F513-41BB-8442-EC9566A23C97}" type="presParOf" srcId="{65F70156-1E34-4B64-97A1-BFD8A8FDA8D9}" destId="{DBED1ADB-C2C2-4844-A133-E46E4740C748}" srcOrd="1" destOrd="0" presId="urn:microsoft.com/office/officeart/2008/layout/LinedList"/>
    <dgm:cxn modelId="{C4C0C570-1262-464C-8578-E0BE666CFCB3}" type="presParOf" srcId="{5FDC75FA-0D2F-4826-81E2-642E9633659C}" destId="{EE4576A2-CB4A-4235-A36B-57082C1ADA51}" srcOrd="4" destOrd="0" presId="urn:microsoft.com/office/officeart/2008/layout/LinedList"/>
    <dgm:cxn modelId="{47BC80B6-02A6-4F59-A4B1-85325AD30853}" type="presParOf" srcId="{5FDC75FA-0D2F-4826-81E2-642E9633659C}" destId="{59098489-64EC-4F2B-A400-93BBBE7604B3}" srcOrd="5" destOrd="0" presId="urn:microsoft.com/office/officeart/2008/layout/LinedList"/>
    <dgm:cxn modelId="{5B8446CA-E870-47BC-9274-E8BE739B8D06}" type="presParOf" srcId="{59098489-64EC-4F2B-A400-93BBBE7604B3}" destId="{FD67F287-3E5D-41C9-9318-066DBE9C0DF5}" srcOrd="0" destOrd="0" presId="urn:microsoft.com/office/officeart/2008/layout/LinedList"/>
    <dgm:cxn modelId="{4C79D9B9-D300-4418-AD85-25331A3D805B}" type="presParOf" srcId="{59098489-64EC-4F2B-A400-93BBBE7604B3}" destId="{A4F71E7F-534E-45E1-AA26-375F7BF633B3}" srcOrd="1" destOrd="0" presId="urn:microsoft.com/office/officeart/2008/layout/LinedList"/>
    <dgm:cxn modelId="{E93AA13B-A022-43AC-8859-E65AF47AA4EE}" type="presParOf" srcId="{5FDC75FA-0D2F-4826-81E2-642E9633659C}" destId="{7B318777-DB5C-4826-B2FD-4E52316A4EA2}" srcOrd="6" destOrd="0" presId="urn:microsoft.com/office/officeart/2008/layout/LinedList"/>
    <dgm:cxn modelId="{1B61B82C-4759-4852-BD43-62EAC020164D}" type="presParOf" srcId="{5FDC75FA-0D2F-4826-81E2-642E9633659C}" destId="{C354CB6A-194F-4EBC-8987-48482C250223}" srcOrd="7" destOrd="0" presId="urn:microsoft.com/office/officeart/2008/layout/LinedList"/>
    <dgm:cxn modelId="{C716AB6B-BFF2-43F7-9D78-82E2498AB568}" type="presParOf" srcId="{C354CB6A-194F-4EBC-8987-48482C250223}" destId="{586DB121-E75C-4EAC-908B-6635C48B7F8B}" srcOrd="0" destOrd="0" presId="urn:microsoft.com/office/officeart/2008/layout/LinedList"/>
    <dgm:cxn modelId="{5147B827-B1A5-441E-85C6-5E4DD935D39F}" type="presParOf" srcId="{C354CB6A-194F-4EBC-8987-48482C250223}" destId="{47998D91-4149-4D8D-875E-F56864752683}"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8EFB0B-BA87-4CA4-AD96-2AD528B7BD4E}"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AC96FABB-B6DC-4E85-9DDE-76CB4B75F914}">
      <dgm:prSet/>
      <dgm:spPr/>
      <dgm:t>
        <a:bodyPr/>
        <a:lstStyle/>
        <a:p>
          <a:r>
            <a:rPr lang="en-US"/>
            <a:t>A static IP route specifies the route's destination address and the next-hop router's IP address or routing switch interface through which the routing switch can reach the destination. </a:t>
          </a:r>
        </a:p>
      </dgm:t>
    </dgm:pt>
    <dgm:pt modelId="{300031FE-D1CC-4AAD-A8EA-0DD40D2EA0B8}" type="parTrans" cxnId="{D7B3B358-4457-495E-B9C0-7A5ADD8454B2}">
      <dgm:prSet/>
      <dgm:spPr/>
      <dgm:t>
        <a:bodyPr/>
        <a:lstStyle/>
        <a:p>
          <a:endParaRPr lang="en-US"/>
        </a:p>
      </dgm:t>
    </dgm:pt>
    <dgm:pt modelId="{B138148A-E979-487D-BDF5-BD7912829386}" type="sibTrans" cxnId="{D7B3B358-4457-495E-B9C0-7A5ADD8454B2}">
      <dgm:prSet/>
      <dgm:spPr/>
      <dgm:t>
        <a:bodyPr/>
        <a:lstStyle/>
        <a:p>
          <a:endParaRPr lang="en-US"/>
        </a:p>
      </dgm:t>
    </dgm:pt>
    <dgm:pt modelId="{ECAAC459-E780-43F5-8CC7-FBA9FB0F936F}">
      <dgm:prSet/>
      <dgm:spPr/>
      <dgm:t>
        <a:bodyPr/>
        <a:lstStyle/>
        <a:p>
          <a:r>
            <a:rPr lang="en-US"/>
            <a:t>A static route is a pre-determined pathway that a packet must travel to reach a specific host or network. </a:t>
          </a:r>
        </a:p>
      </dgm:t>
    </dgm:pt>
    <dgm:pt modelId="{BCDB6B4C-8465-428D-AD54-9DD287B1EE0C}" type="parTrans" cxnId="{047D069D-8003-4B4C-99CC-26EC2E727EC1}">
      <dgm:prSet/>
      <dgm:spPr/>
      <dgm:t>
        <a:bodyPr/>
        <a:lstStyle/>
        <a:p>
          <a:endParaRPr lang="en-US"/>
        </a:p>
      </dgm:t>
    </dgm:pt>
    <dgm:pt modelId="{4F6A20A1-4674-42F4-8017-D5172AF8C822}" type="sibTrans" cxnId="{047D069D-8003-4B4C-99CC-26EC2E727EC1}">
      <dgm:prSet/>
      <dgm:spPr/>
      <dgm:t>
        <a:bodyPr/>
        <a:lstStyle/>
        <a:p>
          <a:endParaRPr lang="en-US"/>
        </a:p>
      </dgm:t>
    </dgm:pt>
    <dgm:pt modelId="{76CF2A3C-E193-439A-B81B-1F59C1F59B14}">
      <dgm:prSet/>
      <dgm:spPr/>
      <dgm:t>
        <a:bodyPr/>
        <a:lstStyle/>
        <a:p>
          <a:r>
            <a:rPr lang="en-US"/>
            <a:t>Some ISPs require static routes to build your routing table instead of using dynamic routing protocols. </a:t>
          </a:r>
        </a:p>
      </dgm:t>
    </dgm:pt>
    <dgm:pt modelId="{AB64D61A-C3FF-429F-8D38-3CA2B7A5F45E}" type="parTrans" cxnId="{E6366B38-37E0-4CF2-A66B-FA13D5EAB95B}">
      <dgm:prSet/>
      <dgm:spPr/>
      <dgm:t>
        <a:bodyPr/>
        <a:lstStyle/>
        <a:p>
          <a:endParaRPr lang="en-US"/>
        </a:p>
      </dgm:t>
    </dgm:pt>
    <dgm:pt modelId="{2ABBE365-10BA-4C13-AD54-75D65DDDFF24}" type="sibTrans" cxnId="{E6366B38-37E0-4CF2-A66B-FA13D5EAB95B}">
      <dgm:prSet/>
      <dgm:spPr/>
      <dgm:t>
        <a:bodyPr/>
        <a:lstStyle/>
        <a:p>
          <a:endParaRPr lang="en-US"/>
        </a:p>
      </dgm:t>
    </dgm:pt>
    <dgm:pt modelId="{39BB540F-C15E-48DD-90F6-0F2B1F32766F}">
      <dgm:prSet/>
      <dgm:spPr/>
      <dgm:t>
        <a:bodyPr/>
        <a:lstStyle/>
        <a:p>
          <a:r>
            <a:rPr lang="en-US"/>
            <a:t>Static routes do not require CPU resources to exchange routing information with a peer router. </a:t>
          </a:r>
        </a:p>
      </dgm:t>
    </dgm:pt>
    <dgm:pt modelId="{4C8C6C8E-050C-4DB5-9348-44A5B3F83AD0}" type="parTrans" cxnId="{AAF8E188-F61E-4EC6-BA70-9E86565BF412}">
      <dgm:prSet/>
      <dgm:spPr/>
      <dgm:t>
        <a:bodyPr/>
        <a:lstStyle/>
        <a:p>
          <a:endParaRPr lang="en-US"/>
        </a:p>
      </dgm:t>
    </dgm:pt>
    <dgm:pt modelId="{99E65388-9B83-4FFF-B99E-8DE0E47A984F}" type="sibTrans" cxnId="{AAF8E188-F61E-4EC6-BA70-9E86565BF412}">
      <dgm:prSet/>
      <dgm:spPr/>
      <dgm:t>
        <a:bodyPr/>
        <a:lstStyle/>
        <a:p>
          <a:endParaRPr lang="en-US"/>
        </a:p>
      </dgm:t>
    </dgm:pt>
    <dgm:pt modelId="{7CCD2A52-9194-4AE5-9D36-6B35D5132595}">
      <dgm:prSet/>
      <dgm:spPr/>
      <dgm:t>
        <a:bodyPr/>
        <a:lstStyle/>
        <a:p>
          <a:r>
            <a:rPr lang="en-US"/>
            <a:t>You can also use static routes to reach peer routers that do not support dynamic routing protocols. </a:t>
          </a:r>
        </a:p>
      </dgm:t>
    </dgm:pt>
    <dgm:pt modelId="{FD69D50D-4321-4929-A820-86CCACB44AFF}" type="parTrans" cxnId="{08B011CB-781C-4E6C-B584-F6685FD1CC6D}">
      <dgm:prSet/>
      <dgm:spPr/>
      <dgm:t>
        <a:bodyPr/>
        <a:lstStyle/>
        <a:p>
          <a:endParaRPr lang="en-US"/>
        </a:p>
      </dgm:t>
    </dgm:pt>
    <dgm:pt modelId="{A19ABF4A-D7D0-4FD6-AEBB-25B6092B0728}" type="sibTrans" cxnId="{08B011CB-781C-4E6C-B584-F6685FD1CC6D}">
      <dgm:prSet/>
      <dgm:spPr/>
      <dgm:t>
        <a:bodyPr/>
        <a:lstStyle/>
        <a:p>
          <a:endParaRPr lang="en-US"/>
        </a:p>
      </dgm:t>
    </dgm:pt>
    <dgm:pt modelId="{F16BBA97-3E37-48F2-9181-73AEBE984D44}">
      <dgm:prSet/>
      <dgm:spPr/>
      <dgm:t>
        <a:bodyPr/>
        <a:lstStyle/>
        <a:p>
          <a:r>
            <a:rPr lang="en-US"/>
            <a:t>Static routes can be used together with dynamic routes. </a:t>
          </a:r>
        </a:p>
      </dgm:t>
    </dgm:pt>
    <dgm:pt modelId="{8527481C-1FE6-4C0C-90A6-FCBAB3C9BF38}" type="parTrans" cxnId="{092E11EC-21F6-4C0F-A7F6-278095D4413C}">
      <dgm:prSet/>
      <dgm:spPr/>
      <dgm:t>
        <a:bodyPr/>
        <a:lstStyle/>
        <a:p>
          <a:endParaRPr lang="en-US"/>
        </a:p>
      </dgm:t>
    </dgm:pt>
    <dgm:pt modelId="{0954CB69-7D27-48DF-9448-C5E1A24011A9}" type="sibTrans" cxnId="{092E11EC-21F6-4C0F-A7F6-278095D4413C}">
      <dgm:prSet/>
      <dgm:spPr/>
      <dgm:t>
        <a:bodyPr/>
        <a:lstStyle/>
        <a:p>
          <a:endParaRPr lang="en-US"/>
        </a:p>
      </dgm:t>
    </dgm:pt>
    <dgm:pt modelId="{4A13F645-9371-4D9E-BA7B-13D608802C84}" type="pres">
      <dgm:prSet presAssocID="{0B8EFB0B-BA87-4CA4-AD96-2AD528B7BD4E}" presName="Name0" presStyleCnt="0">
        <dgm:presLayoutVars>
          <dgm:dir/>
          <dgm:resizeHandles val="exact"/>
        </dgm:presLayoutVars>
      </dgm:prSet>
      <dgm:spPr/>
      <dgm:t>
        <a:bodyPr/>
        <a:lstStyle/>
        <a:p>
          <a:endParaRPr lang="en-US"/>
        </a:p>
      </dgm:t>
    </dgm:pt>
    <dgm:pt modelId="{34DFA646-5ABC-4F57-87EC-D9918043ED8D}" type="pres">
      <dgm:prSet presAssocID="{AC96FABB-B6DC-4E85-9DDE-76CB4B75F914}" presName="node" presStyleLbl="node1" presStyleIdx="0" presStyleCnt="6">
        <dgm:presLayoutVars>
          <dgm:bulletEnabled val="1"/>
        </dgm:presLayoutVars>
      </dgm:prSet>
      <dgm:spPr/>
      <dgm:t>
        <a:bodyPr/>
        <a:lstStyle/>
        <a:p>
          <a:endParaRPr lang="en-US"/>
        </a:p>
      </dgm:t>
    </dgm:pt>
    <dgm:pt modelId="{0A5E8D37-0E06-4C48-B35E-A4E416C60BF5}" type="pres">
      <dgm:prSet presAssocID="{B138148A-E979-487D-BDF5-BD7912829386}" presName="sibTrans" presStyleLbl="sibTrans1D1" presStyleIdx="0" presStyleCnt="5"/>
      <dgm:spPr/>
      <dgm:t>
        <a:bodyPr/>
        <a:lstStyle/>
        <a:p>
          <a:endParaRPr lang="en-US"/>
        </a:p>
      </dgm:t>
    </dgm:pt>
    <dgm:pt modelId="{D0D857A8-7BED-4592-B749-9934DCD15532}" type="pres">
      <dgm:prSet presAssocID="{B138148A-E979-487D-BDF5-BD7912829386}" presName="connectorText" presStyleLbl="sibTrans1D1" presStyleIdx="0" presStyleCnt="5"/>
      <dgm:spPr/>
      <dgm:t>
        <a:bodyPr/>
        <a:lstStyle/>
        <a:p>
          <a:endParaRPr lang="en-US"/>
        </a:p>
      </dgm:t>
    </dgm:pt>
    <dgm:pt modelId="{C6E15FB6-4296-492C-920D-A8A90E89ADE2}" type="pres">
      <dgm:prSet presAssocID="{ECAAC459-E780-43F5-8CC7-FBA9FB0F936F}" presName="node" presStyleLbl="node1" presStyleIdx="1" presStyleCnt="6">
        <dgm:presLayoutVars>
          <dgm:bulletEnabled val="1"/>
        </dgm:presLayoutVars>
      </dgm:prSet>
      <dgm:spPr/>
      <dgm:t>
        <a:bodyPr/>
        <a:lstStyle/>
        <a:p>
          <a:endParaRPr lang="en-US"/>
        </a:p>
      </dgm:t>
    </dgm:pt>
    <dgm:pt modelId="{422D5DFD-5A8B-4BF5-9140-90D157843362}" type="pres">
      <dgm:prSet presAssocID="{4F6A20A1-4674-42F4-8017-D5172AF8C822}" presName="sibTrans" presStyleLbl="sibTrans1D1" presStyleIdx="1" presStyleCnt="5"/>
      <dgm:spPr/>
      <dgm:t>
        <a:bodyPr/>
        <a:lstStyle/>
        <a:p>
          <a:endParaRPr lang="en-US"/>
        </a:p>
      </dgm:t>
    </dgm:pt>
    <dgm:pt modelId="{081AE093-1509-48B3-A029-615D3F94D912}" type="pres">
      <dgm:prSet presAssocID="{4F6A20A1-4674-42F4-8017-D5172AF8C822}" presName="connectorText" presStyleLbl="sibTrans1D1" presStyleIdx="1" presStyleCnt="5"/>
      <dgm:spPr/>
      <dgm:t>
        <a:bodyPr/>
        <a:lstStyle/>
        <a:p>
          <a:endParaRPr lang="en-US"/>
        </a:p>
      </dgm:t>
    </dgm:pt>
    <dgm:pt modelId="{D51607DC-2FE3-4892-BBB0-CD307C133D23}" type="pres">
      <dgm:prSet presAssocID="{76CF2A3C-E193-439A-B81B-1F59C1F59B14}" presName="node" presStyleLbl="node1" presStyleIdx="2" presStyleCnt="6">
        <dgm:presLayoutVars>
          <dgm:bulletEnabled val="1"/>
        </dgm:presLayoutVars>
      </dgm:prSet>
      <dgm:spPr/>
      <dgm:t>
        <a:bodyPr/>
        <a:lstStyle/>
        <a:p>
          <a:endParaRPr lang="en-US"/>
        </a:p>
      </dgm:t>
    </dgm:pt>
    <dgm:pt modelId="{24055A15-08EA-4F64-9C48-876A8305B253}" type="pres">
      <dgm:prSet presAssocID="{2ABBE365-10BA-4C13-AD54-75D65DDDFF24}" presName="sibTrans" presStyleLbl="sibTrans1D1" presStyleIdx="2" presStyleCnt="5"/>
      <dgm:spPr/>
      <dgm:t>
        <a:bodyPr/>
        <a:lstStyle/>
        <a:p>
          <a:endParaRPr lang="en-US"/>
        </a:p>
      </dgm:t>
    </dgm:pt>
    <dgm:pt modelId="{69AA6FC9-33A0-4452-8743-26B72DFD9D07}" type="pres">
      <dgm:prSet presAssocID="{2ABBE365-10BA-4C13-AD54-75D65DDDFF24}" presName="connectorText" presStyleLbl="sibTrans1D1" presStyleIdx="2" presStyleCnt="5"/>
      <dgm:spPr/>
      <dgm:t>
        <a:bodyPr/>
        <a:lstStyle/>
        <a:p>
          <a:endParaRPr lang="en-US"/>
        </a:p>
      </dgm:t>
    </dgm:pt>
    <dgm:pt modelId="{8D5C08EC-FFD2-43BD-8AA7-5A8D9B7CC127}" type="pres">
      <dgm:prSet presAssocID="{39BB540F-C15E-48DD-90F6-0F2B1F32766F}" presName="node" presStyleLbl="node1" presStyleIdx="3" presStyleCnt="6">
        <dgm:presLayoutVars>
          <dgm:bulletEnabled val="1"/>
        </dgm:presLayoutVars>
      </dgm:prSet>
      <dgm:spPr/>
      <dgm:t>
        <a:bodyPr/>
        <a:lstStyle/>
        <a:p>
          <a:endParaRPr lang="en-US"/>
        </a:p>
      </dgm:t>
    </dgm:pt>
    <dgm:pt modelId="{4F3067B5-352A-4190-9D34-757DB9E030AA}" type="pres">
      <dgm:prSet presAssocID="{99E65388-9B83-4FFF-B99E-8DE0E47A984F}" presName="sibTrans" presStyleLbl="sibTrans1D1" presStyleIdx="3" presStyleCnt="5"/>
      <dgm:spPr/>
      <dgm:t>
        <a:bodyPr/>
        <a:lstStyle/>
        <a:p>
          <a:endParaRPr lang="en-US"/>
        </a:p>
      </dgm:t>
    </dgm:pt>
    <dgm:pt modelId="{786784BE-7C5F-4565-9DEE-9FFD76006AAA}" type="pres">
      <dgm:prSet presAssocID="{99E65388-9B83-4FFF-B99E-8DE0E47A984F}" presName="connectorText" presStyleLbl="sibTrans1D1" presStyleIdx="3" presStyleCnt="5"/>
      <dgm:spPr/>
      <dgm:t>
        <a:bodyPr/>
        <a:lstStyle/>
        <a:p>
          <a:endParaRPr lang="en-US"/>
        </a:p>
      </dgm:t>
    </dgm:pt>
    <dgm:pt modelId="{EEB588C5-008E-40BA-9769-417EF9995C57}" type="pres">
      <dgm:prSet presAssocID="{7CCD2A52-9194-4AE5-9D36-6B35D5132595}" presName="node" presStyleLbl="node1" presStyleIdx="4" presStyleCnt="6">
        <dgm:presLayoutVars>
          <dgm:bulletEnabled val="1"/>
        </dgm:presLayoutVars>
      </dgm:prSet>
      <dgm:spPr/>
      <dgm:t>
        <a:bodyPr/>
        <a:lstStyle/>
        <a:p>
          <a:endParaRPr lang="en-US"/>
        </a:p>
      </dgm:t>
    </dgm:pt>
    <dgm:pt modelId="{19DD6E49-38A1-4D52-8CA6-E1D2C54235FE}" type="pres">
      <dgm:prSet presAssocID="{A19ABF4A-D7D0-4FD6-AEBB-25B6092B0728}" presName="sibTrans" presStyleLbl="sibTrans1D1" presStyleIdx="4" presStyleCnt="5"/>
      <dgm:spPr/>
      <dgm:t>
        <a:bodyPr/>
        <a:lstStyle/>
        <a:p>
          <a:endParaRPr lang="en-US"/>
        </a:p>
      </dgm:t>
    </dgm:pt>
    <dgm:pt modelId="{79D8D023-FF3F-4490-B338-5A1660A4BBEB}" type="pres">
      <dgm:prSet presAssocID="{A19ABF4A-D7D0-4FD6-AEBB-25B6092B0728}" presName="connectorText" presStyleLbl="sibTrans1D1" presStyleIdx="4" presStyleCnt="5"/>
      <dgm:spPr/>
      <dgm:t>
        <a:bodyPr/>
        <a:lstStyle/>
        <a:p>
          <a:endParaRPr lang="en-US"/>
        </a:p>
      </dgm:t>
    </dgm:pt>
    <dgm:pt modelId="{14A28A08-DA48-4417-AE1D-90FB3AFE0850}" type="pres">
      <dgm:prSet presAssocID="{F16BBA97-3E37-48F2-9181-73AEBE984D44}" presName="node" presStyleLbl="node1" presStyleIdx="5" presStyleCnt="6">
        <dgm:presLayoutVars>
          <dgm:bulletEnabled val="1"/>
        </dgm:presLayoutVars>
      </dgm:prSet>
      <dgm:spPr/>
      <dgm:t>
        <a:bodyPr/>
        <a:lstStyle/>
        <a:p>
          <a:endParaRPr lang="en-US"/>
        </a:p>
      </dgm:t>
    </dgm:pt>
  </dgm:ptLst>
  <dgm:cxnLst>
    <dgm:cxn modelId="{4DBD4179-DC57-4529-802E-00DB49AAFA05}" type="presOf" srcId="{2ABBE365-10BA-4C13-AD54-75D65DDDFF24}" destId="{24055A15-08EA-4F64-9C48-876A8305B253}" srcOrd="0" destOrd="0" presId="urn:microsoft.com/office/officeart/2016/7/layout/RepeatingBendingProcessNew"/>
    <dgm:cxn modelId="{8334ED72-6F0D-436C-BAB3-2F3527958DD5}" type="presOf" srcId="{B138148A-E979-487D-BDF5-BD7912829386}" destId="{D0D857A8-7BED-4592-B749-9934DCD15532}" srcOrd="1" destOrd="0" presId="urn:microsoft.com/office/officeart/2016/7/layout/RepeatingBendingProcessNew"/>
    <dgm:cxn modelId="{F0E1109B-65C3-4565-8F13-496673F90C5B}" type="presOf" srcId="{2ABBE365-10BA-4C13-AD54-75D65DDDFF24}" destId="{69AA6FC9-33A0-4452-8743-26B72DFD9D07}" srcOrd="1" destOrd="0" presId="urn:microsoft.com/office/officeart/2016/7/layout/RepeatingBendingProcessNew"/>
    <dgm:cxn modelId="{AAF8E188-F61E-4EC6-BA70-9E86565BF412}" srcId="{0B8EFB0B-BA87-4CA4-AD96-2AD528B7BD4E}" destId="{39BB540F-C15E-48DD-90F6-0F2B1F32766F}" srcOrd="3" destOrd="0" parTransId="{4C8C6C8E-050C-4DB5-9348-44A5B3F83AD0}" sibTransId="{99E65388-9B83-4FFF-B99E-8DE0E47A984F}"/>
    <dgm:cxn modelId="{D297A729-3947-4682-8AFA-9A97D6808DD8}" type="presOf" srcId="{ECAAC459-E780-43F5-8CC7-FBA9FB0F936F}" destId="{C6E15FB6-4296-492C-920D-A8A90E89ADE2}" srcOrd="0" destOrd="0" presId="urn:microsoft.com/office/officeart/2016/7/layout/RepeatingBendingProcessNew"/>
    <dgm:cxn modelId="{B93B1152-817D-4AE5-9CCC-BF0C28B873C0}" type="presOf" srcId="{AC96FABB-B6DC-4E85-9DDE-76CB4B75F914}" destId="{34DFA646-5ABC-4F57-87EC-D9918043ED8D}" srcOrd="0" destOrd="0" presId="urn:microsoft.com/office/officeart/2016/7/layout/RepeatingBendingProcessNew"/>
    <dgm:cxn modelId="{9610D0E5-C3AF-469E-8F6B-290CF3E63743}" type="presOf" srcId="{99E65388-9B83-4FFF-B99E-8DE0E47A984F}" destId="{786784BE-7C5F-4565-9DEE-9FFD76006AAA}" srcOrd="1" destOrd="0" presId="urn:microsoft.com/office/officeart/2016/7/layout/RepeatingBendingProcessNew"/>
    <dgm:cxn modelId="{18B9D1E1-F35D-473E-AF03-192BEAC4E2B6}" type="presOf" srcId="{4F6A20A1-4674-42F4-8017-D5172AF8C822}" destId="{422D5DFD-5A8B-4BF5-9140-90D157843362}" srcOrd="0" destOrd="0" presId="urn:microsoft.com/office/officeart/2016/7/layout/RepeatingBendingProcessNew"/>
    <dgm:cxn modelId="{047D069D-8003-4B4C-99CC-26EC2E727EC1}" srcId="{0B8EFB0B-BA87-4CA4-AD96-2AD528B7BD4E}" destId="{ECAAC459-E780-43F5-8CC7-FBA9FB0F936F}" srcOrd="1" destOrd="0" parTransId="{BCDB6B4C-8465-428D-AD54-9DD287B1EE0C}" sibTransId="{4F6A20A1-4674-42F4-8017-D5172AF8C822}"/>
    <dgm:cxn modelId="{092E11EC-21F6-4C0F-A7F6-278095D4413C}" srcId="{0B8EFB0B-BA87-4CA4-AD96-2AD528B7BD4E}" destId="{F16BBA97-3E37-48F2-9181-73AEBE984D44}" srcOrd="5" destOrd="0" parTransId="{8527481C-1FE6-4C0C-90A6-FCBAB3C9BF38}" sibTransId="{0954CB69-7D27-48DF-9448-C5E1A24011A9}"/>
    <dgm:cxn modelId="{9324275C-7B33-477E-B9FE-D4873E4B797C}" type="presOf" srcId="{4F6A20A1-4674-42F4-8017-D5172AF8C822}" destId="{081AE093-1509-48B3-A029-615D3F94D912}" srcOrd="1" destOrd="0" presId="urn:microsoft.com/office/officeart/2016/7/layout/RepeatingBendingProcessNew"/>
    <dgm:cxn modelId="{D7B3B358-4457-495E-B9C0-7A5ADD8454B2}" srcId="{0B8EFB0B-BA87-4CA4-AD96-2AD528B7BD4E}" destId="{AC96FABB-B6DC-4E85-9DDE-76CB4B75F914}" srcOrd="0" destOrd="0" parTransId="{300031FE-D1CC-4AAD-A8EA-0DD40D2EA0B8}" sibTransId="{B138148A-E979-487D-BDF5-BD7912829386}"/>
    <dgm:cxn modelId="{7193C701-F1BC-4226-AB1D-3E06E461CF76}" type="presOf" srcId="{76CF2A3C-E193-439A-B81B-1F59C1F59B14}" destId="{D51607DC-2FE3-4892-BBB0-CD307C133D23}" srcOrd="0" destOrd="0" presId="urn:microsoft.com/office/officeart/2016/7/layout/RepeatingBendingProcessNew"/>
    <dgm:cxn modelId="{5D026AEC-7050-4548-A55D-33906B9E5B8D}" type="presOf" srcId="{0B8EFB0B-BA87-4CA4-AD96-2AD528B7BD4E}" destId="{4A13F645-9371-4D9E-BA7B-13D608802C84}" srcOrd="0" destOrd="0" presId="urn:microsoft.com/office/officeart/2016/7/layout/RepeatingBendingProcessNew"/>
    <dgm:cxn modelId="{5D7B2834-2DB3-4E1F-9D7A-EEADCDD9BEF1}" type="presOf" srcId="{A19ABF4A-D7D0-4FD6-AEBB-25B6092B0728}" destId="{79D8D023-FF3F-4490-B338-5A1660A4BBEB}" srcOrd="1" destOrd="0" presId="urn:microsoft.com/office/officeart/2016/7/layout/RepeatingBendingProcessNew"/>
    <dgm:cxn modelId="{7A90ED79-4D6D-4D81-A615-A35F4234CDCB}" type="presOf" srcId="{A19ABF4A-D7D0-4FD6-AEBB-25B6092B0728}" destId="{19DD6E49-38A1-4D52-8CA6-E1D2C54235FE}" srcOrd="0" destOrd="0" presId="urn:microsoft.com/office/officeart/2016/7/layout/RepeatingBendingProcessNew"/>
    <dgm:cxn modelId="{42F9E8EA-4147-4FEC-A7CD-BA93D8C22242}" type="presOf" srcId="{B138148A-E979-487D-BDF5-BD7912829386}" destId="{0A5E8D37-0E06-4C48-B35E-A4E416C60BF5}" srcOrd="0" destOrd="0" presId="urn:microsoft.com/office/officeart/2016/7/layout/RepeatingBendingProcessNew"/>
    <dgm:cxn modelId="{E6366B38-37E0-4CF2-A66B-FA13D5EAB95B}" srcId="{0B8EFB0B-BA87-4CA4-AD96-2AD528B7BD4E}" destId="{76CF2A3C-E193-439A-B81B-1F59C1F59B14}" srcOrd="2" destOrd="0" parTransId="{AB64D61A-C3FF-429F-8D38-3CA2B7A5F45E}" sibTransId="{2ABBE365-10BA-4C13-AD54-75D65DDDFF24}"/>
    <dgm:cxn modelId="{42A8C6BE-40A9-4E70-B815-0CAC88DD31F8}" type="presOf" srcId="{99E65388-9B83-4FFF-B99E-8DE0E47A984F}" destId="{4F3067B5-352A-4190-9D34-757DB9E030AA}" srcOrd="0" destOrd="0" presId="urn:microsoft.com/office/officeart/2016/7/layout/RepeatingBendingProcessNew"/>
    <dgm:cxn modelId="{333EB2F3-8162-44DA-861B-90F7C4598F1C}" type="presOf" srcId="{F16BBA97-3E37-48F2-9181-73AEBE984D44}" destId="{14A28A08-DA48-4417-AE1D-90FB3AFE0850}" srcOrd="0" destOrd="0" presId="urn:microsoft.com/office/officeart/2016/7/layout/RepeatingBendingProcessNew"/>
    <dgm:cxn modelId="{08B011CB-781C-4E6C-B584-F6685FD1CC6D}" srcId="{0B8EFB0B-BA87-4CA4-AD96-2AD528B7BD4E}" destId="{7CCD2A52-9194-4AE5-9D36-6B35D5132595}" srcOrd="4" destOrd="0" parTransId="{FD69D50D-4321-4929-A820-86CCACB44AFF}" sibTransId="{A19ABF4A-D7D0-4FD6-AEBB-25B6092B0728}"/>
    <dgm:cxn modelId="{5965D3D0-1A68-4349-9FE3-7D6C7AD0FA56}" type="presOf" srcId="{39BB540F-C15E-48DD-90F6-0F2B1F32766F}" destId="{8D5C08EC-FFD2-43BD-8AA7-5A8D9B7CC127}" srcOrd="0" destOrd="0" presId="urn:microsoft.com/office/officeart/2016/7/layout/RepeatingBendingProcessNew"/>
    <dgm:cxn modelId="{D3C97DB9-A82E-4AE5-84E0-A2B9B8EA2EED}" type="presOf" srcId="{7CCD2A52-9194-4AE5-9D36-6B35D5132595}" destId="{EEB588C5-008E-40BA-9769-417EF9995C57}" srcOrd="0" destOrd="0" presId="urn:microsoft.com/office/officeart/2016/7/layout/RepeatingBendingProcessNew"/>
    <dgm:cxn modelId="{6464C9A6-C612-4E5A-A08A-0654C479D08C}" type="presParOf" srcId="{4A13F645-9371-4D9E-BA7B-13D608802C84}" destId="{34DFA646-5ABC-4F57-87EC-D9918043ED8D}" srcOrd="0" destOrd="0" presId="urn:microsoft.com/office/officeart/2016/7/layout/RepeatingBendingProcessNew"/>
    <dgm:cxn modelId="{DB68B539-FD27-4744-A68A-25009A345EEE}" type="presParOf" srcId="{4A13F645-9371-4D9E-BA7B-13D608802C84}" destId="{0A5E8D37-0E06-4C48-B35E-A4E416C60BF5}" srcOrd="1" destOrd="0" presId="urn:microsoft.com/office/officeart/2016/7/layout/RepeatingBendingProcessNew"/>
    <dgm:cxn modelId="{DBECB1C0-FA29-408C-9E17-7E66962F2A4B}" type="presParOf" srcId="{0A5E8D37-0E06-4C48-B35E-A4E416C60BF5}" destId="{D0D857A8-7BED-4592-B749-9934DCD15532}" srcOrd="0" destOrd="0" presId="urn:microsoft.com/office/officeart/2016/7/layout/RepeatingBendingProcessNew"/>
    <dgm:cxn modelId="{4F3E245B-74F5-4659-BBD2-DF1C6B06B137}" type="presParOf" srcId="{4A13F645-9371-4D9E-BA7B-13D608802C84}" destId="{C6E15FB6-4296-492C-920D-A8A90E89ADE2}" srcOrd="2" destOrd="0" presId="urn:microsoft.com/office/officeart/2016/7/layout/RepeatingBendingProcessNew"/>
    <dgm:cxn modelId="{5A432FEF-9D03-4EF8-901B-AD61B4AB5D4B}" type="presParOf" srcId="{4A13F645-9371-4D9E-BA7B-13D608802C84}" destId="{422D5DFD-5A8B-4BF5-9140-90D157843362}" srcOrd="3" destOrd="0" presId="urn:microsoft.com/office/officeart/2016/7/layout/RepeatingBendingProcessNew"/>
    <dgm:cxn modelId="{55215846-B728-4AEA-B476-E5D14F379F28}" type="presParOf" srcId="{422D5DFD-5A8B-4BF5-9140-90D157843362}" destId="{081AE093-1509-48B3-A029-615D3F94D912}" srcOrd="0" destOrd="0" presId="urn:microsoft.com/office/officeart/2016/7/layout/RepeatingBendingProcessNew"/>
    <dgm:cxn modelId="{018F5797-30ED-4C95-928A-97C9A330A046}" type="presParOf" srcId="{4A13F645-9371-4D9E-BA7B-13D608802C84}" destId="{D51607DC-2FE3-4892-BBB0-CD307C133D23}" srcOrd="4" destOrd="0" presId="urn:microsoft.com/office/officeart/2016/7/layout/RepeatingBendingProcessNew"/>
    <dgm:cxn modelId="{03D269CA-F0E2-45B6-9394-9D2BB14CFAD3}" type="presParOf" srcId="{4A13F645-9371-4D9E-BA7B-13D608802C84}" destId="{24055A15-08EA-4F64-9C48-876A8305B253}" srcOrd="5" destOrd="0" presId="urn:microsoft.com/office/officeart/2016/7/layout/RepeatingBendingProcessNew"/>
    <dgm:cxn modelId="{D64E5D66-5BEE-4C5D-B771-CA78B7392419}" type="presParOf" srcId="{24055A15-08EA-4F64-9C48-876A8305B253}" destId="{69AA6FC9-33A0-4452-8743-26B72DFD9D07}" srcOrd="0" destOrd="0" presId="urn:microsoft.com/office/officeart/2016/7/layout/RepeatingBendingProcessNew"/>
    <dgm:cxn modelId="{B387B6D0-D0CC-47E9-B908-275239A0B263}" type="presParOf" srcId="{4A13F645-9371-4D9E-BA7B-13D608802C84}" destId="{8D5C08EC-FFD2-43BD-8AA7-5A8D9B7CC127}" srcOrd="6" destOrd="0" presId="urn:microsoft.com/office/officeart/2016/7/layout/RepeatingBendingProcessNew"/>
    <dgm:cxn modelId="{CFC764CD-DA31-44C5-B456-9B5B48C6BF21}" type="presParOf" srcId="{4A13F645-9371-4D9E-BA7B-13D608802C84}" destId="{4F3067B5-352A-4190-9D34-757DB9E030AA}" srcOrd="7" destOrd="0" presId="urn:microsoft.com/office/officeart/2016/7/layout/RepeatingBendingProcessNew"/>
    <dgm:cxn modelId="{F004F67F-5C71-44E4-B664-3E06FD5223E8}" type="presParOf" srcId="{4F3067B5-352A-4190-9D34-757DB9E030AA}" destId="{786784BE-7C5F-4565-9DEE-9FFD76006AAA}" srcOrd="0" destOrd="0" presId="urn:microsoft.com/office/officeart/2016/7/layout/RepeatingBendingProcessNew"/>
    <dgm:cxn modelId="{B58E7808-7DA4-4F06-AA3C-93390782988B}" type="presParOf" srcId="{4A13F645-9371-4D9E-BA7B-13D608802C84}" destId="{EEB588C5-008E-40BA-9769-417EF9995C57}" srcOrd="8" destOrd="0" presId="urn:microsoft.com/office/officeart/2016/7/layout/RepeatingBendingProcessNew"/>
    <dgm:cxn modelId="{C88B34B9-3D45-4446-9991-61B11460FFC9}" type="presParOf" srcId="{4A13F645-9371-4D9E-BA7B-13D608802C84}" destId="{19DD6E49-38A1-4D52-8CA6-E1D2C54235FE}" srcOrd="9" destOrd="0" presId="urn:microsoft.com/office/officeart/2016/7/layout/RepeatingBendingProcessNew"/>
    <dgm:cxn modelId="{C97FE1AC-0D5F-46FF-A2C3-9537CD8E5A3A}" type="presParOf" srcId="{19DD6E49-38A1-4D52-8CA6-E1D2C54235FE}" destId="{79D8D023-FF3F-4490-B338-5A1660A4BBEB}" srcOrd="0" destOrd="0" presId="urn:microsoft.com/office/officeart/2016/7/layout/RepeatingBendingProcessNew"/>
    <dgm:cxn modelId="{35B539BE-B9EA-488A-8BF5-D0E1D43FB99D}" type="presParOf" srcId="{4A13F645-9371-4D9E-BA7B-13D608802C84}" destId="{14A28A08-DA48-4417-AE1D-90FB3AFE0850}"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E548295-E7AF-43D0-8AB3-1050EA1C735B}"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4DE68474-AC41-40BE-AF09-9F8EE9B57F58}">
      <dgm:prSet/>
      <dgm:spPr/>
      <dgm:t>
        <a:bodyPr/>
        <a:lstStyle/>
        <a:p>
          <a:r>
            <a:rPr lang="en-US"/>
            <a:t>When you configure a static IP route, you must specify the following parameters:</a:t>
          </a:r>
        </a:p>
      </dgm:t>
    </dgm:pt>
    <dgm:pt modelId="{30315225-E5FE-4A69-9684-1645BBB89AF8}" type="parTrans" cxnId="{917C15EE-3112-4DB6-997D-DAABFB3A4B9F}">
      <dgm:prSet/>
      <dgm:spPr/>
      <dgm:t>
        <a:bodyPr/>
        <a:lstStyle/>
        <a:p>
          <a:endParaRPr lang="en-US"/>
        </a:p>
      </dgm:t>
    </dgm:pt>
    <dgm:pt modelId="{48172314-5DB5-47B6-AB09-C048B386A8CD}" type="sibTrans" cxnId="{917C15EE-3112-4DB6-997D-DAABFB3A4B9F}">
      <dgm:prSet/>
      <dgm:spPr/>
      <dgm:t>
        <a:bodyPr/>
        <a:lstStyle/>
        <a:p>
          <a:endParaRPr lang="en-US"/>
        </a:p>
      </dgm:t>
    </dgm:pt>
    <dgm:pt modelId="{DBC5AF95-1B6A-4AAA-BA04-FF2C224535FF}">
      <dgm:prSet/>
      <dgm:spPr/>
      <dgm:t>
        <a:bodyPr/>
        <a:lstStyle/>
        <a:p>
          <a:r>
            <a:rPr lang="en-US"/>
            <a:t>The IP address and network mask for the route's destination network or host.</a:t>
          </a:r>
        </a:p>
      </dgm:t>
    </dgm:pt>
    <dgm:pt modelId="{437BFBFC-B734-435A-8655-D346128654A6}" type="parTrans" cxnId="{3EC3A548-67B1-4EBC-8714-1645EB7F932A}">
      <dgm:prSet/>
      <dgm:spPr/>
      <dgm:t>
        <a:bodyPr/>
        <a:lstStyle/>
        <a:p>
          <a:endParaRPr lang="en-US"/>
        </a:p>
      </dgm:t>
    </dgm:pt>
    <dgm:pt modelId="{A4D08905-32AD-4151-9CF8-1F2891AE44E0}" type="sibTrans" cxnId="{3EC3A548-67B1-4EBC-8714-1645EB7F932A}">
      <dgm:prSet/>
      <dgm:spPr/>
      <dgm:t>
        <a:bodyPr/>
        <a:lstStyle/>
        <a:p>
          <a:endParaRPr lang="en-US"/>
        </a:p>
      </dgm:t>
    </dgm:pt>
    <dgm:pt modelId="{5F978A9E-7F6C-4BA8-901B-55E60E270A85}">
      <dgm:prSet/>
      <dgm:spPr>
        <a:solidFill>
          <a:schemeClr val="accent5"/>
        </a:solidFill>
      </dgm:spPr>
      <dgm:t>
        <a:bodyPr/>
        <a:lstStyle/>
        <a:p>
          <a:r>
            <a:rPr lang="en-US" dirty="0"/>
            <a:t>The route's path, which can be one of the following:</a:t>
          </a:r>
        </a:p>
      </dgm:t>
    </dgm:pt>
    <dgm:pt modelId="{77554230-1BC6-437C-8C6D-23A38B22E293}" type="parTrans" cxnId="{60646A2D-9F8E-4A85-A62F-9F3C0F76E452}">
      <dgm:prSet/>
      <dgm:spPr/>
      <dgm:t>
        <a:bodyPr/>
        <a:lstStyle/>
        <a:p>
          <a:endParaRPr lang="en-US"/>
        </a:p>
      </dgm:t>
    </dgm:pt>
    <dgm:pt modelId="{49CF2FB7-CF51-4087-A5BD-B0C8D9C099C7}" type="sibTrans" cxnId="{60646A2D-9F8E-4A85-A62F-9F3C0F76E452}">
      <dgm:prSet/>
      <dgm:spPr/>
      <dgm:t>
        <a:bodyPr/>
        <a:lstStyle/>
        <a:p>
          <a:endParaRPr lang="en-US"/>
        </a:p>
      </dgm:t>
    </dgm:pt>
    <dgm:pt modelId="{6813279B-A2E6-476D-A8BF-9CC7E618E10F}">
      <dgm:prSet/>
      <dgm:spPr/>
      <dgm:t>
        <a:bodyPr/>
        <a:lstStyle/>
        <a:p>
          <a:r>
            <a:rPr lang="en-US"/>
            <a:t>IP address of your next-hop router.</a:t>
          </a:r>
        </a:p>
      </dgm:t>
    </dgm:pt>
    <dgm:pt modelId="{25A0BC18-0435-42F4-8381-A8F50B712496}" type="parTrans" cxnId="{6819D95C-853D-4D21-9564-5C47E9405C6C}">
      <dgm:prSet/>
      <dgm:spPr/>
      <dgm:t>
        <a:bodyPr/>
        <a:lstStyle/>
        <a:p>
          <a:endParaRPr lang="en-US"/>
        </a:p>
      </dgm:t>
    </dgm:pt>
    <dgm:pt modelId="{529D8F2C-0D57-47AA-A78C-B71AB1B110CB}" type="sibTrans" cxnId="{6819D95C-853D-4D21-9564-5C47E9405C6C}">
      <dgm:prSet/>
      <dgm:spPr/>
      <dgm:t>
        <a:bodyPr/>
        <a:lstStyle/>
        <a:p>
          <a:endParaRPr lang="en-US"/>
        </a:p>
      </dgm:t>
    </dgm:pt>
    <dgm:pt modelId="{E0C7C955-89FD-405C-B075-6CC1A27B02F8}" type="pres">
      <dgm:prSet presAssocID="{7E548295-E7AF-43D0-8AB3-1050EA1C735B}" presName="linear" presStyleCnt="0">
        <dgm:presLayoutVars>
          <dgm:animLvl val="lvl"/>
          <dgm:resizeHandles val="exact"/>
        </dgm:presLayoutVars>
      </dgm:prSet>
      <dgm:spPr/>
      <dgm:t>
        <a:bodyPr/>
        <a:lstStyle/>
        <a:p>
          <a:endParaRPr lang="en-US"/>
        </a:p>
      </dgm:t>
    </dgm:pt>
    <dgm:pt modelId="{12AC86AF-5663-43BB-B495-1455AA5413B1}" type="pres">
      <dgm:prSet presAssocID="{4DE68474-AC41-40BE-AF09-9F8EE9B57F58}" presName="parentText" presStyleLbl="node1" presStyleIdx="0" presStyleCnt="2">
        <dgm:presLayoutVars>
          <dgm:chMax val="0"/>
          <dgm:bulletEnabled val="1"/>
        </dgm:presLayoutVars>
      </dgm:prSet>
      <dgm:spPr/>
      <dgm:t>
        <a:bodyPr/>
        <a:lstStyle/>
        <a:p>
          <a:endParaRPr lang="en-US"/>
        </a:p>
      </dgm:t>
    </dgm:pt>
    <dgm:pt modelId="{004E3621-E521-48E7-88A4-1F6D1CCB5A51}" type="pres">
      <dgm:prSet presAssocID="{4DE68474-AC41-40BE-AF09-9F8EE9B57F58}" presName="childText" presStyleLbl="revTx" presStyleIdx="0" presStyleCnt="2">
        <dgm:presLayoutVars>
          <dgm:bulletEnabled val="1"/>
        </dgm:presLayoutVars>
      </dgm:prSet>
      <dgm:spPr/>
      <dgm:t>
        <a:bodyPr/>
        <a:lstStyle/>
        <a:p>
          <a:endParaRPr lang="en-US"/>
        </a:p>
      </dgm:t>
    </dgm:pt>
    <dgm:pt modelId="{C78F57FE-B10F-4A17-8923-859C37440F38}" type="pres">
      <dgm:prSet presAssocID="{5F978A9E-7F6C-4BA8-901B-55E60E270A85}" presName="parentText" presStyleLbl="node1" presStyleIdx="1" presStyleCnt="2">
        <dgm:presLayoutVars>
          <dgm:chMax val="0"/>
          <dgm:bulletEnabled val="1"/>
        </dgm:presLayoutVars>
      </dgm:prSet>
      <dgm:spPr/>
      <dgm:t>
        <a:bodyPr/>
        <a:lstStyle/>
        <a:p>
          <a:endParaRPr lang="en-US"/>
        </a:p>
      </dgm:t>
    </dgm:pt>
    <dgm:pt modelId="{268C07FE-F171-4220-9834-90E9FB9AC66A}" type="pres">
      <dgm:prSet presAssocID="{5F978A9E-7F6C-4BA8-901B-55E60E270A85}" presName="childText" presStyleLbl="revTx" presStyleIdx="1" presStyleCnt="2">
        <dgm:presLayoutVars>
          <dgm:bulletEnabled val="1"/>
        </dgm:presLayoutVars>
      </dgm:prSet>
      <dgm:spPr/>
      <dgm:t>
        <a:bodyPr/>
        <a:lstStyle/>
        <a:p>
          <a:endParaRPr lang="en-US"/>
        </a:p>
      </dgm:t>
    </dgm:pt>
  </dgm:ptLst>
  <dgm:cxnLst>
    <dgm:cxn modelId="{6819D95C-853D-4D21-9564-5C47E9405C6C}" srcId="{5F978A9E-7F6C-4BA8-901B-55E60E270A85}" destId="{6813279B-A2E6-476D-A8BF-9CC7E618E10F}" srcOrd="0" destOrd="0" parTransId="{25A0BC18-0435-42F4-8381-A8F50B712496}" sibTransId="{529D8F2C-0D57-47AA-A78C-B71AB1B110CB}"/>
    <dgm:cxn modelId="{0DCE4FD4-FA69-49F2-BE2B-4194AAEFAD63}" type="presOf" srcId="{4DE68474-AC41-40BE-AF09-9F8EE9B57F58}" destId="{12AC86AF-5663-43BB-B495-1455AA5413B1}" srcOrd="0" destOrd="0" presId="urn:microsoft.com/office/officeart/2005/8/layout/vList2"/>
    <dgm:cxn modelId="{6430DED6-6B37-4E57-9404-04BC741E8A1B}" type="presOf" srcId="{5F978A9E-7F6C-4BA8-901B-55E60E270A85}" destId="{C78F57FE-B10F-4A17-8923-859C37440F38}" srcOrd="0" destOrd="0" presId="urn:microsoft.com/office/officeart/2005/8/layout/vList2"/>
    <dgm:cxn modelId="{917C15EE-3112-4DB6-997D-DAABFB3A4B9F}" srcId="{7E548295-E7AF-43D0-8AB3-1050EA1C735B}" destId="{4DE68474-AC41-40BE-AF09-9F8EE9B57F58}" srcOrd="0" destOrd="0" parTransId="{30315225-E5FE-4A69-9684-1645BBB89AF8}" sibTransId="{48172314-5DB5-47B6-AB09-C048B386A8CD}"/>
    <dgm:cxn modelId="{62860185-EE10-4404-A635-E937B4482FB3}" type="presOf" srcId="{DBC5AF95-1B6A-4AAA-BA04-FF2C224535FF}" destId="{004E3621-E521-48E7-88A4-1F6D1CCB5A51}" srcOrd="0" destOrd="0" presId="urn:microsoft.com/office/officeart/2005/8/layout/vList2"/>
    <dgm:cxn modelId="{39647DE0-4796-4304-9B21-0E95ABB80A70}" type="presOf" srcId="{7E548295-E7AF-43D0-8AB3-1050EA1C735B}" destId="{E0C7C955-89FD-405C-B075-6CC1A27B02F8}" srcOrd="0" destOrd="0" presId="urn:microsoft.com/office/officeart/2005/8/layout/vList2"/>
    <dgm:cxn modelId="{039553D9-2C68-4F2B-8830-8A28244D689C}" type="presOf" srcId="{6813279B-A2E6-476D-A8BF-9CC7E618E10F}" destId="{268C07FE-F171-4220-9834-90E9FB9AC66A}" srcOrd="0" destOrd="0" presId="urn:microsoft.com/office/officeart/2005/8/layout/vList2"/>
    <dgm:cxn modelId="{60646A2D-9F8E-4A85-A62F-9F3C0F76E452}" srcId="{7E548295-E7AF-43D0-8AB3-1050EA1C735B}" destId="{5F978A9E-7F6C-4BA8-901B-55E60E270A85}" srcOrd="1" destOrd="0" parTransId="{77554230-1BC6-437C-8C6D-23A38B22E293}" sibTransId="{49CF2FB7-CF51-4087-A5BD-B0C8D9C099C7}"/>
    <dgm:cxn modelId="{3EC3A548-67B1-4EBC-8714-1645EB7F932A}" srcId="{4DE68474-AC41-40BE-AF09-9F8EE9B57F58}" destId="{DBC5AF95-1B6A-4AAA-BA04-FF2C224535FF}" srcOrd="0" destOrd="0" parTransId="{437BFBFC-B734-435A-8655-D346128654A6}" sibTransId="{A4D08905-32AD-4151-9CF8-1F2891AE44E0}"/>
    <dgm:cxn modelId="{48D2EAB5-FC8D-48BE-B0A7-A0B09D040B31}" type="presParOf" srcId="{E0C7C955-89FD-405C-B075-6CC1A27B02F8}" destId="{12AC86AF-5663-43BB-B495-1455AA5413B1}" srcOrd="0" destOrd="0" presId="urn:microsoft.com/office/officeart/2005/8/layout/vList2"/>
    <dgm:cxn modelId="{DCB08FBE-196E-40E6-B96C-514472B1F97C}" type="presParOf" srcId="{E0C7C955-89FD-405C-B075-6CC1A27B02F8}" destId="{004E3621-E521-48E7-88A4-1F6D1CCB5A51}" srcOrd="1" destOrd="0" presId="urn:microsoft.com/office/officeart/2005/8/layout/vList2"/>
    <dgm:cxn modelId="{BF8F8E1D-3D51-4188-8FA1-EEEF27491BA4}" type="presParOf" srcId="{E0C7C955-89FD-405C-B075-6CC1A27B02F8}" destId="{C78F57FE-B10F-4A17-8923-859C37440F38}" srcOrd="2" destOrd="0" presId="urn:microsoft.com/office/officeart/2005/8/layout/vList2"/>
    <dgm:cxn modelId="{DC018A8D-3435-471D-BBA1-3EE91BA7AE08}" type="presParOf" srcId="{E0C7C955-89FD-405C-B075-6CC1A27B02F8}" destId="{268C07FE-F171-4220-9834-90E9FB9AC66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36DC5D6-E63C-4288-9FA0-27B8BCC1F71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9BBF08A6-DB84-4B2A-ACCE-3104B40FD4EA}">
      <dgm:prSet/>
      <dgm:spPr/>
      <dgm:t>
        <a:bodyPr/>
        <a:lstStyle/>
        <a:p>
          <a:r>
            <a:rPr lang="en-US"/>
            <a:t>Routing Information Protocol (RIP) is a distance vector protocol that uses hop count as its primary metric. </a:t>
          </a:r>
        </a:p>
      </dgm:t>
    </dgm:pt>
    <dgm:pt modelId="{808E30BE-87B5-4CE8-B75C-A36E05963A4C}" type="parTrans" cxnId="{CD1A419A-BEFF-4054-8841-CCD204F248AF}">
      <dgm:prSet/>
      <dgm:spPr/>
      <dgm:t>
        <a:bodyPr/>
        <a:lstStyle/>
        <a:p>
          <a:endParaRPr lang="en-US"/>
        </a:p>
      </dgm:t>
    </dgm:pt>
    <dgm:pt modelId="{3791DB3C-4280-4742-BC66-8B94DFD16FB1}" type="sibTrans" cxnId="{CD1A419A-BEFF-4054-8841-CCD204F248AF}">
      <dgm:prSet/>
      <dgm:spPr/>
      <dgm:t>
        <a:bodyPr/>
        <a:lstStyle/>
        <a:p>
          <a:endParaRPr lang="en-US"/>
        </a:p>
      </dgm:t>
    </dgm:pt>
    <dgm:pt modelId="{AEACFAE1-B3DF-4663-86A2-2AD9178E3C91}">
      <dgm:prSet/>
      <dgm:spPr/>
      <dgm:t>
        <a:bodyPr/>
        <a:lstStyle/>
        <a:p>
          <a:r>
            <a:rPr lang="en-US"/>
            <a:t>RIP defines how routers should share information when moving traffic among an interconnected group of local area networks (LANs).</a:t>
          </a:r>
        </a:p>
      </dgm:t>
    </dgm:pt>
    <dgm:pt modelId="{F71D5ED1-28F6-4A65-BC56-6A14ECE1A5DD}" type="parTrans" cxnId="{B8BAF580-1503-47E5-80D6-9D55A888F9E7}">
      <dgm:prSet/>
      <dgm:spPr/>
      <dgm:t>
        <a:bodyPr/>
        <a:lstStyle/>
        <a:p>
          <a:endParaRPr lang="en-US"/>
        </a:p>
      </dgm:t>
    </dgm:pt>
    <dgm:pt modelId="{5D233B2B-F2F5-4DEA-8BB0-49564CBDE625}" type="sibTrans" cxnId="{B8BAF580-1503-47E5-80D6-9D55A888F9E7}">
      <dgm:prSet/>
      <dgm:spPr/>
      <dgm:t>
        <a:bodyPr/>
        <a:lstStyle/>
        <a:p>
          <a:endParaRPr lang="en-US"/>
        </a:p>
      </dgm:t>
    </dgm:pt>
    <dgm:pt modelId="{4CD70639-58A9-42AC-8085-B982EC1BDD53}">
      <dgm:prSet/>
      <dgm:spPr/>
      <dgm:t>
        <a:bodyPr/>
        <a:lstStyle/>
        <a:p>
          <a:r>
            <a:rPr lang="en-US"/>
            <a:t>Each router broadcasts its entire routing table to its closest neighbors every 30 seconds. </a:t>
          </a:r>
        </a:p>
      </dgm:t>
    </dgm:pt>
    <dgm:pt modelId="{BBADB418-183B-4643-9AFB-917775517BD6}" type="parTrans" cxnId="{8D9D5A02-8925-4912-98E8-B0C3924785DF}">
      <dgm:prSet/>
      <dgm:spPr/>
      <dgm:t>
        <a:bodyPr/>
        <a:lstStyle/>
        <a:p>
          <a:endParaRPr lang="en-US"/>
        </a:p>
      </dgm:t>
    </dgm:pt>
    <dgm:pt modelId="{AD445996-C846-46FE-B6AA-B1F9D8BA3987}" type="sibTrans" cxnId="{8D9D5A02-8925-4912-98E8-B0C3924785DF}">
      <dgm:prSet/>
      <dgm:spPr/>
      <dgm:t>
        <a:bodyPr/>
        <a:lstStyle/>
        <a:p>
          <a:endParaRPr lang="en-US"/>
        </a:p>
      </dgm:t>
    </dgm:pt>
    <dgm:pt modelId="{94469803-EE7F-49CF-9217-13D2CE9322E8}">
      <dgm:prSet/>
      <dgm:spPr/>
      <dgm:t>
        <a:bodyPr/>
        <a:lstStyle/>
        <a:p>
          <a:r>
            <a:rPr lang="en-US"/>
            <a:t>In this context, neighbors are the other routers to which a router is connected directly -- that is, the other routers on the same network segments as the selected router. </a:t>
          </a:r>
        </a:p>
      </dgm:t>
    </dgm:pt>
    <dgm:pt modelId="{14CF1B96-59AC-4C89-B162-0126D3756F1D}" type="parTrans" cxnId="{2BDF9306-9327-4638-954A-D6A59BC3C448}">
      <dgm:prSet/>
      <dgm:spPr/>
      <dgm:t>
        <a:bodyPr/>
        <a:lstStyle/>
        <a:p>
          <a:endParaRPr lang="en-US"/>
        </a:p>
      </dgm:t>
    </dgm:pt>
    <dgm:pt modelId="{2496306E-D63E-4BAC-8FB4-575B929F349D}" type="sibTrans" cxnId="{2BDF9306-9327-4638-954A-D6A59BC3C448}">
      <dgm:prSet/>
      <dgm:spPr/>
      <dgm:t>
        <a:bodyPr/>
        <a:lstStyle/>
        <a:p>
          <a:endParaRPr lang="en-US"/>
        </a:p>
      </dgm:t>
    </dgm:pt>
    <dgm:pt modelId="{97F63181-55D5-450F-9B84-8A7ADFCADEAC}">
      <dgm:prSet/>
      <dgm:spPr/>
      <dgm:t>
        <a:bodyPr/>
        <a:lstStyle/>
        <a:p>
          <a:r>
            <a:rPr lang="en-US"/>
            <a:t>The neighbors, in turn, pass the information on to their nearest neighbors, and so on, until all RIP hosts within the network have the same knowledge of routing paths. </a:t>
          </a:r>
        </a:p>
      </dgm:t>
    </dgm:pt>
    <dgm:pt modelId="{19F49260-56A8-4711-A2A1-8F9C1CAFBBB7}" type="parTrans" cxnId="{ECE5152B-522F-487E-A110-87236CAB61F9}">
      <dgm:prSet/>
      <dgm:spPr/>
      <dgm:t>
        <a:bodyPr/>
        <a:lstStyle/>
        <a:p>
          <a:endParaRPr lang="en-US"/>
        </a:p>
      </dgm:t>
    </dgm:pt>
    <dgm:pt modelId="{8DD0CBFA-D019-4E39-98F4-BD3C4C593E9F}" type="sibTrans" cxnId="{ECE5152B-522F-487E-A110-87236CAB61F9}">
      <dgm:prSet/>
      <dgm:spPr/>
      <dgm:t>
        <a:bodyPr/>
        <a:lstStyle/>
        <a:p>
          <a:endParaRPr lang="en-US"/>
        </a:p>
      </dgm:t>
    </dgm:pt>
    <dgm:pt modelId="{AE0035E9-7986-4248-BD7B-8189EA90827B}">
      <dgm:prSet/>
      <dgm:spPr/>
      <dgm:t>
        <a:bodyPr/>
        <a:lstStyle/>
        <a:p>
          <a:r>
            <a:rPr lang="en-US"/>
            <a:t>This shared knowledge is known as convergence.</a:t>
          </a:r>
        </a:p>
      </dgm:t>
    </dgm:pt>
    <dgm:pt modelId="{E4DA971C-3269-4745-AE73-BC0772BA1410}" type="parTrans" cxnId="{C8E1C53E-0CF9-4AB5-AA9C-5D11DD4FF350}">
      <dgm:prSet/>
      <dgm:spPr/>
      <dgm:t>
        <a:bodyPr/>
        <a:lstStyle/>
        <a:p>
          <a:endParaRPr lang="en-US"/>
        </a:p>
      </dgm:t>
    </dgm:pt>
    <dgm:pt modelId="{3AD1E3D7-8053-4054-BC49-F7EEB49C809F}" type="sibTrans" cxnId="{C8E1C53E-0CF9-4AB5-AA9C-5D11DD4FF350}">
      <dgm:prSet/>
      <dgm:spPr/>
      <dgm:t>
        <a:bodyPr/>
        <a:lstStyle/>
        <a:p>
          <a:endParaRPr lang="en-US"/>
        </a:p>
      </dgm:t>
    </dgm:pt>
    <dgm:pt modelId="{27ADE62C-243A-411E-A8CC-DFB6E9BAEB19}" type="pres">
      <dgm:prSet presAssocID="{336DC5D6-E63C-4288-9FA0-27B8BCC1F711}" presName="linear" presStyleCnt="0">
        <dgm:presLayoutVars>
          <dgm:animLvl val="lvl"/>
          <dgm:resizeHandles val="exact"/>
        </dgm:presLayoutVars>
      </dgm:prSet>
      <dgm:spPr/>
      <dgm:t>
        <a:bodyPr/>
        <a:lstStyle/>
        <a:p>
          <a:endParaRPr lang="en-US"/>
        </a:p>
      </dgm:t>
    </dgm:pt>
    <dgm:pt modelId="{74C23789-B774-43FD-ADB7-144F3C10AFAC}" type="pres">
      <dgm:prSet presAssocID="{9BBF08A6-DB84-4B2A-ACCE-3104B40FD4EA}" presName="parentText" presStyleLbl="node1" presStyleIdx="0" presStyleCnt="6">
        <dgm:presLayoutVars>
          <dgm:chMax val="0"/>
          <dgm:bulletEnabled val="1"/>
        </dgm:presLayoutVars>
      </dgm:prSet>
      <dgm:spPr/>
      <dgm:t>
        <a:bodyPr/>
        <a:lstStyle/>
        <a:p>
          <a:endParaRPr lang="en-US"/>
        </a:p>
      </dgm:t>
    </dgm:pt>
    <dgm:pt modelId="{46892694-8564-4DC4-AE32-2047E829C040}" type="pres">
      <dgm:prSet presAssocID="{3791DB3C-4280-4742-BC66-8B94DFD16FB1}" presName="spacer" presStyleCnt="0"/>
      <dgm:spPr/>
    </dgm:pt>
    <dgm:pt modelId="{9EB7FEF4-4839-493C-BF50-A2985CB10960}" type="pres">
      <dgm:prSet presAssocID="{AEACFAE1-B3DF-4663-86A2-2AD9178E3C91}" presName="parentText" presStyleLbl="node1" presStyleIdx="1" presStyleCnt="6">
        <dgm:presLayoutVars>
          <dgm:chMax val="0"/>
          <dgm:bulletEnabled val="1"/>
        </dgm:presLayoutVars>
      </dgm:prSet>
      <dgm:spPr/>
      <dgm:t>
        <a:bodyPr/>
        <a:lstStyle/>
        <a:p>
          <a:endParaRPr lang="en-US"/>
        </a:p>
      </dgm:t>
    </dgm:pt>
    <dgm:pt modelId="{7A898CF9-A7FD-455A-8AF0-2C4274959AA4}" type="pres">
      <dgm:prSet presAssocID="{5D233B2B-F2F5-4DEA-8BB0-49564CBDE625}" presName="spacer" presStyleCnt="0"/>
      <dgm:spPr/>
    </dgm:pt>
    <dgm:pt modelId="{10F54AD9-FEA1-4757-AB87-8FB88EA54A35}" type="pres">
      <dgm:prSet presAssocID="{4CD70639-58A9-42AC-8085-B982EC1BDD53}" presName="parentText" presStyleLbl="node1" presStyleIdx="2" presStyleCnt="6">
        <dgm:presLayoutVars>
          <dgm:chMax val="0"/>
          <dgm:bulletEnabled val="1"/>
        </dgm:presLayoutVars>
      </dgm:prSet>
      <dgm:spPr/>
      <dgm:t>
        <a:bodyPr/>
        <a:lstStyle/>
        <a:p>
          <a:endParaRPr lang="en-US"/>
        </a:p>
      </dgm:t>
    </dgm:pt>
    <dgm:pt modelId="{1474FCCE-167E-4F65-8BFF-E5BD451F825F}" type="pres">
      <dgm:prSet presAssocID="{AD445996-C846-46FE-B6AA-B1F9D8BA3987}" presName="spacer" presStyleCnt="0"/>
      <dgm:spPr/>
    </dgm:pt>
    <dgm:pt modelId="{F7DB5BEB-D40D-4F2F-A060-34353E9E6745}" type="pres">
      <dgm:prSet presAssocID="{94469803-EE7F-49CF-9217-13D2CE9322E8}" presName="parentText" presStyleLbl="node1" presStyleIdx="3" presStyleCnt="6">
        <dgm:presLayoutVars>
          <dgm:chMax val="0"/>
          <dgm:bulletEnabled val="1"/>
        </dgm:presLayoutVars>
      </dgm:prSet>
      <dgm:spPr/>
      <dgm:t>
        <a:bodyPr/>
        <a:lstStyle/>
        <a:p>
          <a:endParaRPr lang="en-US"/>
        </a:p>
      </dgm:t>
    </dgm:pt>
    <dgm:pt modelId="{301631E3-540A-4460-AA6C-1CA6D623BE6B}" type="pres">
      <dgm:prSet presAssocID="{2496306E-D63E-4BAC-8FB4-575B929F349D}" presName="spacer" presStyleCnt="0"/>
      <dgm:spPr/>
    </dgm:pt>
    <dgm:pt modelId="{A511A7A2-BE16-41DB-A3D1-9FAE2A94DE03}" type="pres">
      <dgm:prSet presAssocID="{97F63181-55D5-450F-9B84-8A7ADFCADEAC}" presName="parentText" presStyleLbl="node1" presStyleIdx="4" presStyleCnt="6">
        <dgm:presLayoutVars>
          <dgm:chMax val="0"/>
          <dgm:bulletEnabled val="1"/>
        </dgm:presLayoutVars>
      </dgm:prSet>
      <dgm:spPr/>
      <dgm:t>
        <a:bodyPr/>
        <a:lstStyle/>
        <a:p>
          <a:endParaRPr lang="en-US"/>
        </a:p>
      </dgm:t>
    </dgm:pt>
    <dgm:pt modelId="{5B2AA36A-EEE9-4CBA-A17E-DC265A1DB31D}" type="pres">
      <dgm:prSet presAssocID="{8DD0CBFA-D019-4E39-98F4-BD3C4C593E9F}" presName="spacer" presStyleCnt="0"/>
      <dgm:spPr/>
    </dgm:pt>
    <dgm:pt modelId="{C00E0CCC-DF1F-4D2F-8543-D57EF9C5B30B}" type="pres">
      <dgm:prSet presAssocID="{AE0035E9-7986-4248-BD7B-8189EA90827B}" presName="parentText" presStyleLbl="node1" presStyleIdx="5" presStyleCnt="6">
        <dgm:presLayoutVars>
          <dgm:chMax val="0"/>
          <dgm:bulletEnabled val="1"/>
        </dgm:presLayoutVars>
      </dgm:prSet>
      <dgm:spPr/>
      <dgm:t>
        <a:bodyPr/>
        <a:lstStyle/>
        <a:p>
          <a:endParaRPr lang="en-US"/>
        </a:p>
      </dgm:t>
    </dgm:pt>
  </dgm:ptLst>
  <dgm:cxnLst>
    <dgm:cxn modelId="{C8E1C53E-0CF9-4AB5-AA9C-5D11DD4FF350}" srcId="{336DC5D6-E63C-4288-9FA0-27B8BCC1F711}" destId="{AE0035E9-7986-4248-BD7B-8189EA90827B}" srcOrd="5" destOrd="0" parTransId="{E4DA971C-3269-4745-AE73-BC0772BA1410}" sibTransId="{3AD1E3D7-8053-4054-BC49-F7EEB49C809F}"/>
    <dgm:cxn modelId="{93F38E67-E388-4BD2-B3B8-94D284B50520}" type="presOf" srcId="{336DC5D6-E63C-4288-9FA0-27B8BCC1F711}" destId="{27ADE62C-243A-411E-A8CC-DFB6E9BAEB19}" srcOrd="0" destOrd="0" presId="urn:microsoft.com/office/officeart/2005/8/layout/vList2"/>
    <dgm:cxn modelId="{2BDF9306-9327-4638-954A-D6A59BC3C448}" srcId="{336DC5D6-E63C-4288-9FA0-27B8BCC1F711}" destId="{94469803-EE7F-49CF-9217-13D2CE9322E8}" srcOrd="3" destOrd="0" parTransId="{14CF1B96-59AC-4C89-B162-0126D3756F1D}" sibTransId="{2496306E-D63E-4BAC-8FB4-575B929F349D}"/>
    <dgm:cxn modelId="{10EDA3F1-25DE-4CAD-962D-DA5E318780C3}" type="presOf" srcId="{9BBF08A6-DB84-4B2A-ACCE-3104B40FD4EA}" destId="{74C23789-B774-43FD-ADB7-144F3C10AFAC}" srcOrd="0" destOrd="0" presId="urn:microsoft.com/office/officeart/2005/8/layout/vList2"/>
    <dgm:cxn modelId="{8D9D5A02-8925-4912-98E8-B0C3924785DF}" srcId="{336DC5D6-E63C-4288-9FA0-27B8BCC1F711}" destId="{4CD70639-58A9-42AC-8085-B982EC1BDD53}" srcOrd="2" destOrd="0" parTransId="{BBADB418-183B-4643-9AFB-917775517BD6}" sibTransId="{AD445996-C846-46FE-B6AA-B1F9D8BA3987}"/>
    <dgm:cxn modelId="{E6436BA2-0B93-478D-8745-D9FA8DF4AEB3}" type="presOf" srcId="{97F63181-55D5-450F-9B84-8A7ADFCADEAC}" destId="{A511A7A2-BE16-41DB-A3D1-9FAE2A94DE03}" srcOrd="0" destOrd="0" presId="urn:microsoft.com/office/officeart/2005/8/layout/vList2"/>
    <dgm:cxn modelId="{CD0DD9BD-7097-4F6E-9F9B-69C479057EA7}" type="presOf" srcId="{AEACFAE1-B3DF-4663-86A2-2AD9178E3C91}" destId="{9EB7FEF4-4839-493C-BF50-A2985CB10960}" srcOrd="0" destOrd="0" presId="urn:microsoft.com/office/officeart/2005/8/layout/vList2"/>
    <dgm:cxn modelId="{ECE5152B-522F-487E-A110-87236CAB61F9}" srcId="{336DC5D6-E63C-4288-9FA0-27B8BCC1F711}" destId="{97F63181-55D5-450F-9B84-8A7ADFCADEAC}" srcOrd="4" destOrd="0" parTransId="{19F49260-56A8-4711-A2A1-8F9C1CAFBBB7}" sibTransId="{8DD0CBFA-D019-4E39-98F4-BD3C4C593E9F}"/>
    <dgm:cxn modelId="{32EC5FB5-6A3F-4FAD-B1EB-666EB1C1C414}" type="presOf" srcId="{94469803-EE7F-49CF-9217-13D2CE9322E8}" destId="{F7DB5BEB-D40D-4F2F-A060-34353E9E6745}" srcOrd="0" destOrd="0" presId="urn:microsoft.com/office/officeart/2005/8/layout/vList2"/>
    <dgm:cxn modelId="{66738BE3-5EF6-4630-81F6-8026005BBB6B}" type="presOf" srcId="{AE0035E9-7986-4248-BD7B-8189EA90827B}" destId="{C00E0CCC-DF1F-4D2F-8543-D57EF9C5B30B}" srcOrd="0" destOrd="0" presId="urn:microsoft.com/office/officeart/2005/8/layout/vList2"/>
    <dgm:cxn modelId="{B8BAF580-1503-47E5-80D6-9D55A888F9E7}" srcId="{336DC5D6-E63C-4288-9FA0-27B8BCC1F711}" destId="{AEACFAE1-B3DF-4663-86A2-2AD9178E3C91}" srcOrd="1" destOrd="0" parTransId="{F71D5ED1-28F6-4A65-BC56-6A14ECE1A5DD}" sibTransId="{5D233B2B-F2F5-4DEA-8BB0-49564CBDE625}"/>
    <dgm:cxn modelId="{0ECB9B75-D6CA-4B34-879A-B55E4CC0C0AA}" type="presOf" srcId="{4CD70639-58A9-42AC-8085-B982EC1BDD53}" destId="{10F54AD9-FEA1-4757-AB87-8FB88EA54A35}" srcOrd="0" destOrd="0" presId="urn:microsoft.com/office/officeart/2005/8/layout/vList2"/>
    <dgm:cxn modelId="{CD1A419A-BEFF-4054-8841-CCD204F248AF}" srcId="{336DC5D6-E63C-4288-9FA0-27B8BCC1F711}" destId="{9BBF08A6-DB84-4B2A-ACCE-3104B40FD4EA}" srcOrd="0" destOrd="0" parTransId="{808E30BE-87B5-4CE8-B75C-A36E05963A4C}" sibTransId="{3791DB3C-4280-4742-BC66-8B94DFD16FB1}"/>
    <dgm:cxn modelId="{339BAE91-C40F-4CA1-9F1D-AEEFD9C2101E}" type="presParOf" srcId="{27ADE62C-243A-411E-A8CC-DFB6E9BAEB19}" destId="{74C23789-B774-43FD-ADB7-144F3C10AFAC}" srcOrd="0" destOrd="0" presId="urn:microsoft.com/office/officeart/2005/8/layout/vList2"/>
    <dgm:cxn modelId="{DB21B358-EB79-4E14-B25D-EE950CBFA2F9}" type="presParOf" srcId="{27ADE62C-243A-411E-A8CC-DFB6E9BAEB19}" destId="{46892694-8564-4DC4-AE32-2047E829C040}" srcOrd="1" destOrd="0" presId="urn:microsoft.com/office/officeart/2005/8/layout/vList2"/>
    <dgm:cxn modelId="{E98F2126-B788-4362-94E7-1747D1C03FBE}" type="presParOf" srcId="{27ADE62C-243A-411E-A8CC-DFB6E9BAEB19}" destId="{9EB7FEF4-4839-493C-BF50-A2985CB10960}" srcOrd="2" destOrd="0" presId="urn:microsoft.com/office/officeart/2005/8/layout/vList2"/>
    <dgm:cxn modelId="{D30F1384-B160-4C22-85B6-3773C6F8449F}" type="presParOf" srcId="{27ADE62C-243A-411E-A8CC-DFB6E9BAEB19}" destId="{7A898CF9-A7FD-455A-8AF0-2C4274959AA4}" srcOrd="3" destOrd="0" presId="urn:microsoft.com/office/officeart/2005/8/layout/vList2"/>
    <dgm:cxn modelId="{88A6AC4F-9F99-4C8E-A1B0-B596EBDE08DA}" type="presParOf" srcId="{27ADE62C-243A-411E-A8CC-DFB6E9BAEB19}" destId="{10F54AD9-FEA1-4757-AB87-8FB88EA54A35}" srcOrd="4" destOrd="0" presId="urn:microsoft.com/office/officeart/2005/8/layout/vList2"/>
    <dgm:cxn modelId="{9A9EB387-EA2F-48E8-A3B8-A64D1CE5823D}" type="presParOf" srcId="{27ADE62C-243A-411E-A8CC-DFB6E9BAEB19}" destId="{1474FCCE-167E-4F65-8BFF-E5BD451F825F}" srcOrd="5" destOrd="0" presId="urn:microsoft.com/office/officeart/2005/8/layout/vList2"/>
    <dgm:cxn modelId="{17BC0FB0-3CA2-4CDB-92CC-575FCA56A270}" type="presParOf" srcId="{27ADE62C-243A-411E-A8CC-DFB6E9BAEB19}" destId="{F7DB5BEB-D40D-4F2F-A060-34353E9E6745}" srcOrd="6" destOrd="0" presId="urn:microsoft.com/office/officeart/2005/8/layout/vList2"/>
    <dgm:cxn modelId="{4EBC3191-5B70-4926-9287-1CB31CB6F257}" type="presParOf" srcId="{27ADE62C-243A-411E-A8CC-DFB6E9BAEB19}" destId="{301631E3-540A-4460-AA6C-1CA6D623BE6B}" srcOrd="7" destOrd="0" presId="urn:microsoft.com/office/officeart/2005/8/layout/vList2"/>
    <dgm:cxn modelId="{1AD01EDC-F7D7-4E10-95D3-69909C83E5AB}" type="presParOf" srcId="{27ADE62C-243A-411E-A8CC-DFB6E9BAEB19}" destId="{A511A7A2-BE16-41DB-A3D1-9FAE2A94DE03}" srcOrd="8" destOrd="0" presId="urn:microsoft.com/office/officeart/2005/8/layout/vList2"/>
    <dgm:cxn modelId="{5CD29502-A768-4CB3-8D8F-8E42A40586CA}" type="presParOf" srcId="{27ADE62C-243A-411E-A8CC-DFB6E9BAEB19}" destId="{5B2AA36A-EEE9-4CBA-A17E-DC265A1DB31D}" srcOrd="9" destOrd="0" presId="urn:microsoft.com/office/officeart/2005/8/layout/vList2"/>
    <dgm:cxn modelId="{FFBD4496-3F2E-4070-9704-8739C3999449}" type="presParOf" srcId="{27ADE62C-243A-411E-A8CC-DFB6E9BAEB19}" destId="{C00E0CCC-DF1F-4D2F-8543-D57EF9C5B30B}"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323F577-4401-4A4E-8B5A-337423891641}"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900608E5-FFD6-4BE5-AE1C-C77C543F81C4}">
      <dgm:prSet/>
      <dgm:spPr/>
      <dgm:t>
        <a:bodyPr/>
        <a:lstStyle/>
        <a:p>
          <a:r>
            <a:rPr lang="en-US" dirty="0"/>
            <a:t>Interior Gateway Routing Protocol is a distance vector routing protocol developed by Cisco systems for routing multiple protocols across small and medium sized Cisco networks.</a:t>
          </a:r>
        </a:p>
      </dgm:t>
    </dgm:pt>
    <dgm:pt modelId="{2D11F06F-66F3-42DE-A316-1B3A75CD0C48}" type="parTrans" cxnId="{D489FF51-8CA6-4B90-8A93-94CD31568E8D}">
      <dgm:prSet/>
      <dgm:spPr/>
      <dgm:t>
        <a:bodyPr/>
        <a:lstStyle/>
        <a:p>
          <a:endParaRPr lang="en-US"/>
        </a:p>
      </dgm:t>
    </dgm:pt>
    <dgm:pt modelId="{45F0E146-0A31-4DB4-97E3-430CD45F392B}" type="sibTrans" cxnId="{D489FF51-8CA6-4B90-8A93-94CD31568E8D}">
      <dgm:prSet/>
      <dgm:spPr/>
      <dgm:t>
        <a:bodyPr/>
        <a:lstStyle/>
        <a:p>
          <a:endParaRPr lang="en-US"/>
        </a:p>
      </dgm:t>
    </dgm:pt>
    <dgm:pt modelId="{B504BE82-326C-4500-AF6C-44DBA367BD74}">
      <dgm:prSet/>
      <dgm:spPr/>
      <dgm:t>
        <a:bodyPr/>
        <a:lstStyle/>
        <a:p>
          <a:r>
            <a:rPr lang="en-US" dirty="0"/>
            <a:t>IGRP will route IP, IPX, </a:t>
          </a:r>
          <a:r>
            <a:rPr lang="en-US" dirty="0" err="1"/>
            <a:t>Decnet</a:t>
          </a:r>
          <a:r>
            <a:rPr lang="en-US" dirty="0"/>
            <a:t> and AppleTalk which makes it very versatile for clients running many different protocols. </a:t>
          </a:r>
        </a:p>
      </dgm:t>
    </dgm:pt>
    <dgm:pt modelId="{35F27D0B-4E6F-4074-A7BB-D0A243A373A6}" type="parTrans" cxnId="{EE4D1488-F51D-48F8-9944-F1342E29685B}">
      <dgm:prSet/>
      <dgm:spPr/>
      <dgm:t>
        <a:bodyPr/>
        <a:lstStyle/>
        <a:p>
          <a:endParaRPr lang="en-US"/>
        </a:p>
      </dgm:t>
    </dgm:pt>
    <dgm:pt modelId="{1428A038-6AE5-42E6-A3F5-5397481BD5F4}" type="sibTrans" cxnId="{EE4D1488-F51D-48F8-9944-F1342E29685B}">
      <dgm:prSet/>
      <dgm:spPr/>
      <dgm:t>
        <a:bodyPr/>
        <a:lstStyle/>
        <a:p>
          <a:endParaRPr lang="en-US"/>
        </a:p>
      </dgm:t>
    </dgm:pt>
    <dgm:pt modelId="{3BE14AA7-E7BE-4242-B262-63F44ED026F9}">
      <dgm:prSet/>
      <dgm:spPr/>
      <dgm:t>
        <a:bodyPr/>
        <a:lstStyle/>
        <a:p>
          <a:r>
            <a:rPr lang="en-US" dirty="0"/>
            <a:t>It is somewhat more scalable than RIP since it supports a hop count of 100, only advertises every 90 seconds and uses a composite of five different metrics to select a best path destination.</a:t>
          </a:r>
        </a:p>
      </dgm:t>
    </dgm:pt>
    <dgm:pt modelId="{F7B810EE-FD6F-48DF-BA59-569D00F85222}" type="parTrans" cxnId="{B8ECB5D9-4D92-466D-B09E-A57D10B7F758}">
      <dgm:prSet/>
      <dgm:spPr/>
      <dgm:t>
        <a:bodyPr/>
        <a:lstStyle/>
        <a:p>
          <a:endParaRPr lang="en-US"/>
        </a:p>
      </dgm:t>
    </dgm:pt>
    <dgm:pt modelId="{B22F87ED-2FEE-4E3C-8A69-40C0C335FC81}" type="sibTrans" cxnId="{B8ECB5D9-4D92-466D-B09E-A57D10B7F758}">
      <dgm:prSet/>
      <dgm:spPr/>
      <dgm:t>
        <a:bodyPr/>
        <a:lstStyle/>
        <a:p>
          <a:endParaRPr lang="en-US"/>
        </a:p>
      </dgm:t>
    </dgm:pt>
    <dgm:pt modelId="{8A9EB4A0-1C15-48B6-86A6-5E13863C773E}" type="pres">
      <dgm:prSet presAssocID="{9323F577-4401-4A4E-8B5A-337423891641}" presName="diagram" presStyleCnt="0">
        <dgm:presLayoutVars>
          <dgm:chPref val="1"/>
          <dgm:dir/>
          <dgm:animOne val="branch"/>
          <dgm:animLvl val="lvl"/>
          <dgm:resizeHandles/>
        </dgm:presLayoutVars>
      </dgm:prSet>
      <dgm:spPr/>
      <dgm:t>
        <a:bodyPr/>
        <a:lstStyle/>
        <a:p>
          <a:endParaRPr lang="en-US"/>
        </a:p>
      </dgm:t>
    </dgm:pt>
    <dgm:pt modelId="{2F54056D-C503-4391-A404-9E6819CB5ACB}" type="pres">
      <dgm:prSet presAssocID="{900608E5-FFD6-4BE5-AE1C-C77C543F81C4}" presName="root" presStyleCnt="0"/>
      <dgm:spPr/>
    </dgm:pt>
    <dgm:pt modelId="{6BD68594-5344-4776-BF7D-45530CC82540}" type="pres">
      <dgm:prSet presAssocID="{900608E5-FFD6-4BE5-AE1C-C77C543F81C4}" presName="rootComposite" presStyleCnt="0"/>
      <dgm:spPr/>
    </dgm:pt>
    <dgm:pt modelId="{AB7800F5-37E2-444B-9B35-AACE9813A5C3}" type="pres">
      <dgm:prSet presAssocID="{900608E5-FFD6-4BE5-AE1C-C77C543F81C4}" presName="rootText" presStyleLbl="node1" presStyleIdx="0" presStyleCnt="3" custScaleX="123844" custScaleY="171259" custLinFactNeighborX="6657"/>
      <dgm:spPr/>
      <dgm:t>
        <a:bodyPr/>
        <a:lstStyle/>
        <a:p>
          <a:endParaRPr lang="en-US"/>
        </a:p>
      </dgm:t>
    </dgm:pt>
    <dgm:pt modelId="{142AD2C2-C8ED-4DED-9464-E90337FC91F9}" type="pres">
      <dgm:prSet presAssocID="{900608E5-FFD6-4BE5-AE1C-C77C543F81C4}" presName="rootConnector" presStyleLbl="node1" presStyleIdx="0" presStyleCnt="3"/>
      <dgm:spPr/>
      <dgm:t>
        <a:bodyPr/>
        <a:lstStyle/>
        <a:p>
          <a:endParaRPr lang="en-US"/>
        </a:p>
      </dgm:t>
    </dgm:pt>
    <dgm:pt modelId="{436B7E18-87D7-4B9C-AA9D-5CD94E8CF191}" type="pres">
      <dgm:prSet presAssocID="{900608E5-FFD6-4BE5-AE1C-C77C543F81C4}" presName="childShape" presStyleCnt="0"/>
      <dgm:spPr/>
    </dgm:pt>
    <dgm:pt modelId="{D250093B-5713-4E98-A0FB-4799E3B5ADC3}" type="pres">
      <dgm:prSet presAssocID="{B504BE82-326C-4500-AF6C-44DBA367BD74}" presName="root" presStyleCnt="0"/>
      <dgm:spPr/>
    </dgm:pt>
    <dgm:pt modelId="{A22099D6-2520-4BF3-8159-48034C9E3AE5}" type="pres">
      <dgm:prSet presAssocID="{B504BE82-326C-4500-AF6C-44DBA367BD74}" presName="rootComposite" presStyleCnt="0"/>
      <dgm:spPr/>
    </dgm:pt>
    <dgm:pt modelId="{5D6F0E77-B5AC-458F-94D1-824D849F6AC9}" type="pres">
      <dgm:prSet presAssocID="{B504BE82-326C-4500-AF6C-44DBA367BD74}" presName="rootText" presStyleLbl="node1" presStyleIdx="1" presStyleCnt="3" custScaleX="126122" custScaleY="176630"/>
      <dgm:spPr/>
      <dgm:t>
        <a:bodyPr/>
        <a:lstStyle/>
        <a:p>
          <a:endParaRPr lang="en-US"/>
        </a:p>
      </dgm:t>
    </dgm:pt>
    <dgm:pt modelId="{0F08F019-EBC3-4763-8A64-E7EC5CDE5C4D}" type="pres">
      <dgm:prSet presAssocID="{B504BE82-326C-4500-AF6C-44DBA367BD74}" presName="rootConnector" presStyleLbl="node1" presStyleIdx="1" presStyleCnt="3"/>
      <dgm:spPr/>
      <dgm:t>
        <a:bodyPr/>
        <a:lstStyle/>
        <a:p>
          <a:endParaRPr lang="en-US"/>
        </a:p>
      </dgm:t>
    </dgm:pt>
    <dgm:pt modelId="{B73DDCAD-0F1F-4052-8D4A-AD0D6ABAF861}" type="pres">
      <dgm:prSet presAssocID="{B504BE82-326C-4500-AF6C-44DBA367BD74}" presName="childShape" presStyleCnt="0"/>
      <dgm:spPr/>
    </dgm:pt>
    <dgm:pt modelId="{CD73FB9E-332F-480C-A990-E7A556DF7261}" type="pres">
      <dgm:prSet presAssocID="{3BE14AA7-E7BE-4242-B262-63F44ED026F9}" presName="root" presStyleCnt="0"/>
      <dgm:spPr/>
    </dgm:pt>
    <dgm:pt modelId="{CC759FC3-D97F-4A93-9160-83916C6FEF02}" type="pres">
      <dgm:prSet presAssocID="{3BE14AA7-E7BE-4242-B262-63F44ED026F9}" presName="rootComposite" presStyleCnt="0"/>
      <dgm:spPr/>
    </dgm:pt>
    <dgm:pt modelId="{D6B0A9B9-27F8-4CFC-B372-BBD2578AFA93}" type="pres">
      <dgm:prSet presAssocID="{3BE14AA7-E7BE-4242-B262-63F44ED026F9}" presName="rootText" presStyleLbl="node1" presStyleIdx="2" presStyleCnt="3" custScaleX="127604" custScaleY="172645" custLinFactNeighborX="-5633"/>
      <dgm:spPr/>
      <dgm:t>
        <a:bodyPr/>
        <a:lstStyle/>
        <a:p>
          <a:endParaRPr lang="en-US"/>
        </a:p>
      </dgm:t>
    </dgm:pt>
    <dgm:pt modelId="{14BA543C-D44B-4BA2-803F-0BDA6361ACBE}" type="pres">
      <dgm:prSet presAssocID="{3BE14AA7-E7BE-4242-B262-63F44ED026F9}" presName="rootConnector" presStyleLbl="node1" presStyleIdx="2" presStyleCnt="3"/>
      <dgm:spPr/>
      <dgm:t>
        <a:bodyPr/>
        <a:lstStyle/>
        <a:p>
          <a:endParaRPr lang="en-US"/>
        </a:p>
      </dgm:t>
    </dgm:pt>
    <dgm:pt modelId="{0980F07B-161B-434C-8BE0-ECF8E22E25EF}" type="pres">
      <dgm:prSet presAssocID="{3BE14AA7-E7BE-4242-B262-63F44ED026F9}" presName="childShape" presStyleCnt="0"/>
      <dgm:spPr/>
    </dgm:pt>
  </dgm:ptLst>
  <dgm:cxnLst>
    <dgm:cxn modelId="{EE4D1488-F51D-48F8-9944-F1342E29685B}" srcId="{9323F577-4401-4A4E-8B5A-337423891641}" destId="{B504BE82-326C-4500-AF6C-44DBA367BD74}" srcOrd="1" destOrd="0" parTransId="{35F27D0B-4E6F-4074-A7BB-D0A243A373A6}" sibTransId="{1428A038-6AE5-42E6-A3F5-5397481BD5F4}"/>
    <dgm:cxn modelId="{D489FF51-8CA6-4B90-8A93-94CD31568E8D}" srcId="{9323F577-4401-4A4E-8B5A-337423891641}" destId="{900608E5-FFD6-4BE5-AE1C-C77C543F81C4}" srcOrd="0" destOrd="0" parTransId="{2D11F06F-66F3-42DE-A316-1B3A75CD0C48}" sibTransId="{45F0E146-0A31-4DB4-97E3-430CD45F392B}"/>
    <dgm:cxn modelId="{B8ECB5D9-4D92-466D-B09E-A57D10B7F758}" srcId="{9323F577-4401-4A4E-8B5A-337423891641}" destId="{3BE14AA7-E7BE-4242-B262-63F44ED026F9}" srcOrd="2" destOrd="0" parTransId="{F7B810EE-FD6F-48DF-BA59-569D00F85222}" sibTransId="{B22F87ED-2FEE-4E3C-8A69-40C0C335FC81}"/>
    <dgm:cxn modelId="{FC500F16-5C64-4245-B42B-3F2EF7137B4E}" type="presOf" srcId="{900608E5-FFD6-4BE5-AE1C-C77C543F81C4}" destId="{142AD2C2-C8ED-4DED-9464-E90337FC91F9}" srcOrd="1" destOrd="0" presId="urn:microsoft.com/office/officeart/2005/8/layout/hierarchy3"/>
    <dgm:cxn modelId="{0078FCB3-DB86-46A8-B130-BF6B81881F57}" type="presOf" srcId="{3BE14AA7-E7BE-4242-B262-63F44ED026F9}" destId="{D6B0A9B9-27F8-4CFC-B372-BBD2578AFA93}" srcOrd="0" destOrd="0" presId="urn:microsoft.com/office/officeart/2005/8/layout/hierarchy3"/>
    <dgm:cxn modelId="{7DBE51D9-A07A-489D-97D3-A1FC7A5D3B99}" type="presOf" srcId="{B504BE82-326C-4500-AF6C-44DBA367BD74}" destId="{5D6F0E77-B5AC-458F-94D1-824D849F6AC9}" srcOrd="0" destOrd="0" presId="urn:microsoft.com/office/officeart/2005/8/layout/hierarchy3"/>
    <dgm:cxn modelId="{97DE66A7-881F-4E49-BEB7-B1D1A8DBCAC4}" type="presOf" srcId="{9323F577-4401-4A4E-8B5A-337423891641}" destId="{8A9EB4A0-1C15-48B6-86A6-5E13863C773E}" srcOrd="0" destOrd="0" presId="urn:microsoft.com/office/officeart/2005/8/layout/hierarchy3"/>
    <dgm:cxn modelId="{776E072E-EFB6-420C-B1AD-E294BDE19430}" type="presOf" srcId="{B504BE82-326C-4500-AF6C-44DBA367BD74}" destId="{0F08F019-EBC3-4763-8A64-E7EC5CDE5C4D}" srcOrd="1" destOrd="0" presId="urn:microsoft.com/office/officeart/2005/8/layout/hierarchy3"/>
    <dgm:cxn modelId="{56766545-B6EF-4B72-B06C-DBB4F170CDFA}" type="presOf" srcId="{3BE14AA7-E7BE-4242-B262-63F44ED026F9}" destId="{14BA543C-D44B-4BA2-803F-0BDA6361ACBE}" srcOrd="1" destOrd="0" presId="urn:microsoft.com/office/officeart/2005/8/layout/hierarchy3"/>
    <dgm:cxn modelId="{380F4F9A-2FD0-4D33-B8AA-F14F387969D4}" type="presOf" srcId="{900608E5-FFD6-4BE5-AE1C-C77C543F81C4}" destId="{AB7800F5-37E2-444B-9B35-AACE9813A5C3}" srcOrd="0" destOrd="0" presId="urn:microsoft.com/office/officeart/2005/8/layout/hierarchy3"/>
    <dgm:cxn modelId="{F83713C5-E091-42E7-BFD0-1E1143CC387A}" type="presParOf" srcId="{8A9EB4A0-1C15-48B6-86A6-5E13863C773E}" destId="{2F54056D-C503-4391-A404-9E6819CB5ACB}" srcOrd="0" destOrd="0" presId="urn:microsoft.com/office/officeart/2005/8/layout/hierarchy3"/>
    <dgm:cxn modelId="{B06699F3-9430-4AC4-9319-93DDDA54D791}" type="presParOf" srcId="{2F54056D-C503-4391-A404-9E6819CB5ACB}" destId="{6BD68594-5344-4776-BF7D-45530CC82540}" srcOrd="0" destOrd="0" presId="urn:microsoft.com/office/officeart/2005/8/layout/hierarchy3"/>
    <dgm:cxn modelId="{88454EDE-50FA-47E0-9258-0ED42CE05C7D}" type="presParOf" srcId="{6BD68594-5344-4776-BF7D-45530CC82540}" destId="{AB7800F5-37E2-444B-9B35-AACE9813A5C3}" srcOrd="0" destOrd="0" presId="urn:microsoft.com/office/officeart/2005/8/layout/hierarchy3"/>
    <dgm:cxn modelId="{E6A24316-3DF9-444A-9E4A-5A9A8E58AA25}" type="presParOf" srcId="{6BD68594-5344-4776-BF7D-45530CC82540}" destId="{142AD2C2-C8ED-4DED-9464-E90337FC91F9}" srcOrd="1" destOrd="0" presId="urn:microsoft.com/office/officeart/2005/8/layout/hierarchy3"/>
    <dgm:cxn modelId="{4AF219A7-FDBA-4125-91FB-ADEA6250C9C0}" type="presParOf" srcId="{2F54056D-C503-4391-A404-9E6819CB5ACB}" destId="{436B7E18-87D7-4B9C-AA9D-5CD94E8CF191}" srcOrd="1" destOrd="0" presId="urn:microsoft.com/office/officeart/2005/8/layout/hierarchy3"/>
    <dgm:cxn modelId="{0D0AD267-E335-4323-B232-024CB871C64F}" type="presParOf" srcId="{8A9EB4A0-1C15-48B6-86A6-5E13863C773E}" destId="{D250093B-5713-4E98-A0FB-4799E3B5ADC3}" srcOrd="1" destOrd="0" presId="urn:microsoft.com/office/officeart/2005/8/layout/hierarchy3"/>
    <dgm:cxn modelId="{3D5E55D2-B395-42AD-9D85-632765319B17}" type="presParOf" srcId="{D250093B-5713-4E98-A0FB-4799E3B5ADC3}" destId="{A22099D6-2520-4BF3-8159-48034C9E3AE5}" srcOrd="0" destOrd="0" presId="urn:microsoft.com/office/officeart/2005/8/layout/hierarchy3"/>
    <dgm:cxn modelId="{DE5788A7-2CCB-46AD-9055-93CCD18A3F73}" type="presParOf" srcId="{A22099D6-2520-4BF3-8159-48034C9E3AE5}" destId="{5D6F0E77-B5AC-458F-94D1-824D849F6AC9}" srcOrd="0" destOrd="0" presId="urn:microsoft.com/office/officeart/2005/8/layout/hierarchy3"/>
    <dgm:cxn modelId="{C5D923EB-7C11-4C95-9D0E-A9DA9E221487}" type="presParOf" srcId="{A22099D6-2520-4BF3-8159-48034C9E3AE5}" destId="{0F08F019-EBC3-4763-8A64-E7EC5CDE5C4D}" srcOrd="1" destOrd="0" presId="urn:microsoft.com/office/officeart/2005/8/layout/hierarchy3"/>
    <dgm:cxn modelId="{D810F2F3-119F-4EC4-828C-0270394A6158}" type="presParOf" srcId="{D250093B-5713-4E98-A0FB-4799E3B5ADC3}" destId="{B73DDCAD-0F1F-4052-8D4A-AD0D6ABAF861}" srcOrd="1" destOrd="0" presId="urn:microsoft.com/office/officeart/2005/8/layout/hierarchy3"/>
    <dgm:cxn modelId="{E1E20126-DD50-488B-9C03-6FF5E315729C}" type="presParOf" srcId="{8A9EB4A0-1C15-48B6-86A6-5E13863C773E}" destId="{CD73FB9E-332F-480C-A990-E7A556DF7261}" srcOrd="2" destOrd="0" presId="urn:microsoft.com/office/officeart/2005/8/layout/hierarchy3"/>
    <dgm:cxn modelId="{F2BEAF53-6A1E-40C8-B98A-147E9BE00EF0}" type="presParOf" srcId="{CD73FB9E-332F-480C-A990-E7A556DF7261}" destId="{CC759FC3-D97F-4A93-9160-83916C6FEF02}" srcOrd="0" destOrd="0" presId="urn:microsoft.com/office/officeart/2005/8/layout/hierarchy3"/>
    <dgm:cxn modelId="{B353465B-A5C4-47FB-8C27-6F5A94B17976}" type="presParOf" srcId="{CC759FC3-D97F-4A93-9160-83916C6FEF02}" destId="{D6B0A9B9-27F8-4CFC-B372-BBD2578AFA93}" srcOrd="0" destOrd="0" presId="urn:microsoft.com/office/officeart/2005/8/layout/hierarchy3"/>
    <dgm:cxn modelId="{09D55798-28E8-4238-AC10-18834D95058A}" type="presParOf" srcId="{CC759FC3-D97F-4A93-9160-83916C6FEF02}" destId="{14BA543C-D44B-4BA2-803F-0BDA6361ACBE}" srcOrd="1" destOrd="0" presId="urn:microsoft.com/office/officeart/2005/8/layout/hierarchy3"/>
    <dgm:cxn modelId="{75B9F6E9-3ACB-4FE9-BEB6-033086D06FEE}" type="presParOf" srcId="{CD73FB9E-332F-480C-A990-E7A556DF7261}" destId="{0980F07B-161B-434C-8BE0-ECF8E22E25EF}"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2E36F01-C8DB-4E89-AD16-84FB25870DE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AEFFF82-D7FB-4FC0-813B-8C7B159DCF26}">
      <dgm:prSet/>
      <dgm:spPr/>
      <dgm:t>
        <a:bodyPr/>
        <a:lstStyle/>
        <a:p>
          <a:r>
            <a:rPr lang="en-US" dirty="0">
              <a:solidFill>
                <a:schemeClr val="tx1"/>
              </a:solidFill>
            </a:rPr>
            <a:t>Open Shortest Path First is a true link state protocol developed as an open standard for routing IP across large multi-vendor networks</a:t>
          </a:r>
          <a:r>
            <a:rPr lang="en-US" dirty="0"/>
            <a:t>. </a:t>
          </a:r>
        </a:p>
      </dgm:t>
    </dgm:pt>
    <dgm:pt modelId="{B9312765-5FE8-4220-AFE2-28DEEA0F109A}" type="parTrans" cxnId="{A53B66F3-4D50-44A9-AE28-D7CF93E39E52}">
      <dgm:prSet/>
      <dgm:spPr/>
      <dgm:t>
        <a:bodyPr/>
        <a:lstStyle/>
        <a:p>
          <a:endParaRPr lang="en-US"/>
        </a:p>
      </dgm:t>
    </dgm:pt>
    <dgm:pt modelId="{AFF0F3B3-9021-48FF-A8C1-E3590DC9EACA}" type="sibTrans" cxnId="{A53B66F3-4D50-44A9-AE28-D7CF93E39E52}">
      <dgm:prSet/>
      <dgm:spPr/>
      <dgm:t>
        <a:bodyPr/>
        <a:lstStyle/>
        <a:p>
          <a:endParaRPr lang="en-US"/>
        </a:p>
      </dgm:t>
    </dgm:pt>
    <dgm:pt modelId="{7EE910D5-3831-49E7-8D56-4FC2DD55D7C4}">
      <dgm:prSet/>
      <dgm:spPr>
        <a:solidFill>
          <a:schemeClr val="accent1">
            <a:lumMod val="40000"/>
            <a:lumOff val="60000"/>
          </a:schemeClr>
        </a:solidFill>
      </dgm:spPr>
      <dgm:t>
        <a:bodyPr/>
        <a:lstStyle/>
        <a:p>
          <a:r>
            <a:rPr lang="en-US" dirty="0">
              <a:solidFill>
                <a:schemeClr val="tx1"/>
              </a:solidFill>
            </a:rPr>
            <a:t>A link state protocol will send link state advertisements to all connected </a:t>
          </a:r>
          <a:r>
            <a:rPr lang="en-US" dirty="0" err="1">
              <a:solidFill>
                <a:schemeClr val="tx1"/>
              </a:solidFill>
            </a:rPr>
            <a:t>neighbours</a:t>
          </a:r>
          <a:r>
            <a:rPr lang="en-US" dirty="0">
              <a:solidFill>
                <a:schemeClr val="tx1"/>
              </a:solidFill>
            </a:rPr>
            <a:t> of the same area to communicate route information. </a:t>
          </a:r>
        </a:p>
      </dgm:t>
    </dgm:pt>
    <dgm:pt modelId="{4CBAFBF5-CEE6-423A-B417-93F680A42A3F}" type="parTrans" cxnId="{7938DC12-49BD-4A20-8D3A-89B58072611B}">
      <dgm:prSet/>
      <dgm:spPr/>
      <dgm:t>
        <a:bodyPr/>
        <a:lstStyle/>
        <a:p>
          <a:endParaRPr lang="en-US"/>
        </a:p>
      </dgm:t>
    </dgm:pt>
    <dgm:pt modelId="{47E58968-3120-4978-AD87-3D6446C48C23}" type="sibTrans" cxnId="{7938DC12-49BD-4A20-8D3A-89B58072611B}">
      <dgm:prSet/>
      <dgm:spPr/>
      <dgm:t>
        <a:bodyPr/>
        <a:lstStyle/>
        <a:p>
          <a:endParaRPr lang="en-US"/>
        </a:p>
      </dgm:t>
    </dgm:pt>
    <dgm:pt modelId="{F24F6E0A-C53B-435D-AD74-1A2DFAC60A97}">
      <dgm:prSet/>
      <dgm:spPr>
        <a:solidFill>
          <a:schemeClr val="accent1">
            <a:lumMod val="60000"/>
            <a:lumOff val="40000"/>
          </a:schemeClr>
        </a:solidFill>
      </dgm:spPr>
      <dgm:t>
        <a:bodyPr/>
        <a:lstStyle/>
        <a:p>
          <a:r>
            <a:rPr lang="en-US" dirty="0"/>
            <a:t>Each OSPF enabled router, when started, will send hello packets to all directly connected OSPF routers.</a:t>
          </a:r>
        </a:p>
      </dgm:t>
    </dgm:pt>
    <dgm:pt modelId="{8A679965-63D9-48A4-BB24-910CE6B0297A}" type="parTrans" cxnId="{00F1C043-1DCC-4D8E-8550-67A7B83529FD}">
      <dgm:prSet/>
      <dgm:spPr/>
      <dgm:t>
        <a:bodyPr/>
        <a:lstStyle/>
        <a:p>
          <a:endParaRPr lang="en-US"/>
        </a:p>
      </dgm:t>
    </dgm:pt>
    <dgm:pt modelId="{F5810158-0E79-4AAD-84C1-C96F19C1EA85}" type="sibTrans" cxnId="{00F1C043-1DCC-4D8E-8550-67A7B83529FD}">
      <dgm:prSet/>
      <dgm:spPr/>
      <dgm:t>
        <a:bodyPr/>
        <a:lstStyle/>
        <a:p>
          <a:endParaRPr lang="en-US"/>
        </a:p>
      </dgm:t>
    </dgm:pt>
    <dgm:pt modelId="{B690D711-1307-4C99-8D53-809B5D048872}">
      <dgm:prSet/>
      <dgm:spPr>
        <a:solidFill>
          <a:schemeClr val="accent1"/>
        </a:solidFill>
      </dgm:spPr>
      <dgm:t>
        <a:bodyPr/>
        <a:lstStyle/>
        <a:p>
          <a:r>
            <a:rPr lang="en-US" dirty="0"/>
            <a:t>The hello packets contain information such as router timers, router ID and subnet mask. </a:t>
          </a:r>
        </a:p>
      </dgm:t>
    </dgm:pt>
    <dgm:pt modelId="{374CAAA3-09FB-4DE1-AF3D-4C43A2880A46}" type="parTrans" cxnId="{7339A071-8745-4A35-9C74-64EAF2F45594}">
      <dgm:prSet/>
      <dgm:spPr/>
      <dgm:t>
        <a:bodyPr/>
        <a:lstStyle/>
        <a:p>
          <a:endParaRPr lang="en-US"/>
        </a:p>
      </dgm:t>
    </dgm:pt>
    <dgm:pt modelId="{4BE02E0E-06FE-4860-80F7-70107A45DD65}" type="sibTrans" cxnId="{7339A071-8745-4A35-9C74-64EAF2F45594}">
      <dgm:prSet/>
      <dgm:spPr/>
      <dgm:t>
        <a:bodyPr/>
        <a:lstStyle/>
        <a:p>
          <a:endParaRPr lang="en-US"/>
        </a:p>
      </dgm:t>
    </dgm:pt>
    <dgm:pt modelId="{F48F0BF1-076E-42E2-BD74-BED0E9C9572F}">
      <dgm:prSet/>
      <dgm:spPr>
        <a:solidFill>
          <a:schemeClr val="accent1">
            <a:lumMod val="75000"/>
          </a:schemeClr>
        </a:solidFill>
      </dgm:spPr>
      <dgm:t>
        <a:bodyPr/>
        <a:lstStyle/>
        <a:p>
          <a:r>
            <a:rPr lang="en-US" dirty="0"/>
            <a:t>If the routers agree on the information they become OSPF </a:t>
          </a:r>
          <a:r>
            <a:rPr lang="en-US" dirty="0" err="1"/>
            <a:t>neighbours</a:t>
          </a:r>
          <a:r>
            <a:rPr lang="en-US" dirty="0"/>
            <a:t>. Once routers become </a:t>
          </a:r>
          <a:r>
            <a:rPr lang="en-US" dirty="0" err="1"/>
            <a:t>neighbours</a:t>
          </a:r>
          <a:r>
            <a:rPr lang="en-US" dirty="0"/>
            <a:t> they establish adjacencies by exchanging link state databases. </a:t>
          </a:r>
        </a:p>
      </dgm:t>
    </dgm:pt>
    <dgm:pt modelId="{707F797A-497F-4EA4-BF14-E3C0179084AC}" type="parTrans" cxnId="{04D6F85C-5E9C-438A-B397-DBFB4B5B5094}">
      <dgm:prSet/>
      <dgm:spPr/>
      <dgm:t>
        <a:bodyPr/>
        <a:lstStyle/>
        <a:p>
          <a:endParaRPr lang="en-US"/>
        </a:p>
      </dgm:t>
    </dgm:pt>
    <dgm:pt modelId="{B5BD7058-B5B2-45D7-9E76-4D383A9CB4C9}" type="sibTrans" cxnId="{04D6F85C-5E9C-438A-B397-DBFB4B5B5094}">
      <dgm:prSet/>
      <dgm:spPr/>
      <dgm:t>
        <a:bodyPr/>
        <a:lstStyle/>
        <a:p>
          <a:endParaRPr lang="en-US"/>
        </a:p>
      </dgm:t>
    </dgm:pt>
    <dgm:pt modelId="{04D62815-865F-4173-9508-06792FC9AD9A}">
      <dgm:prSet/>
      <dgm:spPr/>
      <dgm:t>
        <a:bodyPr/>
        <a:lstStyle/>
        <a:p>
          <a:r>
            <a:rPr lang="en-US"/>
            <a:t>Routers on point-to-point and point-to-multipoint linksautomatically establish adjacencies. </a:t>
          </a:r>
        </a:p>
      </dgm:t>
    </dgm:pt>
    <dgm:pt modelId="{48ACB9AA-670D-416E-A923-7F21F90240C0}" type="parTrans" cxnId="{9EFCA614-61D3-43F2-845F-ED853EC7F68F}">
      <dgm:prSet/>
      <dgm:spPr/>
      <dgm:t>
        <a:bodyPr/>
        <a:lstStyle/>
        <a:p>
          <a:endParaRPr lang="en-US"/>
        </a:p>
      </dgm:t>
    </dgm:pt>
    <dgm:pt modelId="{F1FF0CA4-29F6-461C-96A8-B8B56E1E9D88}" type="sibTrans" cxnId="{9EFCA614-61D3-43F2-845F-ED853EC7F68F}">
      <dgm:prSet/>
      <dgm:spPr/>
      <dgm:t>
        <a:bodyPr/>
        <a:lstStyle/>
        <a:p>
          <a:endParaRPr lang="en-US"/>
        </a:p>
      </dgm:t>
    </dgm:pt>
    <dgm:pt modelId="{14A1AFFF-ED3C-4240-B48C-E6FFC2393D13}">
      <dgm:prSet/>
      <dgm:spPr>
        <a:solidFill>
          <a:srgbClr val="002060"/>
        </a:solidFill>
      </dgm:spPr>
      <dgm:t>
        <a:bodyPr/>
        <a:lstStyle/>
        <a:p>
          <a:r>
            <a:rPr lang="en-US" dirty="0"/>
            <a:t>Routers with OSPF interfaces configured as broadcast (Ethernet) and NBMA (Frame Relay) will use a designated router that establishes those adjacencies.</a:t>
          </a:r>
        </a:p>
      </dgm:t>
    </dgm:pt>
    <dgm:pt modelId="{4F257846-3F9E-487E-A73D-240DD5AC2F62}" type="parTrans" cxnId="{A6AE9061-D2FC-4BFE-8CF9-76DE66BC5779}">
      <dgm:prSet/>
      <dgm:spPr/>
      <dgm:t>
        <a:bodyPr/>
        <a:lstStyle/>
        <a:p>
          <a:endParaRPr lang="en-US"/>
        </a:p>
      </dgm:t>
    </dgm:pt>
    <dgm:pt modelId="{75D71025-21A7-45A0-B7ED-C9522BB703DE}" type="sibTrans" cxnId="{A6AE9061-D2FC-4BFE-8CF9-76DE66BC5779}">
      <dgm:prSet/>
      <dgm:spPr/>
      <dgm:t>
        <a:bodyPr/>
        <a:lstStyle/>
        <a:p>
          <a:endParaRPr lang="en-US"/>
        </a:p>
      </dgm:t>
    </dgm:pt>
    <dgm:pt modelId="{85028A7F-D690-4873-BFF3-ACC6619DA44D}" type="pres">
      <dgm:prSet presAssocID="{B2E36F01-C8DB-4E89-AD16-84FB25870DE2}" presName="root" presStyleCnt="0">
        <dgm:presLayoutVars>
          <dgm:dir/>
          <dgm:resizeHandles val="exact"/>
        </dgm:presLayoutVars>
      </dgm:prSet>
      <dgm:spPr/>
      <dgm:t>
        <a:bodyPr/>
        <a:lstStyle/>
        <a:p>
          <a:endParaRPr lang="en-US"/>
        </a:p>
      </dgm:t>
    </dgm:pt>
    <dgm:pt modelId="{B332D1BA-622E-4315-BE5C-413DE51169F9}" type="pres">
      <dgm:prSet presAssocID="{3AEFFF82-D7FB-4FC0-813B-8C7B159DCF26}" presName="compNode" presStyleCnt="0"/>
      <dgm:spPr/>
    </dgm:pt>
    <dgm:pt modelId="{EEE4B0B9-F4A6-47DE-A094-76C2C4868568}" type="pres">
      <dgm:prSet presAssocID="{3AEFFF82-D7FB-4FC0-813B-8C7B159DCF26}" presName="bgRect" presStyleLbl="bgShp" presStyleIdx="0" presStyleCnt="7"/>
      <dgm:spPr>
        <a:solidFill>
          <a:schemeClr val="accent1">
            <a:lumMod val="20000"/>
            <a:lumOff val="80000"/>
          </a:schemeClr>
        </a:solidFill>
      </dgm:spPr>
    </dgm:pt>
    <dgm:pt modelId="{F1262464-DCFF-4651-A05E-697B3F1A903D}" type="pres">
      <dgm:prSet presAssocID="{3AEFFF82-D7FB-4FC0-813B-8C7B159DCF26}" presName="iconRect" presStyleLbl="node1" presStyleIdx="0" presStyleCnt="7"/>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Disconnected"/>
        </a:ext>
      </dgm:extLst>
    </dgm:pt>
    <dgm:pt modelId="{3E62617E-D38B-48CA-9C4F-BEF1689FAA55}" type="pres">
      <dgm:prSet presAssocID="{3AEFFF82-D7FB-4FC0-813B-8C7B159DCF26}" presName="spaceRect" presStyleCnt="0"/>
      <dgm:spPr/>
    </dgm:pt>
    <dgm:pt modelId="{2A5EFD34-E7D9-4815-B411-B0CB4EE1ED6A}" type="pres">
      <dgm:prSet presAssocID="{3AEFFF82-D7FB-4FC0-813B-8C7B159DCF26}" presName="parTx" presStyleLbl="revTx" presStyleIdx="0" presStyleCnt="7">
        <dgm:presLayoutVars>
          <dgm:chMax val="0"/>
          <dgm:chPref val="0"/>
        </dgm:presLayoutVars>
      </dgm:prSet>
      <dgm:spPr/>
      <dgm:t>
        <a:bodyPr/>
        <a:lstStyle/>
        <a:p>
          <a:endParaRPr lang="en-US"/>
        </a:p>
      </dgm:t>
    </dgm:pt>
    <dgm:pt modelId="{141B692D-C67D-47F5-A5B4-087831F5F059}" type="pres">
      <dgm:prSet presAssocID="{AFF0F3B3-9021-48FF-A8C1-E3590DC9EACA}" presName="sibTrans" presStyleCnt="0"/>
      <dgm:spPr/>
    </dgm:pt>
    <dgm:pt modelId="{EAB04B9C-B62F-4C50-B7E7-5020AA2547BD}" type="pres">
      <dgm:prSet presAssocID="{7EE910D5-3831-49E7-8D56-4FC2DD55D7C4}" presName="compNode" presStyleCnt="0"/>
      <dgm:spPr/>
    </dgm:pt>
    <dgm:pt modelId="{16D000EE-9F26-4FB2-AF72-AF48B5464AFC}" type="pres">
      <dgm:prSet presAssocID="{7EE910D5-3831-49E7-8D56-4FC2DD55D7C4}" presName="bgRect" presStyleLbl="bgShp" presStyleIdx="1" presStyleCnt="7"/>
      <dgm:spPr/>
    </dgm:pt>
    <dgm:pt modelId="{90C90551-0EE7-4458-90A7-C40AD116412F}" type="pres">
      <dgm:prSet presAssocID="{7EE910D5-3831-49E7-8D56-4FC2DD55D7C4}" presName="iconRect" presStyleLbl="node1" presStyleIdx="1" presStyleCnt="7"/>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Link"/>
        </a:ext>
      </dgm:extLst>
    </dgm:pt>
    <dgm:pt modelId="{94DD3E9F-63E8-44CC-BD9E-118AD95EA9E7}" type="pres">
      <dgm:prSet presAssocID="{7EE910D5-3831-49E7-8D56-4FC2DD55D7C4}" presName="spaceRect" presStyleCnt="0"/>
      <dgm:spPr/>
    </dgm:pt>
    <dgm:pt modelId="{B89FC5CD-10A9-49B5-B311-00EB39A77226}" type="pres">
      <dgm:prSet presAssocID="{7EE910D5-3831-49E7-8D56-4FC2DD55D7C4}" presName="parTx" presStyleLbl="revTx" presStyleIdx="1" presStyleCnt="7">
        <dgm:presLayoutVars>
          <dgm:chMax val="0"/>
          <dgm:chPref val="0"/>
        </dgm:presLayoutVars>
      </dgm:prSet>
      <dgm:spPr/>
      <dgm:t>
        <a:bodyPr/>
        <a:lstStyle/>
        <a:p>
          <a:endParaRPr lang="en-US"/>
        </a:p>
      </dgm:t>
    </dgm:pt>
    <dgm:pt modelId="{4C84E98B-704F-40B0-9E71-0B1D81351B40}" type="pres">
      <dgm:prSet presAssocID="{47E58968-3120-4978-AD87-3D6446C48C23}" presName="sibTrans" presStyleCnt="0"/>
      <dgm:spPr/>
    </dgm:pt>
    <dgm:pt modelId="{8489BFAF-03C9-4084-95A8-9DB5900C1FFF}" type="pres">
      <dgm:prSet presAssocID="{F24F6E0A-C53B-435D-AD74-1A2DFAC60A97}" presName="compNode" presStyleCnt="0"/>
      <dgm:spPr/>
    </dgm:pt>
    <dgm:pt modelId="{5F6C3007-668E-43E1-8C51-392DF2AFCE31}" type="pres">
      <dgm:prSet presAssocID="{F24F6E0A-C53B-435D-AD74-1A2DFAC60A97}" presName="bgRect" presStyleLbl="bgShp" presStyleIdx="2" presStyleCnt="7"/>
      <dgm:spPr/>
    </dgm:pt>
    <dgm:pt modelId="{777592D6-2957-4883-9EDC-37116C059880}" type="pres">
      <dgm:prSet presAssocID="{F24F6E0A-C53B-435D-AD74-1A2DFAC60A97}" presName="iconRect" presStyleLbl="node1" presStyleIdx="2" presStyleCnt="7"/>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Stream"/>
        </a:ext>
      </dgm:extLst>
    </dgm:pt>
    <dgm:pt modelId="{01AA9881-72C8-4A92-9257-F23BF35B5736}" type="pres">
      <dgm:prSet presAssocID="{F24F6E0A-C53B-435D-AD74-1A2DFAC60A97}" presName="spaceRect" presStyleCnt="0"/>
      <dgm:spPr/>
    </dgm:pt>
    <dgm:pt modelId="{2A0AAE35-E4CA-47D2-A002-8A7CE652EA1C}" type="pres">
      <dgm:prSet presAssocID="{F24F6E0A-C53B-435D-AD74-1A2DFAC60A97}" presName="parTx" presStyleLbl="revTx" presStyleIdx="2" presStyleCnt="7">
        <dgm:presLayoutVars>
          <dgm:chMax val="0"/>
          <dgm:chPref val="0"/>
        </dgm:presLayoutVars>
      </dgm:prSet>
      <dgm:spPr/>
      <dgm:t>
        <a:bodyPr/>
        <a:lstStyle/>
        <a:p>
          <a:endParaRPr lang="en-US"/>
        </a:p>
      </dgm:t>
    </dgm:pt>
    <dgm:pt modelId="{FC056A82-7118-4762-937B-E80CB2EE41FA}" type="pres">
      <dgm:prSet presAssocID="{F5810158-0E79-4AAD-84C1-C96F19C1EA85}" presName="sibTrans" presStyleCnt="0"/>
      <dgm:spPr/>
    </dgm:pt>
    <dgm:pt modelId="{3564148E-02B1-4E7F-A230-1B956F9D7DDC}" type="pres">
      <dgm:prSet presAssocID="{B690D711-1307-4C99-8D53-809B5D048872}" presName="compNode" presStyleCnt="0"/>
      <dgm:spPr/>
    </dgm:pt>
    <dgm:pt modelId="{498245C1-7F1D-40FC-91CE-0C40D8BEE7A0}" type="pres">
      <dgm:prSet presAssocID="{B690D711-1307-4C99-8D53-809B5D048872}" presName="bgRect" presStyleLbl="bgShp" presStyleIdx="3" presStyleCnt="7"/>
      <dgm:spPr/>
    </dgm:pt>
    <dgm:pt modelId="{78E05158-6896-4848-A18F-AA65F1F5A616}" type="pres">
      <dgm:prSet presAssocID="{B690D711-1307-4C99-8D53-809B5D048872}" presName="iconRect" presStyleLbl="node1" presStyleIdx="3" presStyleCnt="7"/>
      <dgm:spPr>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Shredder"/>
        </a:ext>
      </dgm:extLst>
    </dgm:pt>
    <dgm:pt modelId="{F36E9769-29A9-4FC0-8A76-DDEE46B39F44}" type="pres">
      <dgm:prSet presAssocID="{B690D711-1307-4C99-8D53-809B5D048872}" presName="spaceRect" presStyleCnt="0"/>
      <dgm:spPr/>
    </dgm:pt>
    <dgm:pt modelId="{1E85889B-89B6-4D88-AE06-4C2532D95EC4}" type="pres">
      <dgm:prSet presAssocID="{B690D711-1307-4C99-8D53-809B5D048872}" presName="parTx" presStyleLbl="revTx" presStyleIdx="3" presStyleCnt="7">
        <dgm:presLayoutVars>
          <dgm:chMax val="0"/>
          <dgm:chPref val="0"/>
        </dgm:presLayoutVars>
      </dgm:prSet>
      <dgm:spPr/>
      <dgm:t>
        <a:bodyPr/>
        <a:lstStyle/>
        <a:p>
          <a:endParaRPr lang="en-US"/>
        </a:p>
      </dgm:t>
    </dgm:pt>
    <dgm:pt modelId="{AD1B78F8-F269-49A2-ABAA-C4463A7A440D}" type="pres">
      <dgm:prSet presAssocID="{4BE02E0E-06FE-4860-80F7-70107A45DD65}" presName="sibTrans" presStyleCnt="0"/>
      <dgm:spPr/>
    </dgm:pt>
    <dgm:pt modelId="{51B06EF9-C003-488C-973F-78CC1F131A3C}" type="pres">
      <dgm:prSet presAssocID="{F48F0BF1-076E-42E2-BD74-BED0E9C9572F}" presName="compNode" presStyleCnt="0"/>
      <dgm:spPr/>
    </dgm:pt>
    <dgm:pt modelId="{5E3C8ABC-82FC-4729-816F-CB730AD2189C}" type="pres">
      <dgm:prSet presAssocID="{F48F0BF1-076E-42E2-BD74-BED0E9C9572F}" presName="bgRect" presStyleLbl="bgShp" presStyleIdx="4" presStyleCnt="7"/>
      <dgm:spPr/>
    </dgm:pt>
    <dgm:pt modelId="{5A258D47-4F4B-4EB6-B918-9F6A35518D07}" type="pres">
      <dgm:prSet presAssocID="{F48F0BF1-076E-42E2-BD74-BED0E9C9572F}" presName="iconRect" presStyleLbl="node1" presStyleIdx="4" presStyleCnt="7"/>
      <dgm:spPr>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Flowchart"/>
        </a:ext>
      </dgm:extLst>
    </dgm:pt>
    <dgm:pt modelId="{6C3C26D5-D839-4516-8E1A-E6C74906C0A8}" type="pres">
      <dgm:prSet presAssocID="{F48F0BF1-076E-42E2-BD74-BED0E9C9572F}" presName="spaceRect" presStyleCnt="0"/>
      <dgm:spPr/>
    </dgm:pt>
    <dgm:pt modelId="{72CC0F3E-6324-4866-815D-659BAA4B04AC}" type="pres">
      <dgm:prSet presAssocID="{F48F0BF1-076E-42E2-BD74-BED0E9C9572F}" presName="parTx" presStyleLbl="revTx" presStyleIdx="4" presStyleCnt="7">
        <dgm:presLayoutVars>
          <dgm:chMax val="0"/>
          <dgm:chPref val="0"/>
        </dgm:presLayoutVars>
      </dgm:prSet>
      <dgm:spPr/>
      <dgm:t>
        <a:bodyPr/>
        <a:lstStyle/>
        <a:p>
          <a:endParaRPr lang="en-US"/>
        </a:p>
      </dgm:t>
    </dgm:pt>
    <dgm:pt modelId="{25902860-3F6E-447F-AD60-6F601DE16EC4}" type="pres">
      <dgm:prSet presAssocID="{B5BD7058-B5B2-45D7-9E76-4D383A9CB4C9}" presName="sibTrans" presStyleCnt="0"/>
      <dgm:spPr/>
    </dgm:pt>
    <dgm:pt modelId="{4984F6C6-7516-4B1D-A528-4252AD75AE89}" type="pres">
      <dgm:prSet presAssocID="{04D62815-865F-4173-9508-06792FC9AD9A}" presName="compNode" presStyleCnt="0"/>
      <dgm:spPr/>
    </dgm:pt>
    <dgm:pt modelId="{37E1098B-2A1F-4BC4-B99C-54B0B2374F6A}" type="pres">
      <dgm:prSet presAssocID="{04D62815-865F-4173-9508-06792FC9AD9A}" presName="bgRect" presStyleLbl="bgShp" presStyleIdx="5" presStyleCnt="7"/>
      <dgm:spPr>
        <a:solidFill>
          <a:schemeClr val="accent1">
            <a:lumMod val="50000"/>
          </a:schemeClr>
        </a:solidFill>
      </dgm:spPr>
    </dgm:pt>
    <dgm:pt modelId="{9486F11D-9666-4B2C-8563-8E30D3FB9AA1}" type="pres">
      <dgm:prSet presAssocID="{04D62815-865F-4173-9508-06792FC9AD9A}" presName="iconRect" presStyleLbl="node1" presStyleIdx="5" presStyleCnt="7"/>
      <dgm:spPr>
        <a:blipFill>
          <a:blip xmlns:r="http://schemas.openxmlformats.org/officeDocument/2006/relationships" r:embed="rId11" cstate="hqprint">
            <a:extLst>
              <a:ext uri="{28A0092B-C50C-407E-A947-70E740481C1C}">
                <a14:useLocalDpi xmlns:a14="http://schemas.microsoft.com/office/drawing/2010/main" val="0"/>
              </a:ext>
              <a:ext uri="{96DAC541-7B7A-43D3-8B79-37D633B846F1}">
                <asvg:svgBlip xmlns="" xmlns:asvg="http://schemas.microsoft.com/office/drawing/2016/SVG/main" r:embed="rId12"/>
              </a:ext>
            </a:extLst>
          </a:blip>
          <a:stretch>
            <a:fillRect/>
          </a:stretch>
        </a:blipFill>
        <a:ln>
          <a:noFill/>
        </a:ln>
      </dgm:spPr>
      <dgm:t>
        <a:bodyPr/>
        <a:lstStyle/>
        <a:p>
          <a:endParaRPr lang="en-US"/>
        </a:p>
      </dgm:t>
      <dgm:extLst>
        <a:ext uri="{E40237B7-FDA0-4F09-8148-C483321AD2D9}">
          <dgm14:cNvPr xmlns:dgm14="http://schemas.microsoft.com/office/drawing/2010/diagram" id="0" name="" descr="Target"/>
        </a:ext>
      </dgm:extLst>
    </dgm:pt>
    <dgm:pt modelId="{FEEBC51B-AB01-4BE7-8C9B-889AE9F43888}" type="pres">
      <dgm:prSet presAssocID="{04D62815-865F-4173-9508-06792FC9AD9A}" presName="spaceRect" presStyleCnt="0"/>
      <dgm:spPr/>
    </dgm:pt>
    <dgm:pt modelId="{B7D59390-B255-4286-AD9D-22B23CEC74DC}" type="pres">
      <dgm:prSet presAssocID="{04D62815-865F-4173-9508-06792FC9AD9A}" presName="parTx" presStyleLbl="revTx" presStyleIdx="5" presStyleCnt="7">
        <dgm:presLayoutVars>
          <dgm:chMax val="0"/>
          <dgm:chPref val="0"/>
        </dgm:presLayoutVars>
      </dgm:prSet>
      <dgm:spPr/>
      <dgm:t>
        <a:bodyPr/>
        <a:lstStyle/>
        <a:p>
          <a:endParaRPr lang="en-US"/>
        </a:p>
      </dgm:t>
    </dgm:pt>
    <dgm:pt modelId="{66CC3EA2-AF4D-46D9-B8AF-612BACFF7E8F}" type="pres">
      <dgm:prSet presAssocID="{F1FF0CA4-29F6-461C-96A8-B8B56E1E9D88}" presName="sibTrans" presStyleCnt="0"/>
      <dgm:spPr/>
    </dgm:pt>
    <dgm:pt modelId="{61CA62E3-58AC-4306-9307-92275B6B3BEE}" type="pres">
      <dgm:prSet presAssocID="{14A1AFFF-ED3C-4240-B48C-E6FFC2393D13}" presName="compNode" presStyleCnt="0"/>
      <dgm:spPr/>
    </dgm:pt>
    <dgm:pt modelId="{12BE7B34-50F0-441B-B1DF-049FE72AF0C0}" type="pres">
      <dgm:prSet presAssocID="{14A1AFFF-ED3C-4240-B48C-E6FFC2393D13}" presName="bgRect" presStyleLbl="bgShp" presStyleIdx="6" presStyleCnt="7"/>
      <dgm:spPr/>
    </dgm:pt>
    <dgm:pt modelId="{88D5F1C5-BAD9-49C4-BB8C-A2BEF40D9D57}" type="pres">
      <dgm:prSet presAssocID="{14A1AFFF-ED3C-4240-B48C-E6FFC2393D13}" presName="iconRect" presStyleLbl="node1" presStyleIdx="6" presStyleCnt="7"/>
      <dgm:spPr>
        <a:blipFill>
          <a:blip xmlns:r="http://schemas.openxmlformats.org/officeDocument/2006/relationships" r:embed="rId13" cstate="hqprint">
            <a:extLst>
              <a:ext uri="{28A0092B-C50C-407E-A947-70E740481C1C}">
                <a14:useLocalDpi xmlns:a14="http://schemas.microsoft.com/office/drawing/2010/main" val="0"/>
              </a:ext>
              <a:ext uri="{96DAC541-7B7A-43D3-8B79-37D633B846F1}">
                <asvg:svgBlip xmlns="" xmlns:asvg="http://schemas.microsoft.com/office/drawing/2016/SVG/main" r:embed="rId14"/>
              </a:ext>
            </a:extLst>
          </a:blip>
          <a:stretch>
            <a:fillRect/>
          </a:stretch>
        </a:blipFill>
        <a:ln>
          <a:noFill/>
        </a:ln>
      </dgm:spPr>
      <dgm:t>
        <a:bodyPr/>
        <a:lstStyle/>
        <a:p>
          <a:endParaRPr lang="en-US"/>
        </a:p>
      </dgm:t>
      <dgm:extLst>
        <a:ext uri="{E40237B7-FDA0-4F09-8148-C483321AD2D9}">
          <dgm14:cNvPr xmlns:dgm14="http://schemas.microsoft.com/office/drawing/2010/diagram" id="0" name="" descr="Wireless router"/>
        </a:ext>
      </dgm:extLst>
    </dgm:pt>
    <dgm:pt modelId="{CB495B58-5D46-4BF1-A5D7-DA7BDD0FB83F}" type="pres">
      <dgm:prSet presAssocID="{14A1AFFF-ED3C-4240-B48C-E6FFC2393D13}" presName="spaceRect" presStyleCnt="0"/>
      <dgm:spPr/>
    </dgm:pt>
    <dgm:pt modelId="{4FF8556C-58C1-4B7D-9BA2-48C5EAE55AA2}" type="pres">
      <dgm:prSet presAssocID="{14A1AFFF-ED3C-4240-B48C-E6FFC2393D13}" presName="parTx" presStyleLbl="revTx" presStyleIdx="6" presStyleCnt="7">
        <dgm:presLayoutVars>
          <dgm:chMax val="0"/>
          <dgm:chPref val="0"/>
        </dgm:presLayoutVars>
      </dgm:prSet>
      <dgm:spPr/>
      <dgm:t>
        <a:bodyPr/>
        <a:lstStyle/>
        <a:p>
          <a:endParaRPr lang="en-US"/>
        </a:p>
      </dgm:t>
    </dgm:pt>
  </dgm:ptLst>
  <dgm:cxnLst>
    <dgm:cxn modelId="{1DD22A03-ABDB-4935-A4CD-4DBB8CAAC4C6}" type="presOf" srcId="{3AEFFF82-D7FB-4FC0-813B-8C7B159DCF26}" destId="{2A5EFD34-E7D9-4815-B411-B0CB4EE1ED6A}" srcOrd="0" destOrd="0" presId="urn:microsoft.com/office/officeart/2018/2/layout/IconVerticalSolidList"/>
    <dgm:cxn modelId="{00F1C043-1DCC-4D8E-8550-67A7B83529FD}" srcId="{B2E36F01-C8DB-4E89-AD16-84FB25870DE2}" destId="{F24F6E0A-C53B-435D-AD74-1A2DFAC60A97}" srcOrd="2" destOrd="0" parTransId="{8A679965-63D9-48A4-BB24-910CE6B0297A}" sibTransId="{F5810158-0E79-4AAD-84C1-C96F19C1EA85}"/>
    <dgm:cxn modelId="{3FCB95E0-A27B-443D-86FE-A165200A32A4}" type="presOf" srcId="{F24F6E0A-C53B-435D-AD74-1A2DFAC60A97}" destId="{2A0AAE35-E4CA-47D2-A002-8A7CE652EA1C}" srcOrd="0" destOrd="0" presId="urn:microsoft.com/office/officeart/2018/2/layout/IconVerticalSolidList"/>
    <dgm:cxn modelId="{64BFA6E0-A8C2-4B57-A561-91881E881E7B}" type="presOf" srcId="{F48F0BF1-076E-42E2-BD74-BED0E9C9572F}" destId="{72CC0F3E-6324-4866-815D-659BAA4B04AC}" srcOrd="0" destOrd="0" presId="urn:microsoft.com/office/officeart/2018/2/layout/IconVerticalSolidList"/>
    <dgm:cxn modelId="{A53B66F3-4D50-44A9-AE28-D7CF93E39E52}" srcId="{B2E36F01-C8DB-4E89-AD16-84FB25870DE2}" destId="{3AEFFF82-D7FB-4FC0-813B-8C7B159DCF26}" srcOrd="0" destOrd="0" parTransId="{B9312765-5FE8-4220-AFE2-28DEEA0F109A}" sibTransId="{AFF0F3B3-9021-48FF-A8C1-E3590DC9EACA}"/>
    <dgm:cxn modelId="{9EFCA614-61D3-43F2-845F-ED853EC7F68F}" srcId="{B2E36F01-C8DB-4E89-AD16-84FB25870DE2}" destId="{04D62815-865F-4173-9508-06792FC9AD9A}" srcOrd="5" destOrd="0" parTransId="{48ACB9AA-670D-416E-A923-7F21F90240C0}" sibTransId="{F1FF0CA4-29F6-461C-96A8-B8B56E1E9D88}"/>
    <dgm:cxn modelId="{A6AE9061-D2FC-4BFE-8CF9-76DE66BC5779}" srcId="{B2E36F01-C8DB-4E89-AD16-84FB25870DE2}" destId="{14A1AFFF-ED3C-4240-B48C-E6FFC2393D13}" srcOrd="6" destOrd="0" parTransId="{4F257846-3F9E-487E-A73D-240DD5AC2F62}" sibTransId="{75D71025-21A7-45A0-B7ED-C9522BB703DE}"/>
    <dgm:cxn modelId="{5CF4EDFF-634D-41A8-B05E-A8591D8F7C99}" type="presOf" srcId="{04D62815-865F-4173-9508-06792FC9AD9A}" destId="{B7D59390-B255-4286-AD9D-22B23CEC74DC}" srcOrd="0" destOrd="0" presId="urn:microsoft.com/office/officeart/2018/2/layout/IconVerticalSolidList"/>
    <dgm:cxn modelId="{AA944845-EF3F-4EB3-AE4B-74C56CE81F2C}" type="presOf" srcId="{B690D711-1307-4C99-8D53-809B5D048872}" destId="{1E85889B-89B6-4D88-AE06-4C2532D95EC4}" srcOrd="0" destOrd="0" presId="urn:microsoft.com/office/officeart/2018/2/layout/IconVerticalSolidList"/>
    <dgm:cxn modelId="{7938DC12-49BD-4A20-8D3A-89B58072611B}" srcId="{B2E36F01-C8DB-4E89-AD16-84FB25870DE2}" destId="{7EE910D5-3831-49E7-8D56-4FC2DD55D7C4}" srcOrd="1" destOrd="0" parTransId="{4CBAFBF5-CEE6-423A-B417-93F680A42A3F}" sibTransId="{47E58968-3120-4978-AD87-3D6446C48C23}"/>
    <dgm:cxn modelId="{04D6F85C-5E9C-438A-B397-DBFB4B5B5094}" srcId="{B2E36F01-C8DB-4E89-AD16-84FB25870DE2}" destId="{F48F0BF1-076E-42E2-BD74-BED0E9C9572F}" srcOrd="4" destOrd="0" parTransId="{707F797A-497F-4EA4-BF14-E3C0179084AC}" sibTransId="{B5BD7058-B5B2-45D7-9E76-4D383A9CB4C9}"/>
    <dgm:cxn modelId="{7339A071-8745-4A35-9C74-64EAF2F45594}" srcId="{B2E36F01-C8DB-4E89-AD16-84FB25870DE2}" destId="{B690D711-1307-4C99-8D53-809B5D048872}" srcOrd="3" destOrd="0" parTransId="{374CAAA3-09FB-4DE1-AF3D-4C43A2880A46}" sibTransId="{4BE02E0E-06FE-4860-80F7-70107A45DD65}"/>
    <dgm:cxn modelId="{BAB3F502-94E2-416B-B404-A7D7222C5F12}" type="presOf" srcId="{B2E36F01-C8DB-4E89-AD16-84FB25870DE2}" destId="{85028A7F-D690-4873-BFF3-ACC6619DA44D}" srcOrd="0" destOrd="0" presId="urn:microsoft.com/office/officeart/2018/2/layout/IconVerticalSolidList"/>
    <dgm:cxn modelId="{8EB65038-98A7-4292-A48D-1C97F812EA88}" type="presOf" srcId="{7EE910D5-3831-49E7-8D56-4FC2DD55D7C4}" destId="{B89FC5CD-10A9-49B5-B311-00EB39A77226}" srcOrd="0" destOrd="0" presId="urn:microsoft.com/office/officeart/2018/2/layout/IconVerticalSolidList"/>
    <dgm:cxn modelId="{723274F7-251E-480A-9B53-9A672702CE9B}" type="presOf" srcId="{14A1AFFF-ED3C-4240-B48C-E6FFC2393D13}" destId="{4FF8556C-58C1-4B7D-9BA2-48C5EAE55AA2}" srcOrd="0" destOrd="0" presId="urn:microsoft.com/office/officeart/2018/2/layout/IconVerticalSolidList"/>
    <dgm:cxn modelId="{0A5089EF-ECAA-435F-9453-698EC2E242E1}" type="presParOf" srcId="{85028A7F-D690-4873-BFF3-ACC6619DA44D}" destId="{B332D1BA-622E-4315-BE5C-413DE51169F9}" srcOrd="0" destOrd="0" presId="urn:microsoft.com/office/officeart/2018/2/layout/IconVerticalSolidList"/>
    <dgm:cxn modelId="{5F8E7E55-9AF4-4612-98F4-C98F9F7935AD}" type="presParOf" srcId="{B332D1BA-622E-4315-BE5C-413DE51169F9}" destId="{EEE4B0B9-F4A6-47DE-A094-76C2C4868568}" srcOrd="0" destOrd="0" presId="urn:microsoft.com/office/officeart/2018/2/layout/IconVerticalSolidList"/>
    <dgm:cxn modelId="{2D10485C-1ADD-4CAA-B328-10DA2637FB6D}" type="presParOf" srcId="{B332D1BA-622E-4315-BE5C-413DE51169F9}" destId="{F1262464-DCFF-4651-A05E-697B3F1A903D}" srcOrd="1" destOrd="0" presId="urn:microsoft.com/office/officeart/2018/2/layout/IconVerticalSolidList"/>
    <dgm:cxn modelId="{6884361B-C89C-4E19-9B4A-BF2536E1E617}" type="presParOf" srcId="{B332D1BA-622E-4315-BE5C-413DE51169F9}" destId="{3E62617E-D38B-48CA-9C4F-BEF1689FAA55}" srcOrd="2" destOrd="0" presId="urn:microsoft.com/office/officeart/2018/2/layout/IconVerticalSolidList"/>
    <dgm:cxn modelId="{1DD29192-A8DB-4172-8006-DECE9D652325}" type="presParOf" srcId="{B332D1BA-622E-4315-BE5C-413DE51169F9}" destId="{2A5EFD34-E7D9-4815-B411-B0CB4EE1ED6A}" srcOrd="3" destOrd="0" presId="urn:microsoft.com/office/officeart/2018/2/layout/IconVerticalSolidList"/>
    <dgm:cxn modelId="{1BD08EC5-2268-469A-9EC7-00BAD912CC34}" type="presParOf" srcId="{85028A7F-D690-4873-BFF3-ACC6619DA44D}" destId="{141B692D-C67D-47F5-A5B4-087831F5F059}" srcOrd="1" destOrd="0" presId="urn:microsoft.com/office/officeart/2018/2/layout/IconVerticalSolidList"/>
    <dgm:cxn modelId="{6EC08D35-284A-4C4E-A658-1A20C4B47778}" type="presParOf" srcId="{85028A7F-D690-4873-BFF3-ACC6619DA44D}" destId="{EAB04B9C-B62F-4C50-B7E7-5020AA2547BD}" srcOrd="2" destOrd="0" presId="urn:microsoft.com/office/officeart/2018/2/layout/IconVerticalSolidList"/>
    <dgm:cxn modelId="{6573DB55-53ED-4917-8484-E8AFA147443B}" type="presParOf" srcId="{EAB04B9C-B62F-4C50-B7E7-5020AA2547BD}" destId="{16D000EE-9F26-4FB2-AF72-AF48B5464AFC}" srcOrd="0" destOrd="0" presId="urn:microsoft.com/office/officeart/2018/2/layout/IconVerticalSolidList"/>
    <dgm:cxn modelId="{271C688D-E629-474F-A009-A5645F1BC0E0}" type="presParOf" srcId="{EAB04B9C-B62F-4C50-B7E7-5020AA2547BD}" destId="{90C90551-0EE7-4458-90A7-C40AD116412F}" srcOrd="1" destOrd="0" presId="urn:microsoft.com/office/officeart/2018/2/layout/IconVerticalSolidList"/>
    <dgm:cxn modelId="{4EC53C86-2AB2-4074-8B0F-30A13BB03C20}" type="presParOf" srcId="{EAB04B9C-B62F-4C50-B7E7-5020AA2547BD}" destId="{94DD3E9F-63E8-44CC-BD9E-118AD95EA9E7}" srcOrd="2" destOrd="0" presId="urn:microsoft.com/office/officeart/2018/2/layout/IconVerticalSolidList"/>
    <dgm:cxn modelId="{C27B76EF-9AA1-4714-9658-5F502D80F15C}" type="presParOf" srcId="{EAB04B9C-B62F-4C50-B7E7-5020AA2547BD}" destId="{B89FC5CD-10A9-49B5-B311-00EB39A77226}" srcOrd="3" destOrd="0" presId="urn:microsoft.com/office/officeart/2018/2/layout/IconVerticalSolidList"/>
    <dgm:cxn modelId="{D311C653-304D-4C26-BE10-F483C5C67EAD}" type="presParOf" srcId="{85028A7F-D690-4873-BFF3-ACC6619DA44D}" destId="{4C84E98B-704F-40B0-9E71-0B1D81351B40}" srcOrd="3" destOrd="0" presId="urn:microsoft.com/office/officeart/2018/2/layout/IconVerticalSolidList"/>
    <dgm:cxn modelId="{2E4C1D07-1122-443A-B842-371F28997326}" type="presParOf" srcId="{85028A7F-D690-4873-BFF3-ACC6619DA44D}" destId="{8489BFAF-03C9-4084-95A8-9DB5900C1FFF}" srcOrd="4" destOrd="0" presId="urn:microsoft.com/office/officeart/2018/2/layout/IconVerticalSolidList"/>
    <dgm:cxn modelId="{F50DEC59-FC57-4EF3-BD45-CF7EA4794E7F}" type="presParOf" srcId="{8489BFAF-03C9-4084-95A8-9DB5900C1FFF}" destId="{5F6C3007-668E-43E1-8C51-392DF2AFCE31}" srcOrd="0" destOrd="0" presId="urn:microsoft.com/office/officeart/2018/2/layout/IconVerticalSolidList"/>
    <dgm:cxn modelId="{95051E4D-FDE6-4129-BC5C-EE6CA6EFA958}" type="presParOf" srcId="{8489BFAF-03C9-4084-95A8-9DB5900C1FFF}" destId="{777592D6-2957-4883-9EDC-37116C059880}" srcOrd="1" destOrd="0" presId="urn:microsoft.com/office/officeart/2018/2/layout/IconVerticalSolidList"/>
    <dgm:cxn modelId="{52183C13-8924-4F35-B81B-8C56103EA946}" type="presParOf" srcId="{8489BFAF-03C9-4084-95A8-9DB5900C1FFF}" destId="{01AA9881-72C8-4A92-9257-F23BF35B5736}" srcOrd="2" destOrd="0" presId="urn:microsoft.com/office/officeart/2018/2/layout/IconVerticalSolidList"/>
    <dgm:cxn modelId="{6953F259-D41B-4FFB-ACC3-DCDA55837AC6}" type="presParOf" srcId="{8489BFAF-03C9-4084-95A8-9DB5900C1FFF}" destId="{2A0AAE35-E4CA-47D2-A002-8A7CE652EA1C}" srcOrd="3" destOrd="0" presId="urn:microsoft.com/office/officeart/2018/2/layout/IconVerticalSolidList"/>
    <dgm:cxn modelId="{8C32FB1A-DE2E-4E92-BFE2-212FA0121E8C}" type="presParOf" srcId="{85028A7F-D690-4873-BFF3-ACC6619DA44D}" destId="{FC056A82-7118-4762-937B-E80CB2EE41FA}" srcOrd="5" destOrd="0" presId="urn:microsoft.com/office/officeart/2018/2/layout/IconVerticalSolidList"/>
    <dgm:cxn modelId="{76418F7D-6D66-4CDC-B590-4F57FA2DC40B}" type="presParOf" srcId="{85028A7F-D690-4873-BFF3-ACC6619DA44D}" destId="{3564148E-02B1-4E7F-A230-1B956F9D7DDC}" srcOrd="6" destOrd="0" presId="urn:microsoft.com/office/officeart/2018/2/layout/IconVerticalSolidList"/>
    <dgm:cxn modelId="{6C81E0FC-1DBE-4B53-A2FB-B08E52DDFB6C}" type="presParOf" srcId="{3564148E-02B1-4E7F-A230-1B956F9D7DDC}" destId="{498245C1-7F1D-40FC-91CE-0C40D8BEE7A0}" srcOrd="0" destOrd="0" presId="urn:microsoft.com/office/officeart/2018/2/layout/IconVerticalSolidList"/>
    <dgm:cxn modelId="{449BA754-93F9-4E1B-BEAC-54A5CE46BBFC}" type="presParOf" srcId="{3564148E-02B1-4E7F-A230-1B956F9D7DDC}" destId="{78E05158-6896-4848-A18F-AA65F1F5A616}" srcOrd="1" destOrd="0" presId="urn:microsoft.com/office/officeart/2018/2/layout/IconVerticalSolidList"/>
    <dgm:cxn modelId="{A2A048CC-32CB-4185-81BC-EB268EDDB0E6}" type="presParOf" srcId="{3564148E-02B1-4E7F-A230-1B956F9D7DDC}" destId="{F36E9769-29A9-4FC0-8A76-DDEE46B39F44}" srcOrd="2" destOrd="0" presId="urn:microsoft.com/office/officeart/2018/2/layout/IconVerticalSolidList"/>
    <dgm:cxn modelId="{657B1B0E-BCF2-4270-B07A-20CB1ACDED0F}" type="presParOf" srcId="{3564148E-02B1-4E7F-A230-1B956F9D7DDC}" destId="{1E85889B-89B6-4D88-AE06-4C2532D95EC4}" srcOrd="3" destOrd="0" presId="urn:microsoft.com/office/officeart/2018/2/layout/IconVerticalSolidList"/>
    <dgm:cxn modelId="{1390F8A2-543C-40FD-858F-6CE5B9F9E712}" type="presParOf" srcId="{85028A7F-D690-4873-BFF3-ACC6619DA44D}" destId="{AD1B78F8-F269-49A2-ABAA-C4463A7A440D}" srcOrd="7" destOrd="0" presId="urn:microsoft.com/office/officeart/2018/2/layout/IconVerticalSolidList"/>
    <dgm:cxn modelId="{9758FECD-72AF-4F8A-9E24-75B46FF6BA27}" type="presParOf" srcId="{85028A7F-D690-4873-BFF3-ACC6619DA44D}" destId="{51B06EF9-C003-488C-973F-78CC1F131A3C}" srcOrd="8" destOrd="0" presId="urn:microsoft.com/office/officeart/2018/2/layout/IconVerticalSolidList"/>
    <dgm:cxn modelId="{81524D1C-BB56-4BE7-97FA-9613C6360492}" type="presParOf" srcId="{51B06EF9-C003-488C-973F-78CC1F131A3C}" destId="{5E3C8ABC-82FC-4729-816F-CB730AD2189C}" srcOrd="0" destOrd="0" presId="urn:microsoft.com/office/officeart/2018/2/layout/IconVerticalSolidList"/>
    <dgm:cxn modelId="{A1A1531F-E02F-470F-B9FE-838DCAA4EF7D}" type="presParOf" srcId="{51B06EF9-C003-488C-973F-78CC1F131A3C}" destId="{5A258D47-4F4B-4EB6-B918-9F6A35518D07}" srcOrd="1" destOrd="0" presId="urn:microsoft.com/office/officeart/2018/2/layout/IconVerticalSolidList"/>
    <dgm:cxn modelId="{2DA0BD8B-6616-49D2-BF93-E88CECF322CC}" type="presParOf" srcId="{51B06EF9-C003-488C-973F-78CC1F131A3C}" destId="{6C3C26D5-D839-4516-8E1A-E6C74906C0A8}" srcOrd="2" destOrd="0" presId="urn:microsoft.com/office/officeart/2018/2/layout/IconVerticalSolidList"/>
    <dgm:cxn modelId="{62A84D95-12AF-4B6A-89EF-FE96B2DFFB51}" type="presParOf" srcId="{51B06EF9-C003-488C-973F-78CC1F131A3C}" destId="{72CC0F3E-6324-4866-815D-659BAA4B04AC}" srcOrd="3" destOrd="0" presId="urn:microsoft.com/office/officeart/2018/2/layout/IconVerticalSolidList"/>
    <dgm:cxn modelId="{F5B31051-EA30-498B-A987-5C93F78D044C}" type="presParOf" srcId="{85028A7F-D690-4873-BFF3-ACC6619DA44D}" destId="{25902860-3F6E-447F-AD60-6F601DE16EC4}" srcOrd="9" destOrd="0" presId="urn:microsoft.com/office/officeart/2018/2/layout/IconVerticalSolidList"/>
    <dgm:cxn modelId="{9E3F39B2-4CDA-41C2-AD88-C7D142173E8D}" type="presParOf" srcId="{85028A7F-D690-4873-BFF3-ACC6619DA44D}" destId="{4984F6C6-7516-4B1D-A528-4252AD75AE89}" srcOrd="10" destOrd="0" presId="urn:microsoft.com/office/officeart/2018/2/layout/IconVerticalSolidList"/>
    <dgm:cxn modelId="{1E43B51D-56A4-4963-A1CB-D4E048F80D53}" type="presParOf" srcId="{4984F6C6-7516-4B1D-A528-4252AD75AE89}" destId="{37E1098B-2A1F-4BC4-B99C-54B0B2374F6A}" srcOrd="0" destOrd="0" presId="urn:microsoft.com/office/officeart/2018/2/layout/IconVerticalSolidList"/>
    <dgm:cxn modelId="{80255FCB-D5B8-4E21-8749-56F9AF0ABEE1}" type="presParOf" srcId="{4984F6C6-7516-4B1D-A528-4252AD75AE89}" destId="{9486F11D-9666-4B2C-8563-8E30D3FB9AA1}" srcOrd="1" destOrd="0" presId="urn:microsoft.com/office/officeart/2018/2/layout/IconVerticalSolidList"/>
    <dgm:cxn modelId="{14024BB8-198E-41D1-8158-9FC5EA6704DD}" type="presParOf" srcId="{4984F6C6-7516-4B1D-A528-4252AD75AE89}" destId="{FEEBC51B-AB01-4BE7-8C9B-889AE9F43888}" srcOrd="2" destOrd="0" presId="urn:microsoft.com/office/officeart/2018/2/layout/IconVerticalSolidList"/>
    <dgm:cxn modelId="{7495C6D1-3982-459D-9E36-C4369D49814F}" type="presParOf" srcId="{4984F6C6-7516-4B1D-A528-4252AD75AE89}" destId="{B7D59390-B255-4286-AD9D-22B23CEC74DC}" srcOrd="3" destOrd="0" presId="urn:microsoft.com/office/officeart/2018/2/layout/IconVerticalSolidList"/>
    <dgm:cxn modelId="{B83564EE-28FB-4470-AA47-C80A814A4CFF}" type="presParOf" srcId="{85028A7F-D690-4873-BFF3-ACC6619DA44D}" destId="{66CC3EA2-AF4D-46D9-B8AF-612BACFF7E8F}" srcOrd="11" destOrd="0" presId="urn:microsoft.com/office/officeart/2018/2/layout/IconVerticalSolidList"/>
    <dgm:cxn modelId="{C8F1DBFD-C9D3-4672-B767-0AD6338FDB9C}" type="presParOf" srcId="{85028A7F-D690-4873-BFF3-ACC6619DA44D}" destId="{61CA62E3-58AC-4306-9307-92275B6B3BEE}" srcOrd="12" destOrd="0" presId="urn:microsoft.com/office/officeart/2018/2/layout/IconVerticalSolidList"/>
    <dgm:cxn modelId="{7EE62F29-7F1C-41C9-ADE0-8ABFF901D06D}" type="presParOf" srcId="{61CA62E3-58AC-4306-9307-92275B6B3BEE}" destId="{12BE7B34-50F0-441B-B1DF-049FE72AF0C0}" srcOrd="0" destOrd="0" presId="urn:microsoft.com/office/officeart/2018/2/layout/IconVerticalSolidList"/>
    <dgm:cxn modelId="{7ABDE8BC-CC0F-4209-BC93-498270734132}" type="presParOf" srcId="{61CA62E3-58AC-4306-9307-92275B6B3BEE}" destId="{88D5F1C5-BAD9-49C4-BB8C-A2BEF40D9D57}" srcOrd="1" destOrd="0" presId="urn:microsoft.com/office/officeart/2018/2/layout/IconVerticalSolidList"/>
    <dgm:cxn modelId="{02FC610E-C56B-45E4-AB30-B215D2DD261A}" type="presParOf" srcId="{61CA62E3-58AC-4306-9307-92275B6B3BEE}" destId="{CB495B58-5D46-4BF1-A5D7-DA7BDD0FB83F}" srcOrd="2" destOrd="0" presId="urn:microsoft.com/office/officeart/2018/2/layout/IconVerticalSolidList"/>
    <dgm:cxn modelId="{9122F740-5F93-4D7B-9998-BADBA6B57DE9}" type="presParOf" srcId="{61CA62E3-58AC-4306-9307-92275B6B3BEE}" destId="{4FF8556C-58C1-4B7D-9BA2-48C5EAE55AA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F560CAC-1CB0-4B99-81FD-7CAD28A6844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4AD3A5CD-614C-466D-858F-1D2D6DF4FE0D}">
      <dgm:prSet/>
      <dgm:spPr/>
      <dgm:t>
        <a:bodyPr/>
        <a:lstStyle/>
        <a:p>
          <a:r>
            <a:rPr lang="en-US"/>
            <a:t>It runs between two BGP routers in the same autonomous system</a:t>
          </a:r>
        </a:p>
      </dgm:t>
    </dgm:pt>
    <dgm:pt modelId="{0DB7D167-2A5C-4A47-A71E-7EFC0E4C9D8E}" type="parTrans" cxnId="{3DC08D4C-124D-476B-B7D9-55283C692B0B}">
      <dgm:prSet/>
      <dgm:spPr/>
      <dgm:t>
        <a:bodyPr/>
        <a:lstStyle/>
        <a:p>
          <a:endParaRPr lang="en-US"/>
        </a:p>
      </dgm:t>
    </dgm:pt>
    <dgm:pt modelId="{BDB1C450-8097-491C-9A31-7E969F147076}" type="sibTrans" cxnId="{3DC08D4C-124D-476B-B7D9-55283C692B0B}">
      <dgm:prSet/>
      <dgm:spPr/>
      <dgm:t>
        <a:bodyPr/>
        <a:lstStyle/>
        <a:p>
          <a:endParaRPr lang="en-US"/>
        </a:p>
      </dgm:t>
    </dgm:pt>
    <dgm:pt modelId="{3869876E-76F5-485B-9F8F-6E8E5C042919}">
      <dgm:prSet/>
      <dgm:spPr/>
      <dgm:t>
        <a:bodyPr/>
        <a:lstStyle/>
        <a:p>
          <a:r>
            <a:rPr lang="en-US"/>
            <a:t>Its default Administrative Distance is 200.</a:t>
          </a:r>
        </a:p>
      </dgm:t>
    </dgm:pt>
    <dgm:pt modelId="{BC463C9A-3F90-489D-8BF3-32CD7DAB0815}" type="parTrans" cxnId="{47EDCEAF-1A31-402D-A532-9BEE909164AE}">
      <dgm:prSet/>
      <dgm:spPr/>
      <dgm:t>
        <a:bodyPr/>
        <a:lstStyle/>
        <a:p>
          <a:endParaRPr lang="en-US"/>
        </a:p>
      </dgm:t>
    </dgm:pt>
    <dgm:pt modelId="{4E0EFFA3-7ED7-49A4-B252-9A5DB763AF49}" type="sibTrans" cxnId="{47EDCEAF-1A31-402D-A532-9BEE909164AE}">
      <dgm:prSet/>
      <dgm:spPr/>
      <dgm:t>
        <a:bodyPr/>
        <a:lstStyle/>
        <a:p>
          <a:endParaRPr lang="en-US"/>
        </a:p>
      </dgm:t>
    </dgm:pt>
    <dgm:pt modelId="{012BA41D-19E4-455C-81FA-61AE035ABC91}">
      <dgm:prSet/>
      <dgm:spPr/>
      <dgm:t>
        <a:bodyPr/>
        <a:lstStyle/>
        <a:p>
          <a:r>
            <a:rPr lang="en-US" b="0" i="0"/>
            <a:t>IBGP routes received from an IBGP peer cannot be advertised to another IBGP peer but can be advertised to an EBGP peer.</a:t>
          </a:r>
          <a:endParaRPr lang="en-US"/>
        </a:p>
      </dgm:t>
    </dgm:pt>
    <dgm:pt modelId="{F51F3B60-CDE2-47C1-9659-F7AADE90E1C5}" type="parTrans" cxnId="{06A60C0C-66D2-49D8-82C7-A91BCA17ADD3}">
      <dgm:prSet/>
      <dgm:spPr/>
      <dgm:t>
        <a:bodyPr/>
        <a:lstStyle/>
        <a:p>
          <a:endParaRPr lang="en-US"/>
        </a:p>
      </dgm:t>
    </dgm:pt>
    <dgm:pt modelId="{3469F8B3-AD36-400F-8BEC-CDB61F1F834B}" type="sibTrans" cxnId="{06A60C0C-66D2-49D8-82C7-A91BCA17ADD3}">
      <dgm:prSet/>
      <dgm:spPr/>
      <dgm:t>
        <a:bodyPr/>
        <a:lstStyle/>
        <a:p>
          <a:endParaRPr lang="en-US"/>
        </a:p>
      </dgm:t>
    </dgm:pt>
    <dgm:pt modelId="{ED804EAC-A326-439B-AA6E-CA1EBA1EF3CA}">
      <dgm:prSet/>
      <dgm:spPr/>
      <dgm:t>
        <a:bodyPr/>
        <a:lstStyle/>
        <a:p>
          <a:r>
            <a:rPr lang="en-US" b="0" i="0"/>
            <a:t>IBGP routes received from an IBGP peer cannot be advertised to another IBGP peer but can be advertised to an EBGP peer.</a:t>
          </a:r>
          <a:endParaRPr lang="en-US"/>
        </a:p>
      </dgm:t>
    </dgm:pt>
    <dgm:pt modelId="{DD318399-8565-418A-B696-5A4EEE75CA5A}" type="parTrans" cxnId="{1860AA71-A065-40EC-A840-0C3C20935EDE}">
      <dgm:prSet/>
      <dgm:spPr/>
      <dgm:t>
        <a:bodyPr/>
        <a:lstStyle/>
        <a:p>
          <a:endParaRPr lang="en-US"/>
        </a:p>
      </dgm:t>
    </dgm:pt>
    <dgm:pt modelId="{4B529DE4-BDC1-47D7-983A-9B6B61048196}" type="sibTrans" cxnId="{1860AA71-A065-40EC-A840-0C3C20935EDE}">
      <dgm:prSet/>
      <dgm:spPr/>
      <dgm:t>
        <a:bodyPr/>
        <a:lstStyle/>
        <a:p>
          <a:endParaRPr lang="en-US"/>
        </a:p>
      </dgm:t>
    </dgm:pt>
    <dgm:pt modelId="{A4AF436D-FBA8-4C62-9014-2BD903E965C8}">
      <dgm:prSet/>
      <dgm:spPr/>
      <dgm:t>
        <a:bodyPr/>
        <a:lstStyle/>
        <a:p>
          <a:r>
            <a:rPr lang="en-US" b="0" i="0"/>
            <a:t>It is used within the same organization.</a:t>
          </a:r>
          <a:endParaRPr lang="en-US"/>
        </a:p>
      </dgm:t>
    </dgm:pt>
    <dgm:pt modelId="{536B27F2-AE3E-416C-8777-0C0CF20A0CD0}" type="parTrans" cxnId="{C4D5E45D-9CC1-41D3-AAD3-131EDED99FD0}">
      <dgm:prSet/>
      <dgm:spPr/>
      <dgm:t>
        <a:bodyPr/>
        <a:lstStyle/>
        <a:p>
          <a:endParaRPr lang="en-US"/>
        </a:p>
      </dgm:t>
    </dgm:pt>
    <dgm:pt modelId="{61BA9B00-F7F2-4578-B1DC-7C0FFBC15D96}" type="sibTrans" cxnId="{C4D5E45D-9CC1-41D3-AAD3-131EDED99FD0}">
      <dgm:prSet/>
      <dgm:spPr/>
      <dgm:t>
        <a:bodyPr/>
        <a:lstStyle/>
        <a:p>
          <a:endParaRPr lang="en-US"/>
        </a:p>
      </dgm:t>
    </dgm:pt>
    <dgm:pt modelId="{E308F76C-5CBB-423A-9E8E-7E5305273336}">
      <dgm:prSet/>
      <dgm:spPr/>
      <dgm:t>
        <a:bodyPr/>
        <a:lstStyle/>
        <a:p>
          <a:r>
            <a:rPr lang="en-US" b="0" i="0" dirty="0"/>
            <a:t>In IBGP peers, attributes like local preference are sent.</a:t>
          </a:r>
          <a:endParaRPr lang="en-US" dirty="0"/>
        </a:p>
      </dgm:t>
    </dgm:pt>
    <dgm:pt modelId="{B7655EBA-A940-4BBD-9EC9-88765DBEBF85}" type="parTrans" cxnId="{F3154F6B-2C71-4BB5-ADBC-EF34CDB9B35F}">
      <dgm:prSet/>
      <dgm:spPr/>
      <dgm:t>
        <a:bodyPr/>
        <a:lstStyle/>
        <a:p>
          <a:endParaRPr lang="en-US"/>
        </a:p>
      </dgm:t>
    </dgm:pt>
    <dgm:pt modelId="{91012FD2-788A-498E-8B7F-C621325D14E5}" type="sibTrans" cxnId="{F3154F6B-2C71-4BB5-ADBC-EF34CDB9B35F}">
      <dgm:prSet/>
      <dgm:spPr/>
      <dgm:t>
        <a:bodyPr/>
        <a:lstStyle/>
        <a:p>
          <a:endParaRPr lang="en-US"/>
        </a:p>
      </dgm:t>
    </dgm:pt>
    <dgm:pt modelId="{DBAA2FEC-A515-47A0-87D6-AEFE36C9C059}">
      <dgm:prSet/>
      <dgm:spPr/>
      <dgm:t>
        <a:bodyPr/>
        <a:lstStyle/>
        <a:p>
          <a:r>
            <a:rPr lang="en-US" b="0" i="0" dirty="0"/>
            <a:t>When route is advertised to IBGP peer, next hop remains unchanged..</a:t>
          </a:r>
          <a:endParaRPr lang="en-US" dirty="0"/>
        </a:p>
      </dgm:t>
    </dgm:pt>
    <dgm:pt modelId="{DE5AEB32-5D3F-4B9F-9FF3-3B3173BF0292}" type="parTrans" cxnId="{AE35BE6B-C8F1-4AB8-9D26-F475DEAEFC38}">
      <dgm:prSet/>
      <dgm:spPr/>
      <dgm:t>
        <a:bodyPr/>
        <a:lstStyle/>
        <a:p>
          <a:endParaRPr lang="en-US"/>
        </a:p>
      </dgm:t>
    </dgm:pt>
    <dgm:pt modelId="{1BCF40D0-08FF-4CD5-BA9F-420829DB6868}" type="sibTrans" cxnId="{AE35BE6B-C8F1-4AB8-9D26-F475DEAEFC38}">
      <dgm:prSet/>
      <dgm:spPr/>
      <dgm:t>
        <a:bodyPr/>
        <a:lstStyle/>
        <a:p>
          <a:endParaRPr lang="en-US"/>
        </a:p>
      </dgm:t>
    </dgm:pt>
    <dgm:pt modelId="{51D0AE55-FA26-4E4D-ACC2-673A902334A4}">
      <dgm:prSet/>
      <dgm:spPr/>
      <dgm:t>
        <a:bodyPr/>
        <a:lstStyle/>
        <a:p>
          <a:r>
            <a:rPr lang="en-US" b="0" i="0"/>
            <a:t>It default peers are set with TTL = 255.</a:t>
          </a:r>
          <a:endParaRPr lang="en-US"/>
        </a:p>
      </dgm:t>
    </dgm:pt>
    <dgm:pt modelId="{AE4A9438-470F-4856-9EEC-D3F5B59F161D}" type="parTrans" cxnId="{2B086AD9-1852-40C0-9B53-47A9145DFADF}">
      <dgm:prSet/>
      <dgm:spPr/>
      <dgm:t>
        <a:bodyPr/>
        <a:lstStyle/>
        <a:p>
          <a:endParaRPr lang="en-US"/>
        </a:p>
      </dgm:t>
    </dgm:pt>
    <dgm:pt modelId="{18FAF559-0A5B-467E-AE10-6F804EDD972B}" type="sibTrans" cxnId="{2B086AD9-1852-40C0-9B53-47A9145DFADF}">
      <dgm:prSet/>
      <dgm:spPr/>
      <dgm:t>
        <a:bodyPr/>
        <a:lstStyle/>
        <a:p>
          <a:endParaRPr lang="en-US"/>
        </a:p>
      </dgm:t>
    </dgm:pt>
    <dgm:pt modelId="{5B950A33-B06D-4D19-BFAD-2A77306BE5F4}">
      <dgm:prSet/>
      <dgm:spPr/>
      <dgm:t>
        <a:bodyPr/>
        <a:lstStyle/>
        <a:p>
          <a:r>
            <a:rPr lang="en-US" b="0" i="0"/>
            <a:t>It uses BGP Split horizon for loop prevention</a:t>
          </a:r>
          <a:endParaRPr lang="en-US"/>
        </a:p>
      </dgm:t>
    </dgm:pt>
    <dgm:pt modelId="{BBE98860-938C-4720-B977-2DFA68CC26D6}" type="parTrans" cxnId="{57B64760-F09C-4DAC-8686-0B74FB2E5A10}">
      <dgm:prSet/>
      <dgm:spPr/>
      <dgm:t>
        <a:bodyPr/>
        <a:lstStyle/>
        <a:p>
          <a:endParaRPr lang="en-US"/>
        </a:p>
      </dgm:t>
    </dgm:pt>
    <dgm:pt modelId="{247998A1-80CB-4CDC-B582-267721927BC0}" type="sibTrans" cxnId="{57B64760-F09C-4DAC-8686-0B74FB2E5A10}">
      <dgm:prSet/>
      <dgm:spPr/>
      <dgm:t>
        <a:bodyPr/>
        <a:lstStyle/>
        <a:p>
          <a:endParaRPr lang="en-US"/>
        </a:p>
      </dgm:t>
    </dgm:pt>
    <dgm:pt modelId="{E367350B-2D62-4886-9AC0-299AD7BFC8C0}" type="pres">
      <dgm:prSet presAssocID="{DF560CAC-1CB0-4B99-81FD-7CAD28A6844D}" presName="linear" presStyleCnt="0">
        <dgm:presLayoutVars>
          <dgm:animLvl val="lvl"/>
          <dgm:resizeHandles val="exact"/>
        </dgm:presLayoutVars>
      </dgm:prSet>
      <dgm:spPr/>
      <dgm:t>
        <a:bodyPr/>
        <a:lstStyle/>
        <a:p>
          <a:endParaRPr lang="en-US"/>
        </a:p>
      </dgm:t>
    </dgm:pt>
    <dgm:pt modelId="{9147999C-CB10-4C77-8F18-ABB181262840}" type="pres">
      <dgm:prSet presAssocID="{4AD3A5CD-614C-466D-858F-1D2D6DF4FE0D}" presName="parentText" presStyleLbl="node1" presStyleIdx="0" presStyleCnt="9">
        <dgm:presLayoutVars>
          <dgm:chMax val="0"/>
          <dgm:bulletEnabled val="1"/>
        </dgm:presLayoutVars>
      </dgm:prSet>
      <dgm:spPr/>
      <dgm:t>
        <a:bodyPr/>
        <a:lstStyle/>
        <a:p>
          <a:endParaRPr lang="en-US"/>
        </a:p>
      </dgm:t>
    </dgm:pt>
    <dgm:pt modelId="{1B7AF5F2-8058-4C6E-958A-74108088ECBA}" type="pres">
      <dgm:prSet presAssocID="{BDB1C450-8097-491C-9A31-7E969F147076}" presName="spacer" presStyleCnt="0"/>
      <dgm:spPr/>
    </dgm:pt>
    <dgm:pt modelId="{53AED11C-C700-4FAA-91FF-A31A1E96E6C3}" type="pres">
      <dgm:prSet presAssocID="{3869876E-76F5-485B-9F8F-6E8E5C042919}" presName="parentText" presStyleLbl="node1" presStyleIdx="1" presStyleCnt="9">
        <dgm:presLayoutVars>
          <dgm:chMax val="0"/>
          <dgm:bulletEnabled val="1"/>
        </dgm:presLayoutVars>
      </dgm:prSet>
      <dgm:spPr/>
      <dgm:t>
        <a:bodyPr/>
        <a:lstStyle/>
        <a:p>
          <a:endParaRPr lang="en-US"/>
        </a:p>
      </dgm:t>
    </dgm:pt>
    <dgm:pt modelId="{06860D9B-B8AA-4EAC-ABB3-E37C92F6CFF7}" type="pres">
      <dgm:prSet presAssocID="{4E0EFFA3-7ED7-49A4-B252-9A5DB763AF49}" presName="spacer" presStyleCnt="0"/>
      <dgm:spPr/>
    </dgm:pt>
    <dgm:pt modelId="{39C063E3-3600-41BC-A14E-A53DA95C29A0}" type="pres">
      <dgm:prSet presAssocID="{012BA41D-19E4-455C-81FA-61AE035ABC91}" presName="parentText" presStyleLbl="node1" presStyleIdx="2" presStyleCnt="9">
        <dgm:presLayoutVars>
          <dgm:chMax val="0"/>
          <dgm:bulletEnabled val="1"/>
        </dgm:presLayoutVars>
      </dgm:prSet>
      <dgm:spPr/>
      <dgm:t>
        <a:bodyPr/>
        <a:lstStyle/>
        <a:p>
          <a:endParaRPr lang="en-US"/>
        </a:p>
      </dgm:t>
    </dgm:pt>
    <dgm:pt modelId="{8CA1AA56-284F-461F-956E-9ABA5015030F}" type="pres">
      <dgm:prSet presAssocID="{3469F8B3-AD36-400F-8BEC-CDB61F1F834B}" presName="spacer" presStyleCnt="0"/>
      <dgm:spPr/>
    </dgm:pt>
    <dgm:pt modelId="{F730F37B-8E95-4DDC-B2B1-295DC8F3D637}" type="pres">
      <dgm:prSet presAssocID="{ED804EAC-A326-439B-AA6E-CA1EBA1EF3CA}" presName="parentText" presStyleLbl="node1" presStyleIdx="3" presStyleCnt="9">
        <dgm:presLayoutVars>
          <dgm:chMax val="0"/>
          <dgm:bulletEnabled val="1"/>
        </dgm:presLayoutVars>
      </dgm:prSet>
      <dgm:spPr/>
      <dgm:t>
        <a:bodyPr/>
        <a:lstStyle/>
        <a:p>
          <a:endParaRPr lang="en-US"/>
        </a:p>
      </dgm:t>
    </dgm:pt>
    <dgm:pt modelId="{A7629F4E-C420-43AD-9360-FAB5F00C0FF6}" type="pres">
      <dgm:prSet presAssocID="{4B529DE4-BDC1-47D7-983A-9B6B61048196}" presName="spacer" presStyleCnt="0"/>
      <dgm:spPr/>
    </dgm:pt>
    <dgm:pt modelId="{39BBE951-A8B0-473B-9BAD-BCEDCB4FE140}" type="pres">
      <dgm:prSet presAssocID="{A4AF436D-FBA8-4C62-9014-2BD903E965C8}" presName="parentText" presStyleLbl="node1" presStyleIdx="4" presStyleCnt="9">
        <dgm:presLayoutVars>
          <dgm:chMax val="0"/>
          <dgm:bulletEnabled val="1"/>
        </dgm:presLayoutVars>
      </dgm:prSet>
      <dgm:spPr/>
      <dgm:t>
        <a:bodyPr/>
        <a:lstStyle/>
        <a:p>
          <a:endParaRPr lang="en-US"/>
        </a:p>
      </dgm:t>
    </dgm:pt>
    <dgm:pt modelId="{9E158697-1CAB-4EB8-86C9-56511ED4A395}" type="pres">
      <dgm:prSet presAssocID="{61BA9B00-F7F2-4578-B1DC-7C0FFBC15D96}" presName="spacer" presStyleCnt="0"/>
      <dgm:spPr/>
    </dgm:pt>
    <dgm:pt modelId="{22099725-226A-497C-AD02-B9B6597733EA}" type="pres">
      <dgm:prSet presAssocID="{5B950A33-B06D-4D19-BFAD-2A77306BE5F4}" presName="parentText" presStyleLbl="node1" presStyleIdx="5" presStyleCnt="9">
        <dgm:presLayoutVars>
          <dgm:chMax val="0"/>
          <dgm:bulletEnabled val="1"/>
        </dgm:presLayoutVars>
      </dgm:prSet>
      <dgm:spPr/>
      <dgm:t>
        <a:bodyPr/>
        <a:lstStyle/>
        <a:p>
          <a:endParaRPr lang="en-US"/>
        </a:p>
      </dgm:t>
    </dgm:pt>
    <dgm:pt modelId="{FA486053-3BB0-49AC-83AC-4C8C2A671796}" type="pres">
      <dgm:prSet presAssocID="{247998A1-80CB-4CDC-B582-267721927BC0}" presName="spacer" presStyleCnt="0"/>
      <dgm:spPr/>
    </dgm:pt>
    <dgm:pt modelId="{5C1A5AA3-3354-4892-BD5A-D2A21F2C8CDC}" type="pres">
      <dgm:prSet presAssocID="{51D0AE55-FA26-4E4D-ACC2-673A902334A4}" presName="parentText" presStyleLbl="node1" presStyleIdx="6" presStyleCnt="9">
        <dgm:presLayoutVars>
          <dgm:chMax val="0"/>
          <dgm:bulletEnabled val="1"/>
        </dgm:presLayoutVars>
      </dgm:prSet>
      <dgm:spPr/>
      <dgm:t>
        <a:bodyPr/>
        <a:lstStyle/>
        <a:p>
          <a:endParaRPr lang="en-US"/>
        </a:p>
      </dgm:t>
    </dgm:pt>
    <dgm:pt modelId="{276F7A06-3EE1-43BC-8860-CEC5E16AE4BB}" type="pres">
      <dgm:prSet presAssocID="{18FAF559-0A5B-467E-AE10-6F804EDD972B}" presName="spacer" presStyleCnt="0"/>
      <dgm:spPr/>
    </dgm:pt>
    <dgm:pt modelId="{B988D4CE-B3B9-4240-8F8F-1D115779307D}" type="pres">
      <dgm:prSet presAssocID="{E308F76C-5CBB-423A-9E8E-7E5305273336}" presName="parentText" presStyleLbl="node1" presStyleIdx="7" presStyleCnt="9" custLinFactNeighborY="13836">
        <dgm:presLayoutVars>
          <dgm:chMax val="0"/>
          <dgm:bulletEnabled val="1"/>
        </dgm:presLayoutVars>
      </dgm:prSet>
      <dgm:spPr/>
      <dgm:t>
        <a:bodyPr/>
        <a:lstStyle/>
        <a:p>
          <a:endParaRPr lang="en-US"/>
        </a:p>
      </dgm:t>
    </dgm:pt>
    <dgm:pt modelId="{DD77FB9F-A26B-4296-AD3F-745DC774409A}" type="pres">
      <dgm:prSet presAssocID="{91012FD2-788A-498E-8B7F-C621325D14E5}" presName="spacer" presStyleCnt="0"/>
      <dgm:spPr/>
    </dgm:pt>
    <dgm:pt modelId="{F8456199-0CAF-4CC8-BDD8-EB74C854BDF3}" type="pres">
      <dgm:prSet presAssocID="{DBAA2FEC-A515-47A0-87D6-AEFE36C9C059}" presName="parentText" presStyleLbl="node1" presStyleIdx="8" presStyleCnt="9">
        <dgm:presLayoutVars>
          <dgm:chMax val="0"/>
          <dgm:bulletEnabled val="1"/>
        </dgm:presLayoutVars>
      </dgm:prSet>
      <dgm:spPr/>
      <dgm:t>
        <a:bodyPr/>
        <a:lstStyle/>
        <a:p>
          <a:endParaRPr lang="en-US"/>
        </a:p>
      </dgm:t>
    </dgm:pt>
  </dgm:ptLst>
  <dgm:cxnLst>
    <dgm:cxn modelId="{06A60C0C-66D2-49D8-82C7-A91BCA17ADD3}" srcId="{DF560CAC-1CB0-4B99-81FD-7CAD28A6844D}" destId="{012BA41D-19E4-455C-81FA-61AE035ABC91}" srcOrd="2" destOrd="0" parTransId="{F51F3B60-CDE2-47C1-9659-F7AADE90E1C5}" sibTransId="{3469F8B3-AD36-400F-8BEC-CDB61F1F834B}"/>
    <dgm:cxn modelId="{5009D5B1-97EF-4FD8-A755-34F24398D221}" type="presOf" srcId="{DBAA2FEC-A515-47A0-87D6-AEFE36C9C059}" destId="{F8456199-0CAF-4CC8-BDD8-EB74C854BDF3}" srcOrd="0" destOrd="0" presId="urn:microsoft.com/office/officeart/2005/8/layout/vList2"/>
    <dgm:cxn modelId="{1860AA71-A065-40EC-A840-0C3C20935EDE}" srcId="{DF560CAC-1CB0-4B99-81FD-7CAD28A6844D}" destId="{ED804EAC-A326-439B-AA6E-CA1EBA1EF3CA}" srcOrd="3" destOrd="0" parTransId="{DD318399-8565-418A-B696-5A4EEE75CA5A}" sibTransId="{4B529DE4-BDC1-47D7-983A-9B6B61048196}"/>
    <dgm:cxn modelId="{401EB4F5-60FE-4A6A-953D-A52831959E99}" type="presOf" srcId="{E308F76C-5CBB-423A-9E8E-7E5305273336}" destId="{B988D4CE-B3B9-4240-8F8F-1D115779307D}" srcOrd="0" destOrd="0" presId="urn:microsoft.com/office/officeart/2005/8/layout/vList2"/>
    <dgm:cxn modelId="{94F9F24F-57D3-4BA4-BD2E-BEE59849BECA}" type="presOf" srcId="{4AD3A5CD-614C-466D-858F-1D2D6DF4FE0D}" destId="{9147999C-CB10-4C77-8F18-ABB181262840}" srcOrd="0" destOrd="0" presId="urn:microsoft.com/office/officeart/2005/8/layout/vList2"/>
    <dgm:cxn modelId="{AE35BE6B-C8F1-4AB8-9D26-F475DEAEFC38}" srcId="{DF560CAC-1CB0-4B99-81FD-7CAD28A6844D}" destId="{DBAA2FEC-A515-47A0-87D6-AEFE36C9C059}" srcOrd="8" destOrd="0" parTransId="{DE5AEB32-5D3F-4B9F-9FF3-3B3173BF0292}" sibTransId="{1BCF40D0-08FF-4CD5-BA9F-420829DB6868}"/>
    <dgm:cxn modelId="{47EDCEAF-1A31-402D-A532-9BEE909164AE}" srcId="{DF560CAC-1CB0-4B99-81FD-7CAD28A6844D}" destId="{3869876E-76F5-485B-9F8F-6E8E5C042919}" srcOrd="1" destOrd="0" parTransId="{BC463C9A-3F90-489D-8BF3-32CD7DAB0815}" sibTransId="{4E0EFFA3-7ED7-49A4-B252-9A5DB763AF49}"/>
    <dgm:cxn modelId="{F2F81C1B-5EDD-4A96-8A17-8CCC53C3DEBF}" type="presOf" srcId="{51D0AE55-FA26-4E4D-ACC2-673A902334A4}" destId="{5C1A5AA3-3354-4892-BD5A-D2A21F2C8CDC}" srcOrd="0" destOrd="0" presId="urn:microsoft.com/office/officeart/2005/8/layout/vList2"/>
    <dgm:cxn modelId="{0F2696CB-AA62-436E-BFC1-57320D66D8AB}" type="presOf" srcId="{3869876E-76F5-485B-9F8F-6E8E5C042919}" destId="{53AED11C-C700-4FAA-91FF-A31A1E96E6C3}" srcOrd="0" destOrd="0" presId="urn:microsoft.com/office/officeart/2005/8/layout/vList2"/>
    <dgm:cxn modelId="{16D8406B-0D41-42F2-B88A-5FD19E31E4B8}" type="presOf" srcId="{A4AF436D-FBA8-4C62-9014-2BD903E965C8}" destId="{39BBE951-A8B0-473B-9BAD-BCEDCB4FE140}" srcOrd="0" destOrd="0" presId="urn:microsoft.com/office/officeart/2005/8/layout/vList2"/>
    <dgm:cxn modelId="{BFFB63BB-4BC5-4AA8-8DDE-DA3DEDB21A28}" type="presOf" srcId="{DF560CAC-1CB0-4B99-81FD-7CAD28A6844D}" destId="{E367350B-2D62-4886-9AC0-299AD7BFC8C0}" srcOrd="0" destOrd="0" presId="urn:microsoft.com/office/officeart/2005/8/layout/vList2"/>
    <dgm:cxn modelId="{F3154F6B-2C71-4BB5-ADBC-EF34CDB9B35F}" srcId="{DF560CAC-1CB0-4B99-81FD-7CAD28A6844D}" destId="{E308F76C-5CBB-423A-9E8E-7E5305273336}" srcOrd="7" destOrd="0" parTransId="{B7655EBA-A940-4BBD-9EC9-88765DBEBF85}" sibTransId="{91012FD2-788A-498E-8B7F-C621325D14E5}"/>
    <dgm:cxn modelId="{57B64760-F09C-4DAC-8686-0B74FB2E5A10}" srcId="{DF560CAC-1CB0-4B99-81FD-7CAD28A6844D}" destId="{5B950A33-B06D-4D19-BFAD-2A77306BE5F4}" srcOrd="5" destOrd="0" parTransId="{BBE98860-938C-4720-B977-2DFA68CC26D6}" sibTransId="{247998A1-80CB-4CDC-B582-267721927BC0}"/>
    <dgm:cxn modelId="{954CC312-F485-452B-94B5-0CB3C6514FF2}" type="presOf" srcId="{ED804EAC-A326-439B-AA6E-CA1EBA1EF3CA}" destId="{F730F37B-8E95-4DDC-B2B1-295DC8F3D637}" srcOrd="0" destOrd="0" presId="urn:microsoft.com/office/officeart/2005/8/layout/vList2"/>
    <dgm:cxn modelId="{3DC08D4C-124D-476B-B7D9-55283C692B0B}" srcId="{DF560CAC-1CB0-4B99-81FD-7CAD28A6844D}" destId="{4AD3A5CD-614C-466D-858F-1D2D6DF4FE0D}" srcOrd="0" destOrd="0" parTransId="{0DB7D167-2A5C-4A47-A71E-7EFC0E4C9D8E}" sibTransId="{BDB1C450-8097-491C-9A31-7E969F147076}"/>
    <dgm:cxn modelId="{2B086AD9-1852-40C0-9B53-47A9145DFADF}" srcId="{DF560CAC-1CB0-4B99-81FD-7CAD28A6844D}" destId="{51D0AE55-FA26-4E4D-ACC2-673A902334A4}" srcOrd="6" destOrd="0" parTransId="{AE4A9438-470F-4856-9EEC-D3F5B59F161D}" sibTransId="{18FAF559-0A5B-467E-AE10-6F804EDD972B}"/>
    <dgm:cxn modelId="{C4D5E45D-9CC1-41D3-AAD3-131EDED99FD0}" srcId="{DF560CAC-1CB0-4B99-81FD-7CAD28A6844D}" destId="{A4AF436D-FBA8-4C62-9014-2BD903E965C8}" srcOrd="4" destOrd="0" parTransId="{536B27F2-AE3E-416C-8777-0C0CF20A0CD0}" sibTransId="{61BA9B00-F7F2-4578-B1DC-7C0FFBC15D96}"/>
    <dgm:cxn modelId="{0EF87904-9D7F-4F3C-A930-4B4EA7A17932}" type="presOf" srcId="{012BA41D-19E4-455C-81FA-61AE035ABC91}" destId="{39C063E3-3600-41BC-A14E-A53DA95C29A0}" srcOrd="0" destOrd="0" presId="urn:microsoft.com/office/officeart/2005/8/layout/vList2"/>
    <dgm:cxn modelId="{2C40DA90-7C0A-40B3-81D7-D0FF2D22BE23}" type="presOf" srcId="{5B950A33-B06D-4D19-BFAD-2A77306BE5F4}" destId="{22099725-226A-497C-AD02-B9B6597733EA}" srcOrd="0" destOrd="0" presId="urn:microsoft.com/office/officeart/2005/8/layout/vList2"/>
    <dgm:cxn modelId="{0244D2CC-55D0-4A30-8D97-12429904F2E9}" type="presParOf" srcId="{E367350B-2D62-4886-9AC0-299AD7BFC8C0}" destId="{9147999C-CB10-4C77-8F18-ABB181262840}" srcOrd="0" destOrd="0" presId="urn:microsoft.com/office/officeart/2005/8/layout/vList2"/>
    <dgm:cxn modelId="{889768BC-9610-44FA-8A8A-8FCB415F03AB}" type="presParOf" srcId="{E367350B-2D62-4886-9AC0-299AD7BFC8C0}" destId="{1B7AF5F2-8058-4C6E-958A-74108088ECBA}" srcOrd="1" destOrd="0" presId="urn:microsoft.com/office/officeart/2005/8/layout/vList2"/>
    <dgm:cxn modelId="{56EA9C7C-D3CB-46E1-9EC9-413D209FE42A}" type="presParOf" srcId="{E367350B-2D62-4886-9AC0-299AD7BFC8C0}" destId="{53AED11C-C700-4FAA-91FF-A31A1E96E6C3}" srcOrd="2" destOrd="0" presId="urn:microsoft.com/office/officeart/2005/8/layout/vList2"/>
    <dgm:cxn modelId="{A91D4090-C8A9-4FEF-9CA0-9E8461C4E03A}" type="presParOf" srcId="{E367350B-2D62-4886-9AC0-299AD7BFC8C0}" destId="{06860D9B-B8AA-4EAC-ABB3-E37C92F6CFF7}" srcOrd="3" destOrd="0" presId="urn:microsoft.com/office/officeart/2005/8/layout/vList2"/>
    <dgm:cxn modelId="{31008A31-59A8-4799-821B-8039B43C6DD2}" type="presParOf" srcId="{E367350B-2D62-4886-9AC0-299AD7BFC8C0}" destId="{39C063E3-3600-41BC-A14E-A53DA95C29A0}" srcOrd="4" destOrd="0" presId="urn:microsoft.com/office/officeart/2005/8/layout/vList2"/>
    <dgm:cxn modelId="{533EBEE2-3AA0-4EAE-9EC5-4EBF10DBA648}" type="presParOf" srcId="{E367350B-2D62-4886-9AC0-299AD7BFC8C0}" destId="{8CA1AA56-284F-461F-956E-9ABA5015030F}" srcOrd="5" destOrd="0" presId="urn:microsoft.com/office/officeart/2005/8/layout/vList2"/>
    <dgm:cxn modelId="{F1D4B2B3-2ABC-4982-B2EF-61A3FFE2FD76}" type="presParOf" srcId="{E367350B-2D62-4886-9AC0-299AD7BFC8C0}" destId="{F730F37B-8E95-4DDC-B2B1-295DC8F3D637}" srcOrd="6" destOrd="0" presId="urn:microsoft.com/office/officeart/2005/8/layout/vList2"/>
    <dgm:cxn modelId="{41B94B31-C059-469A-81B6-E575FF05CEB5}" type="presParOf" srcId="{E367350B-2D62-4886-9AC0-299AD7BFC8C0}" destId="{A7629F4E-C420-43AD-9360-FAB5F00C0FF6}" srcOrd="7" destOrd="0" presId="urn:microsoft.com/office/officeart/2005/8/layout/vList2"/>
    <dgm:cxn modelId="{BE11333E-D946-4D06-8D50-0C8070DAFB76}" type="presParOf" srcId="{E367350B-2D62-4886-9AC0-299AD7BFC8C0}" destId="{39BBE951-A8B0-473B-9BAD-BCEDCB4FE140}" srcOrd="8" destOrd="0" presId="urn:microsoft.com/office/officeart/2005/8/layout/vList2"/>
    <dgm:cxn modelId="{6256F32F-61E5-4386-A73F-C776A76CA87B}" type="presParOf" srcId="{E367350B-2D62-4886-9AC0-299AD7BFC8C0}" destId="{9E158697-1CAB-4EB8-86C9-56511ED4A395}" srcOrd="9" destOrd="0" presId="urn:microsoft.com/office/officeart/2005/8/layout/vList2"/>
    <dgm:cxn modelId="{E7C4EFF7-7605-4FCC-97F3-92F21D404FCB}" type="presParOf" srcId="{E367350B-2D62-4886-9AC0-299AD7BFC8C0}" destId="{22099725-226A-497C-AD02-B9B6597733EA}" srcOrd="10" destOrd="0" presId="urn:microsoft.com/office/officeart/2005/8/layout/vList2"/>
    <dgm:cxn modelId="{69101904-C4F4-4A11-AFFB-A3A44E416280}" type="presParOf" srcId="{E367350B-2D62-4886-9AC0-299AD7BFC8C0}" destId="{FA486053-3BB0-49AC-83AC-4C8C2A671796}" srcOrd="11" destOrd="0" presId="urn:microsoft.com/office/officeart/2005/8/layout/vList2"/>
    <dgm:cxn modelId="{D850913A-E309-43C1-B38C-F5057722A787}" type="presParOf" srcId="{E367350B-2D62-4886-9AC0-299AD7BFC8C0}" destId="{5C1A5AA3-3354-4892-BD5A-D2A21F2C8CDC}" srcOrd="12" destOrd="0" presId="urn:microsoft.com/office/officeart/2005/8/layout/vList2"/>
    <dgm:cxn modelId="{8DE38D55-5E1B-4B98-AB01-5D8D083FAD53}" type="presParOf" srcId="{E367350B-2D62-4886-9AC0-299AD7BFC8C0}" destId="{276F7A06-3EE1-43BC-8860-CEC5E16AE4BB}" srcOrd="13" destOrd="0" presId="urn:microsoft.com/office/officeart/2005/8/layout/vList2"/>
    <dgm:cxn modelId="{FF21885B-44F8-4D52-94FE-7F3D88E629AD}" type="presParOf" srcId="{E367350B-2D62-4886-9AC0-299AD7BFC8C0}" destId="{B988D4CE-B3B9-4240-8F8F-1D115779307D}" srcOrd="14" destOrd="0" presId="urn:microsoft.com/office/officeart/2005/8/layout/vList2"/>
    <dgm:cxn modelId="{8753B539-060F-4535-88E4-ED8184C34BEA}" type="presParOf" srcId="{E367350B-2D62-4886-9AC0-299AD7BFC8C0}" destId="{DD77FB9F-A26B-4296-AD3F-745DC774409A}" srcOrd="15" destOrd="0" presId="urn:microsoft.com/office/officeart/2005/8/layout/vList2"/>
    <dgm:cxn modelId="{AA350E00-B2B0-40D3-88BC-B304D0C23BFC}" type="presParOf" srcId="{E367350B-2D62-4886-9AC0-299AD7BFC8C0}" destId="{F8456199-0CAF-4CC8-BDD8-EB74C854BDF3}"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5ADB32-2318-4DC2-B290-32F3401E93B1}">
      <dsp:nvSpPr>
        <dsp:cNvPr id="0" name=""/>
        <dsp:cNvSpPr/>
      </dsp:nvSpPr>
      <dsp:spPr>
        <a:xfrm>
          <a:off x="0" y="727969"/>
          <a:ext cx="6666833" cy="755820"/>
        </a:xfrm>
        <a:prstGeom prst="roundRect">
          <a:avLst/>
        </a:prstGeom>
        <a:solidFill>
          <a:schemeClr val="accent5">
            <a:lumMod val="40000"/>
            <a:lumOff val="6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a:solidFill>
                <a:schemeClr val="tx1"/>
              </a:solidFill>
            </a:rPr>
            <a:t>Routing protocol algorithms use metrics, which are numerical values that are associated with specific routes.</a:t>
          </a:r>
        </a:p>
      </dsp:txBody>
      <dsp:txXfrm>
        <a:off x="36896" y="764865"/>
        <a:ext cx="6593041" cy="682028"/>
      </dsp:txXfrm>
    </dsp:sp>
    <dsp:sp modelId="{1000193B-11F7-48C7-845B-87E4204FAA96}">
      <dsp:nvSpPr>
        <dsp:cNvPr id="0" name=""/>
        <dsp:cNvSpPr/>
      </dsp:nvSpPr>
      <dsp:spPr>
        <a:xfrm>
          <a:off x="0" y="1538509"/>
          <a:ext cx="6666833" cy="755820"/>
        </a:xfrm>
        <a:prstGeom prst="roundRect">
          <a:avLst/>
        </a:prstGeom>
        <a:solidFill>
          <a:schemeClr val="accent5">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a:solidFill>
                <a:schemeClr val="tx1"/>
              </a:solidFill>
            </a:rPr>
            <a:t>These values are used to prioritize of prefer routes learned by the routing protocol from the most preferred to the least preferred. </a:t>
          </a:r>
        </a:p>
      </dsp:txBody>
      <dsp:txXfrm>
        <a:off x="36896" y="1575405"/>
        <a:ext cx="6593041" cy="682028"/>
      </dsp:txXfrm>
    </dsp:sp>
    <dsp:sp modelId="{0E81B54F-38E4-4ED7-8559-5F938BC5873E}">
      <dsp:nvSpPr>
        <dsp:cNvPr id="0" name=""/>
        <dsp:cNvSpPr/>
      </dsp:nvSpPr>
      <dsp:spPr>
        <a:xfrm>
          <a:off x="0" y="2349050"/>
          <a:ext cx="6666833" cy="755820"/>
        </a:xfrm>
        <a:prstGeom prst="roundRect">
          <a:avLst/>
        </a:prstGeom>
        <a:solidFill>
          <a:schemeClr val="accent5"/>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a:solidFill>
                <a:schemeClr val="tx1"/>
              </a:solidFill>
            </a:rPr>
            <a:t>In essence, the lower the route metric, the more preferred the route by the routing protocol. </a:t>
          </a:r>
        </a:p>
      </dsp:txBody>
      <dsp:txXfrm>
        <a:off x="36896" y="2385946"/>
        <a:ext cx="6593041" cy="682028"/>
      </dsp:txXfrm>
    </dsp:sp>
    <dsp:sp modelId="{AA66B3FD-7D98-4DE2-8E5E-8A2CBC4E2626}">
      <dsp:nvSpPr>
        <dsp:cNvPr id="0" name=""/>
        <dsp:cNvSpPr/>
      </dsp:nvSpPr>
      <dsp:spPr>
        <a:xfrm>
          <a:off x="0" y="3159589"/>
          <a:ext cx="6666833" cy="755820"/>
        </a:xfrm>
        <a:prstGeom prst="round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a:solidFill>
                <a:schemeClr val="tx1"/>
              </a:solidFill>
            </a:rPr>
            <a:t>The route with the lowest metric is typically the route is the least cost or best route to the destination network. </a:t>
          </a:r>
        </a:p>
      </dsp:txBody>
      <dsp:txXfrm>
        <a:off x="36896" y="3196485"/>
        <a:ext cx="6593041" cy="682028"/>
      </dsp:txXfrm>
    </dsp:sp>
    <dsp:sp modelId="{B71BA35B-2136-404A-A1C0-3456F00D7779}">
      <dsp:nvSpPr>
        <dsp:cNvPr id="0" name=""/>
        <dsp:cNvSpPr/>
      </dsp:nvSpPr>
      <dsp:spPr>
        <a:xfrm>
          <a:off x="0" y="3970130"/>
          <a:ext cx="6666833" cy="755820"/>
        </a:xfrm>
        <a:prstGeom prst="roundRect">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a:solidFill>
                <a:schemeClr val="tx1"/>
              </a:solidFill>
            </a:rPr>
            <a:t>This route will be placed into the routing table and be used to forward packets to the destination network.</a:t>
          </a:r>
        </a:p>
      </dsp:txBody>
      <dsp:txXfrm>
        <a:off x="36896" y="4007026"/>
        <a:ext cx="6593041" cy="68202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20733C-DB8A-4AE5-B3CD-3375F37BFE9A}">
      <dsp:nvSpPr>
        <dsp:cNvPr id="0" name=""/>
        <dsp:cNvSpPr/>
      </dsp:nvSpPr>
      <dsp:spPr>
        <a:xfrm>
          <a:off x="0" y="48653"/>
          <a:ext cx="6263640" cy="63560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a:t>It runs between two BGP routers in a different autonomous system.</a:t>
          </a:r>
        </a:p>
      </dsp:txBody>
      <dsp:txXfrm>
        <a:off x="31028" y="79681"/>
        <a:ext cx="6201584" cy="573546"/>
      </dsp:txXfrm>
    </dsp:sp>
    <dsp:sp modelId="{7A1AD313-03B7-43E3-853E-FB312A05CCD5}">
      <dsp:nvSpPr>
        <dsp:cNvPr id="0" name=""/>
        <dsp:cNvSpPr/>
      </dsp:nvSpPr>
      <dsp:spPr>
        <a:xfrm>
          <a:off x="0" y="730336"/>
          <a:ext cx="6263640" cy="635602"/>
        </a:xfrm>
        <a:prstGeom prst="roundRect">
          <a:avLst/>
        </a:prstGeom>
        <a:solidFill>
          <a:schemeClr val="accent5">
            <a:hueOff val="-965506"/>
            <a:satOff val="-2488"/>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0" i="0" kern="1200"/>
            <a:t>Its default Administrative Distance is 20</a:t>
          </a:r>
          <a:endParaRPr lang="en-US" sz="1600" kern="1200"/>
        </a:p>
      </dsp:txBody>
      <dsp:txXfrm>
        <a:off x="31028" y="761364"/>
        <a:ext cx="6201584" cy="573546"/>
      </dsp:txXfrm>
    </dsp:sp>
    <dsp:sp modelId="{9FBAC5E0-0623-44FE-9428-BE0811F8EBF2}">
      <dsp:nvSpPr>
        <dsp:cNvPr id="0" name=""/>
        <dsp:cNvSpPr/>
      </dsp:nvSpPr>
      <dsp:spPr>
        <a:xfrm>
          <a:off x="0" y="1412018"/>
          <a:ext cx="6263640" cy="635602"/>
        </a:xfrm>
        <a:prstGeom prst="roundRect">
          <a:avLst/>
        </a:prstGeom>
        <a:solidFill>
          <a:schemeClr val="accent5">
            <a:hueOff val="-1931012"/>
            <a:satOff val="-4977"/>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0" i="0" kern="1200"/>
            <a:t>EBGP routes received from an EBGP peer can be advertised to EBGP and IBGP peers</a:t>
          </a:r>
          <a:endParaRPr lang="en-US" sz="1600" kern="1200"/>
        </a:p>
      </dsp:txBody>
      <dsp:txXfrm>
        <a:off x="31028" y="1443046"/>
        <a:ext cx="6201584" cy="573546"/>
      </dsp:txXfrm>
    </dsp:sp>
    <dsp:sp modelId="{7F804C22-E463-4B14-905C-210CFE462E4E}">
      <dsp:nvSpPr>
        <dsp:cNvPr id="0" name=""/>
        <dsp:cNvSpPr/>
      </dsp:nvSpPr>
      <dsp:spPr>
        <a:xfrm>
          <a:off x="0" y="2093701"/>
          <a:ext cx="6263640" cy="635602"/>
        </a:xfrm>
        <a:prstGeom prst="roundRect">
          <a:avLst/>
        </a:prstGeom>
        <a:solidFill>
          <a:schemeClr val="accent5">
            <a:hueOff val="-2896518"/>
            <a:satOff val="-7465"/>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0" i="0" kern="1200"/>
            <a:t>It does not require full mesh topology.</a:t>
          </a:r>
          <a:endParaRPr lang="en-US" sz="1600" kern="1200"/>
        </a:p>
      </dsp:txBody>
      <dsp:txXfrm>
        <a:off x="31028" y="2124729"/>
        <a:ext cx="6201584" cy="573546"/>
      </dsp:txXfrm>
    </dsp:sp>
    <dsp:sp modelId="{631B03C2-9D57-4B63-B4F1-99598391363F}">
      <dsp:nvSpPr>
        <dsp:cNvPr id="0" name=""/>
        <dsp:cNvSpPr/>
      </dsp:nvSpPr>
      <dsp:spPr>
        <a:xfrm>
          <a:off x="0" y="2775383"/>
          <a:ext cx="6263640" cy="635602"/>
        </a:xfrm>
        <a:prstGeom prst="roundRect">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0" i="0" kern="1200"/>
            <a:t>It is used between organizations or between organizations and Internet Service </a:t>
          </a:r>
          <a:r>
            <a:rPr lang="en-US" sz="1600" kern="1200"/>
            <a:t>P</a:t>
          </a:r>
          <a:r>
            <a:rPr lang="en-US" sz="1600" b="0" i="0" kern="1200"/>
            <a:t>roviders.</a:t>
          </a:r>
          <a:endParaRPr lang="en-US" sz="1600" kern="1200"/>
        </a:p>
      </dsp:txBody>
      <dsp:txXfrm>
        <a:off x="31028" y="2806411"/>
        <a:ext cx="6201584" cy="573546"/>
      </dsp:txXfrm>
    </dsp:sp>
    <dsp:sp modelId="{C0CC586A-74E2-4DB1-8883-1AB85BC66AFD}">
      <dsp:nvSpPr>
        <dsp:cNvPr id="0" name=""/>
        <dsp:cNvSpPr/>
      </dsp:nvSpPr>
      <dsp:spPr>
        <a:xfrm>
          <a:off x="0" y="3457066"/>
          <a:ext cx="6263640" cy="635602"/>
        </a:xfrm>
        <a:prstGeom prst="roundRect">
          <a:avLst/>
        </a:prstGeom>
        <a:solidFill>
          <a:schemeClr val="accent5">
            <a:hueOff val="-4827531"/>
            <a:satOff val="-12442"/>
            <a:lumOff val="-84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0" i="0" kern="1200"/>
            <a:t>It uses as path for loop prevention.</a:t>
          </a:r>
          <a:endParaRPr lang="en-US" sz="1600" kern="1200"/>
        </a:p>
      </dsp:txBody>
      <dsp:txXfrm>
        <a:off x="31028" y="3488094"/>
        <a:ext cx="6201584" cy="573546"/>
      </dsp:txXfrm>
    </dsp:sp>
    <dsp:sp modelId="{EE97BC2C-64BA-4226-BB3F-EACE0F5FB2BE}">
      <dsp:nvSpPr>
        <dsp:cNvPr id="0" name=""/>
        <dsp:cNvSpPr/>
      </dsp:nvSpPr>
      <dsp:spPr>
        <a:xfrm>
          <a:off x="0" y="4138749"/>
          <a:ext cx="6263640" cy="635602"/>
        </a:xfrm>
        <a:prstGeom prst="roundRect">
          <a:avLst/>
        </a:prstGeom>
        <a:solidFill>
          <a:schemeClr val="accent5">
            <a:hueOff val="-5793037"/>
            <a:satOff val="-14931"/>
            <a:lumOff val="-10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0" i="0" kern="1200"/>
            <a:t>It default peers are set with TTL = 1.</a:t>
          </a:r>
          <a:endParaRPr lang="en-US" sz="1600" kern="1200"/>
        </a:p>
      </dsp:txBody>
      <dsp:txXfrm>
        <a:off x="31028" y="4169777"/>
        <a:ext cx="6201584" cy="573546"/>
      </dsp:txXfrm>
    </dsp:sp>
    <dsp:sp modelId="{236097EE-BBCB-4D6F-95A1-9B8CEFE89ABF}">
      <dsp:nvSpPr>
        <dsp:cNvPr id="0" name=""/>
        <dsp:cNvSpPr/>
      </dsp:nvSpPr>
      <dsp:spPr>
        <a:xfrm>
          <a:off x="0" y="4820431"/>
          <a:ext cx="6263640" cy="635602"/>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0" i="0" kern="1200"/>
            <a:t>In EBGP peers, attributes like local preference are not sent.</a:t>
          </a:r>
          <a:endParaRPr lang="en-US" sz="1600" kern="1200"/>
        </a:p>
      </dsp:txBody>
      <dsp:txXfrm>
        <a:off x="31028" y="4851459"/>
        <a:ext cx="6201584" cy="57354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594258-6395-4DAF-B909-690597EB93E2}">
      <dsp:nvSpPr>
        <dsp:cNvPr id="0" name=""/>
        <dsp:cNvSpPr/>
      </dsp:nvSpPr>
      <dsp:spPr>
        <a:xfrm>
          <a:off x="0" y="0"/>
          <a:ext cx="62636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53E646-EE6C-41C9-9573-E527B6C4F4D3}">
      <dsp:nvSpPr>
        <dsp:cNvPr id="0" name=""/>
        <dsp:cNvSpPr/>
      </dsp:nvSpPr>
      <dsp:spPr>
        <a:xfrm>
          <a:off x="0" y="0"/>
          <a:ext cx="6263640" cy="275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lvl="0" algn="l" defTabSz="1911350">
            <a:lnSpc>
              <a:spcPct val="90000"/>
            </a:lnSpc>
            <a:spcBef>
              <a:spcPct val="0"/>
            </a:spcBef>
            <a:spcAft>
              <a:spcPct val="35000"/>
            </a:spcAft>
          </a:pPr>
          <a:r>
            <a:rPr lang="en-US" sz="4300" b="1" u="sng" kern="1200"/>
            <a:t>Classful</a:t>
          </a:r>
          <a:r>
            <a:rPr lang="en-US" sz="4300" kern="1200"/>
            <a:t> routing protocols do not send subnet mask information in their routing updates. </a:t>
          </a:r>
        </a:p>
      </dsp:txBody>
      <dsp:txXfrm>
        <a:off x="0" y="0"/>
        <a:ext cx="6263640" cy="2752343"/>
      </dsp:txXfrm>
    </dsp:sp>
    <dsp:sp modelId="{F448AEAD-998C-421A-9988-44FB8CD57B9D}">
      <dsp:nvSpPr>
        <dsp:cNvPr id="0" name=""/>
        <dsp:cNvSpPr/>
      </dsp:nvSpPr>
      <dsp:spPr>
        <a:xfrm>
          <a:off x="0" y="2752343"/>
          <a:ext cx="626364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E90549-F709-4628-983D-3B729116ADBE}">
      <dsp:nvSpPr>
        <dsp:cNvPr id="0" name=""/>
        <dsp:cNvSpPr/>
      </dsp:nvSpPr>
      <dsp:spPr>
        <a:xfrm>
          <a:off x="0" y="2752343"/>
          <a:ext cx="6263640" cy="275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lvl="0" algn="l" defTabSz="1911350">
            <a:lnSpc>
              <a:spcPct val="90000"/>
            </a:lnSpc>
            <a:spcBef>
              <a:spcPct val="0"/>
            </a:spcBef>
            <a:spcAft>
              <a:spcPct val="35000"/>
            </a:spcAft>
          </a:pPr>
          <a:r>
            <a:rPr lang="en-US" sz="4300" b="1" u="sng" kern="1200"/>
            <a:t>Classless</a:t>
          </a:r>
          <a:r>
            <a:rPr lang="en-US" sz="4300" kern="1200"/>
            <a:t> routing protocols include subnet mask information in the routing updates.</a:t>
          </a:r>
        </a:p>
      </dsp:txBody>
      <dsp:txXfrm>
        <a:off x="0" y="2752343"/>
        <a:ext cx="6263640" cy="27523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B116A1-7F61-457A-93EF-E09F4FE72224}">
      <dsp:nvSpPr>
        <dsp:cNvPr id="0" name=""/>
        <dsp:cNvSpPr/>
      </dsp:nvSpPr>
      <dsp:spPr>
        <a:xfrm>
          <a:off x="0" y="0"/>
          <a:ext cx="51577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694664-8334-4FD4-881E-13C36125A00B}">
      <dsp:nvSpPr>
        <dsp:cNvPr id="0" name=""/>
        <dsp:cNvSpPr/>
      </dsp:nvSpPr>
      <dsp:spPr>
        <a:xfrm>
          <a:off x="0" y="0"/>
          <a:ext cx="5157787" cy="921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a:t>Advertise their routing table to all directly connected neighbors at regular frequent intervals using a lot of bandwidth and are slow to converge. </a:t>
          </a:r>
        </a:p>
      </dsp:txBody>
      <dsp:txXfrm>
        <a:off x="0" y="0"/>
        <a:ext cx="5157787" cy="921146"/>
      </dsp:txXfrm>
    </dsp:sp>
    <dsp:sp modelId="{C3B869E4-4852-4A97-ACA0-EC7D6C5E9401}">
      <dsp:nvSpPr>
        <dsp:cNvPr id="0" name=""/>
        <dsp:cNvSpPr/>
      </dsp:nvSpPr>
      <dsp:spPr>
        <a:xfrm>
          <a:off x="0" y="921146"/>
          <a:ext cx="51577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1240A3-2235-45B0-8166-64ED6BD39712}">
      <dsp:nvSpPr>
        <dsp:cNvPr id="0" name=""/>
        <dsp:cNvSpPr/>
      </dsp:nvSpPr>
      <dsp:spPr>
        <a:xfrm>
          <a:off x="0" y="921146"/>
          <a:ext cx="5157787" cy="921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a:t>When a route becomes unavailable, all router tables must be updated with that new information. </a:t>
          </a:r>
        </a:p>
      </dsp:txBody>
      <dsp:txXfrm>
        <a:off x="0" y="921146"/>
        <a:ext cx="5157787" cy="921146"/>
      </dsp:txXfrm>
    </dsp:sp>
    <dsp:sp modelId="{EE4576A2-CB4A-4235-A36B-57082C1ADA51}">
      <dsp:nvSpPr>
        <dsp:cNvPr id="0" name=""/>
        <dsp:cNvSpPr/>
      </dsp:nvSpPr>
      <dsp:spPr>
        <a:xfrm>
          <a:off x="0" y="1842293"/>
          <a:ext cx="51577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67F287-3E5D-41C9-9318-066DBE9C0DF5}">
      <dsp:nvSpPr>
        <dsp:cNvPr id="0" name=""/>
        <dsp:cNvSpPr/>
      </dsp:nvSpPr>
      <dsp:spPr>
        <a:xfrm>
          <a:off x="0" y="1842293"/>
          <a:ext cx="5157787" cy="921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a:t>The problem is with each router having to advertise that new information to its neighbors, it takes a long time for all routers to have a current accurate view of the network.</a:t>
          </a:r>
        </a:p>
      </dsp:txBody>
      <dsp:txXfrm>
        <a:off x="0" y="1842293"/>
        <a:ext cx="5157787" cy="921146"/>
      </dsp:txXfrm>
    </dsp:sp>
    <dsp:sp modelId="{7B318777-DB5C-4826-B2FD-4E52316A4EA2}">
      <dsp:nvSpPr>
        <dsp:cNvPr id="0" name=""/>
        <dsp:cNvSpPr/>
      </dsp:nvSpPr>
      <dsp:spPr>
        <a:xfrm>
          <a:off x="0" y="2763440"/>
          <a:ext cx="51577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6DB121-E75C-4EAC-908B-6635C48B7F8B}">
      <dsp:nvSpPr>
        <dsp:cNvPr id="0" name=""/>
        <dsp:cNvSpPr/>
      </dsp:nvSpPr>
      <dsp:spPr>
        <a:xfrm>
          <a:off x="0" y="2763440"/>
          <a:ext cx="5157787" cy="921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a:t>Distance vector protocols use fixed length subnet masks which aren’t scalable.</a:t>
          </a:r>
        </a:p>
      </dsp:txBody>
      <dsp:txXfrm>
        <a:off x="0" y="2763440"/>
        <a:ext cx="5157787" cy="9211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B116A1-7F61-457A-93EF-E09F4FE72224}">
      <dsp:nvSpPr>
        <dsp:cNvPr id="0" name=""/>
        <dsp:cNvSpPr/>
      </dsp:nvSpPr>
      <dsp:spPr>
        <a:xfrm>
          <a:off x="0" y="0"/>
          <a:ext cx="51577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694664-8334-4FD4-881E-13C36125A00B}">
      <dsp:nvSpPr>
        <dsp:cNvPr id="0" name=""/>
        <dsp:cNvSpPr/>
      </dsp:nvSpPr>
      <dsp:spPr>
        <a:xfrm>
          <a:off x="0" y="0"/>
          <a:ext cx="5157787" cy="921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dirty="0">
              <a:latin typeface="Times New Roman" panose="02020603050405020304" pitchFamily="18" charset="0"/>
              <a:cs typeface="Times New Roman" panose="02020603050405020304" pitchFamily="18" charset="0"/>
            </a:rPr>
            <a:t>Advertise routing updates only when they occur which uses bandwidth more effectively. </a:t>
          </a:r>
          <a:endParaRPr lang="en-US" sz="1500" kern="1200" dirty="0"/>
        </a:p>
      </dsp:txBody>
      <dsp:txXfrm>
        <a:off x="0" y="0"/>
        <a:ext cx="5157787" cy="921146"/>
      </dsp:txXfrm>
    </dsp:sp>
    <dsp:sp modelId="{C3B869E4-4852-4A97-ACA0-EC7D6C5E9401}">
      <dsp:nvSpPr>
        <dsp:cNvPr id="0" name=""/>
        <dsp:cNvSpPr/>
      </dsp:nvSpPr>
      <dsp:spPr>
        <a:xfrm>
          <a:off x="0" y="921146"/>
          <a:ext cx="51577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1240A3-2235-45B0-8166-64ED6BD39712}">
      <dsp:nvSpPr>
        <dsp:cNvPr id="0" name=""/>
        <dsp:cNvSpPr/>
      </dsp:nvSpPr>
      <dsp:spPr>
        <a:xfrm>
          <a:off x="0" y="921146"/>
          <a:ext cx="5157787" cy="921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dirty="0">
              <a:latin typeface="Times New Roman" panose="02020603050405020304" pitchFamily="18" charset="0"/>
              <a:cs typeface="Times New Roman" panose="02020603050405020304" pitchFamily="18" charset="0"/>
            </a:rPr>
            <a:t>Routers don’t advertise the routing table which makes convergence faster.</a:t>
          </a:r>
          <a:endParaRPr lang="en-US" sz="1500" kern="1200" dirty="0"/>
        </a:p>
      </dsp:txBody>
      <dsp:txXfrm>
        <a:off x="0" y="921146"/>
        <a:ext cx="5157787" cy="921146"/>
      </dsp:txXfrm>
    </dsp:sp>
    <dsp:sp modelId="{EE4576A2-CB4A-4235-A36B-57082C1ADA51}">
      <dsp:nvSpPr>
        <dsp:cNvPr id="0" name=""/>
        <dsp:cNvSpPr/>
      </dsp:nvSpPr>
      <dsp:spPr>
        <a:xfrm>
          <a:off x="0" y="1842293"/>
          <a:ext cx="51577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67F287-3E5D-41C9-9318-066DBE9C0DF5}">
      <dsp:nvSpPr>
        <dsp:cNvPr id="0" name=""/>
        <dsp:cNvSpPr/>
      </dsp:nvSpPr>
      <dsp:spPr>
        <a:xfrm>
          <a:off x="0" y="1842293"/>
          <a:ext cx="5157787" cy="921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dirty="0">
              <a:latin typeface="Times New Roman" panose="02020603050405020304" pitchFamily="18" charset="0"/>
              <a:cs typeface="Times New Roman" panose="02020603050405020304" pitchFamily="18" charset="0"/>
            </a:rPr>
            <a:t>The routing protocol will flood the network with link state advertisements to all neighbor routers per area in an attempt to converge the network with new route information</a:t>
          </a:r>
          <a:endParaRPr lang="en-US" sz="1500" kern="1200" dirty="0"/>
        </a:p>
      </dsp:txBody>
      <dsp:txXfrm>
        <a:off x="0" y="1842293"/>
        <a:ext cx="5157787" cy="921146"/>
      </dsp:txXfrm>
    </dsp:sp>
    <dsp:sp modelId="{7B318777-DB5C-4826-B2FD-4E52316A4EA2}">
      <dsp:nvSpPr>
        <dsp:cNvPr id="0" name=""/>
        <dsp:cNvSpPr/>
      </dsp:nvSpPr>
      <dsp:spPr>
        <a:xfrm>
          <a:off x="0" y="2763440"/>
          <a:ext cx="515778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6DB121-E75C-4EAC-908B-6635C48B7F8B}">
      <dsp:nvSpPr>
        <dsp:cNvPr id="0" name=""/>
        <dsp:cNvSpPr/>
      </dsp:nvSpPr>
      <dsp:spPr>
        <a:xfrm>
          <a:off x="0" y="2763440"/>
          <a:ext cx="5157787" cy="921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dirty="0">
              <a:latin typeface="Times New Roman" panose="02020603050405020304" pitchFamily="18" charset="0"/>
              <a:cs typeface="Times New Roman" panose="02020603050405020304" pitchFamily="18" charset="0"/>
            </a:rPr>
            <a:t>The incremental change is all that is advertised to all routers as a multicast LSA update. They use variable length subnet masks, which are scalable and use addressing more efficiently.</a:t>
          </a:r>
          <a:endParaRPr lang="en-US" sz="1500" kern="1200" dirty="0"/>
        </a:p>
      </dsp:txBody>
      <dsp:txXfrm>
        <a:off x="0" y="2763440"/>
        <a:ext cx="5157787" cy="9211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5E8D37-0E06-4C48-B35E-A4E416C60BF5}">
      <dsp:nvSpPr>
        <dsp:cNvPr id="0" name=""/>
        <dsp:cNvSpPr/>
      </dsp:nvSpPr>
      <dsp:spPr>
        <a:xfrm>
          <a:off x="3040792" y="870618"/>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357014" y="912848"/>
        <a:ext cx="34897" cy="6979"/>
      </dsp:txXfrm>
    </dsp:sp>
    <dsp:sp modelId="{34DFA646-5ABC-4F57-87EC-D9918043ED8D}">
      <dsp:nvSpPr>
        <dsp:cNvPr id="0" name=""/>
        <dsp:cNvSpPr/>
      </dsp:nvSpPr>
      <dsp:spPr>
        <a:xfrm>
          <a:off x="8061" y="5979"/>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lvl="0" algn="ctr" defTabSz="711200">
            <a:lnSpc>
              <a:spcPct val="90000"/>
            </a:lnSpc>
            <a:spcBef>
              <a:spcPct val="0"/>
            </a:spcBef>
            <a:spcAft>
              <a:spcPct val="35000"/>
            </a:spcAft>
          </a:pPr>
          <a:r>
            <a:rPr lang="en-US" sz="1600" kern="1200"/>
            <a:t>A static IP route specifies the route's destination address and the next-hop router's IP address or routing switch interface through which the routing switch can reach the destination. </a:t>
          </a:r>
        </a:p>
      </dsp:txBody>
      <dsp:txXfrm>
        <a:off x="8061" y="5979"/>
        <a:ext cx="3034531" cy="1820718"/>
      </dsp:txXfrm>
    </dsp:sp>
    <dsp:sp modelId="{422D5DFD-5A8B-4BF5-9140-90D157843362}">
      <dsp:nvSpPr>
        <dsp:cNvPr id="0" name=""/>
        <dsp:cNvSpPr/>
      </dsp:nvSpPr>
      <dsp:spPr>
        <a:xfrm>
          <a:off x="6773265" y="870618"/>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089488" y="912848"/>
        <a:ext cx="34897" cy="6979"/>
      </dsp:txXfrm>
    </dsp:sp>
    <dsp:sp modelId="{C6E15FB6-4296-492C-920D-A8A90E89ADE2}">
      <dsp:nvSpPr>
        <dsp:cNvPr id="0" name=""/>
        <dsp:cNvSpPr/>
      </dsp:nvSpPr>
      <dsp:spPr>
        <a:xfrm>
          <a:off x="3740534" y="5979"/>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lvl="0" algn="ctr" defTabSz="711200">
            <a:lnSpc>
              <a:spcPct val="90000"/>
            </a:lnSpc>
            <a:spcBef>
              <a:spcPct val="0"/>
            </a:spcBef>
            <a:spcAft>
              <a:spcPct val="35000"/>
            </a:spcAft>
          </a:pPr>
          <a:r>
            <a:rPr lang="en-US" sz="1600" kern="1200"/>
            <a:t>A static route is a pre-determined pathway that a packet must travel to reach a specific host or network. </a:t>
          </a:r>
        </a:p>
      </dsp:txBody>
      <dsp:txXfrm>
        <a:off x="3740534" y="5979"/>
        <a:ext cx="3034531" cy="1820718"/>
      </dsp:txXfrm>
    </dsp:sp>
    <dsp:sp modelId="{24055A15-08EA-4F64-9C48-876A8305B253}">
      <dsp:nvSpPr>
        <dsp:cNvPr id="0" name=""/>
        <dsp:cNvSpPr/>
      </dsp:nvSpPr>
      <dsp: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070362" y="2155079"/>
        <a:ext cx="374875" cy="6979"/>
      </dsp:txXfrm>
    </dsp:sp>
    <dsp:sp modelId="{D51607DC-2FE3-4892-BBB0-CD307C133D23}">
      <dsp:nvSpPr>
        <dsp:cNvPr id="0" name=""/>
        <dsp:cNvSpPr/>
      </dsp:nvSpPr>
      <dsp:spPr>
        <a:xfrm>
          <a:off x="7473007" y="5979"/>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lvl="0" algn="ctr" defTabSz="711200">
            <a:lnSpc>
              <a:spcPct val="90000"/>
            </a:lnSpc>
            <a:spcBef>
              <a:spcPct val="0"/>
            </a:spcBef>
            <a:spcAft>
              <a:spcPct val="35000"/>
            </a:spcAft>
          </a:pPr>
          <a:r>
            <a:rPr lang="en-US" sz="1600" kern="1200"/>
            <a:t>Some ISPs require static routes to build your routing table instead of using dynamic routing protocols. </a:t>
          </a:r>
        </a:p>
      </dsp:txBody>
      <dsp:txXfrm>
        <a:off x="7473007" y="5979"/>
        <a:ext cx="3034531" cy="1820718"/>
      </dsp:txXfrm>
    </dsp:sp>
    <dsp:sp modelId="{4F3067B5-352A-4190-9D34-757DB9E030AA}">
      <dsp:nvSpPr>
        <dsp:cNvPr id="0" name=""/>
        <dsp:cNvSpPr/>
      </dsp:nvSpPr>
      <dsp:spPr>
        <a:xfrm>
          <a:off x="3040792" y="3389279"/>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357014" y="3431509"/>
        <a:ext cx="34897" cy="6979"/>
      </dsp:txXfrm>
    </dsp:sp>
    <dsp:sp modelId="{8D5C08EC-FFD2-43BD-8AA7-5A8D9B7CC127}">
      <dsp:nvSpPr>
        <dsp:cNvPr id="0" name=""/>
        <dsp:cNvSpPr/>
      </dsp:nvSpPr>
      <dsp:spPr>
        <a:xfrm>
          <a:off x="8061" y="2524640"/>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lvl="0" algn="ctr" defTabSz="711200">
            <a:lnSpc>
              <a:spcPct val="90000"/>
            </a:lnSpc>
            <a:spcBef>
              <a:spcPct val="0"/>
            </a:spcBef>
            <a:spcAft>
              <a:spcPct val="35000"/>
            </a:spcAft>
          </a:pPr>
          <a:r>
            <a:rPr lang="en-US" sz="1600" kern="1200"/>
            <a:t>Static routes do not require CPU resources to exchange routing information with a peer router. </a:t>
          </a:r>
        </a:p>
      </dsp:txBody>
      <dsp:txXfrm>
        <a:off x="8061" y="2524640"/>
        <a:ext cx="3034531" cy="1820718"/>
      </dsp:txXfrm>
    </dsp:sp>
    <dsp:sp modelId="{19DD6E49-38A1-4D52-8CA6-E1D2C54235FE}">
      <dsp:nvSpPr>
        <dsp:cNvPr id="0" name=""/>
        <dsp:cNvSpPr/>
      </dsp:nvSpPr>
      <dsp:spPr>
        <a:xfrm>
          <a:off x="6773265" y="3389279"/>
          <a:ext cx="667342" cy="91440"/>
        </a:xfrm>
        <a:custGeom>
          <a:avLst/>
          <a:gdLst/>
          <a:ahLst/>
          <a:cxnLst/>
          <a:rect l="0" t="0" r="0" b="0"/>
          <a:pathLst>
            <a:path>
              <a:moveTo>
                <a:pt x="0" y="45720"/>
              </a:moveTo>
              <a:lnTo>
                <a:pt x="6673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089488" y="3431509"/>
        <a:ext cx="34897" cy="6979"/>
      </dsp:txXfrm>
    </dsp:sp>
    <dsp:sp modelId="{EEB588C5-008E-40BA-9769-417EF9995C57}">
      <dsp:nvSpPr>
        <dsp:cNvPr id="0" name=""/>
        <dsp:cNvSpPr/>
      </dsp:nvSpPr>
      <dsp:spPr>
        <a:xfrm>
          <a:off x="3740534" y="2524640"/>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lvl="0" algn="ctr" defTabSz="711200">
            <a:lnSpc>
              <a:spcPct val="90000"/>
            </a:lnSpc>
            <a:spcBef>
              <a:spcPct val="0"/>
            </a:spcBef>
            <a:spcAft>
              <a:spcPct val="35000"/>
            </a:spcAft>
          </a:pPr>
          <a:r>
            <a:rPr lang="en-US" sz="1600" kern="1200"/>
            <a:t>You can also use static routes to reach peer routers that do not support dynamic routing protocols. </a:t>
          </a:r>
        </a:p>
      </dsp:txBody>
      <dsp:txXfrm>
        <a:off x="3740534" y="2524640"/>
        <a:ext cx="3034531" cy="1820718"/>
      </dsp:txXfrm>
    </dsp:sp>
    <dsp:sp modelId="{14A28A08-DA48-4417-AE1D-90FB3AFE0850}">
      <dsp:nvSpPr>
        <dsp:cNvPr id="0" name=""/>
        <dsp:cNvSpPr/>
      </dsp:nvSpPr>
      <dsp:spPr>
        <a:xfrm>
          <a:off x="7473007" y="2524640"/>
          <a:ext cx="3034531" cy="18207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lvl="0" algn="ctr" defTabSz="711200">
            <a:lnSpc>
              <a:spcPct val="90000"/>
            </a:lnSpc>
            <a:spcBef>
              <a:spcPct val="0"/>
            </a:spcBef>
            <a:spcAft>
              <a:spcPct val="35000"/>
            </a:spcAft>
          </a:pPr>
          <a:r>
            <a:rPr lang="en-US" sz="1600" kern="1200"/>
            <a:t>Static routes can be used together with dynamic routes. </a:t>
          </a:r>
        </a:p>
      </dsp:txBody>
      <dsp:txXfrm>
        <a:off x="7473007" y="2524640"/>
        <a:ext cx="3034531" cy="18207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AC86AF-5663-43BB-B495-1455AA5413B1}">
      <dsp:nvSpPr>
        <dsp:cNvPr id="0" name=""/>
        <dsp:cNvSpPr/>
      </dsp:nvSpPr>
      <dsp:spPr>
        <a:xfrm>
          <a:off x="0" y="112250"/>
          <a:ext cx="6263640" cy="192464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sz="3500" kern="1200"/>
            <a:t>When you configure a static IP route, you must specify the following parameters:</a:t>
          </a:r>
        </a:p>
      </dsp:txBody>
      <dsp:txXfrm>
        <a:off x="93954" y="206204"/>
        <a:ext cx="6075732" cy="1736741"/>
      </dsp:txXfrm>
    </dsp:sp>
    <dsp:sp modelId="{004E3621-E521-48E7-88A4-1F6D1CCB5A51}">
      <dsp:nvSpPr>
        <dsp:cNvPr id="0" name=""/>
        <dsp:cNvSpPr/>
      </dsp:nvSpPr>
      <dsp:spPr>
        <a:xfrm>
          <a:off x="0" y="2036900"/>
          <a:ext cx="6263640" cy="851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a:t>The IP address and network mask for the route's destination network or host.</a:t>
          </a:r>
        </a:p>
      </dsp:txBody>
      <dsp:txXfrm>
        <a:off x="0" y="2036900"/>
        <a:ext cx="6263640" cy="851287"/>
      </dsp:txXfrm>
    </dsp:sp>
    <dsp:sp modelId="{C78F57FE-B10F-4A17-8923-859C37440F38}">
      <dsp:nvSpPr>
        <dsp:cNvPr id="0" name=""/>
        <dsp:cNvSpPr/>
      </dsp:nvSpPr>
      <dsp:spPr>
        <a:xfrm>
          <a:off x="0" y="2888187"/>
          <a:ext cx="6263640" cy="1924649"/>
        </a:xfrm>
        <a:prstGeom prst="round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sz="3500" kern="1200" dirty="0"/>
            <a:t>The route's path, which can be one of the following:</a:t>
          </a:r>
        </a:p>
      </dsp:txBody>
      <dsp:txXfrm>
        <a:off x="93954" y="2982141"/>
        <a:ext cx="6075732" cy="1736741"/>
      </dsp:txXfrm>
    </dsp:sp>
    <dsp:sp modelId="{268C07FE-F171-4220-9834-90E9FB9AC66A}">
      <dsp:nvSpPr>
        <dsp:cNvPr id="0" name=""/>
        <dsp:cNvSpPr/>
      </dsp:nvSpPr>
      <dsp:spPr>
        <a:xfrm>
          <a:off x="0" y="4812837"/>
          <a:ext cx="6263640" cy="57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a:t>IP address of your next-hop router.</a:t>
          </a:r>
        </a:p>
      </dsp:txBody>
      <dsp:txXfrm>
        <a:off x="0" y="4812837"/>
        <a:ext cx="6263640" cy="5796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C23789-B774-43FD-ADB7-144F3C10AFAC}">
      <dsp:nvSpPr>
        <dsp:cNvPr id="0" name=""/>
        <dsp:cNvSpPr/>
      </dsp:nvSpPr>
      <dsp:spPr>
        <a:xfrm>
          <a:off x="0" y="127015"/>
          <a:ext cx="6263640" cy="83910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kern="1200"/>
            <a:t>Routing Information Protocol (RIP) is a distance vector protocol that uses hop count as its primary metric. </a:t>
          </a:r>
        </a:p>
      </dsp:txBody>
      <dsp:txXfrm>
        <a:off x="40962" y="167977"/>
        <a:ext cx="6181716" cy="757185"/>
      </dsp:txXfrm>
    </dsp:sp>
    <dsp:sp modelId="{9EB7FEF4-4839-493C-BF50-A2985CB10960}">
      <dsp:nvSpPr>
        <dsp:cNvPr id="0" name=""/>
        <dsp:cNvSpPr/>
      </dsp:nvSpPr>
      <dsp:spPr>
        <a:xfrm>
          <a:off x="0" y="1009325"/>
          <a:ext cx="6263640" cy="839109"/>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kern="1200"/>
            <a:t>RIP defines how routers should share information when moving traffic among an interconnected group of local area networks (LANs).</a:t>
          </a:r>
        </a:p>
      </dsp:txBody>
      <dsp:txXfrm>
        <a:off x="40962" y="1050287"/>
        <a:ext cx="6181716" cy="757185"/>
      </dsp:txXfrm>
    </dsp:sp>
    <dsp:sp modelId="{10F54AD9-FEA1-4757-AB87-8FB88EA54A35}">
      <dsp:nvSpPr>
        <dsp:cNvPr id="0" name=""/>
        <dsp:cNvSpPr/>
      </dsp:nvSpPr>
      <dsp:spPr>
        <a:xfrm>
          <a:off x="0" y="1891634"/>
          <a:ext cx="6263640" cy="839109"/>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kern="1200"/>
            <a:t>Each router broadcasts its entire routing table to its closest neighbors every 30 seconds. </a:t>
          </a:r>
        </a:p>
      </dsp:txBody>
      <dsp:txXfrm>
        <a:off x="40962" y="1932596"/>
        <a:ext cx="6181716" cy="757185"/>
      </dsp:txXfrm>
    </dsp:sp>
    <dsp:sp modelId="{F7DB5BEB-D40D-4F2F-A060-34353E9E6745}">
      <dsp:nvSpPr>
        <dsp:cNvPr id="0" name=""/>
        <dsp:cNvSpPr/>
      </dsp:nvSpPr>
      <dsp:spPr>
        <a:xfrm>
          <a:off x="0" y="2773944"/>
          <a:ext cx="6263640" cy="839109"/>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kern="1200"/>
            <a:t>In this context, neighbors are the other routers to which a router is connected directly -- that is, the other routers on the same network segments as the selected router. </a:t>
          </a:r>
        </a:p>
      </dsp:txBody>
      <dsp:txXfrm>
        <a:off x="40962" y="2814906"/>
        <a:ext cx="6181716" cy="757185"/>
      </dsp:txXfrm>
    </dsp:sp>
    <dsp:sp modelId="{A511A7A2-BE16-41DB-A3D1-9FAE2A94DE03}">
      <dsp:nvSpPr>
        <dsp:cNvPr id="0" name=""/>
        <dsp:cNvSpPr/>
      </dsp:nvSpPr>
      <dsp:spPr>
        <a:xfrm>
          <a:off x="0" y="3656253"/>
          <a:ext cx="6263640" cy="839109"/>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kern="1200"/>
            <a:t>The neighbors, in turn, pass the information on to their nearest neighbors, and so on, until all RIP hosts within the network have the same knowledge of routing paths. </a:t>
          </a:r>
        </a:p>
      </dsp:txBody>
      <dsp:txXfrm>
        <a:off x="40962" y="3697215"/>
        <a:ext cx="6181716" cy="757185"/>
      </dsp:txXfrm>
    </dsp:sp>
    <dsp:sp modelId="{C00E0CCC-DF1F-4D2F-8543-D57EF9C5B30B}">
      <dsp:nvSpPr>
        <dsp:cNvPr id="0" name=""/>
        <dsp:cNvSpPr/>
      </dsp:nvSpPr>
      <dsp:spPr>
        <a:xfrm>
          <a:off x="0" y="4538562"/>
          <a:ext cx="6263640" cy="83910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kern="1200"/>
            <a:t>This shared knowledge is known as convergence.</a:t>
          </a:r>
        </a:p>
      </dsp:txBody>
      <dsp:txXfrm>
        <a:off x="40962" y="4579524"/>
        <a:ext cx="6181716" cy="7571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7800F5-37E2-444B-9B35-AACE9813A5C3}">
      <dsp:nvSpPr>
        <dsp:cNvPr id="0" name=""/>
        <dsp:cNvSpPr/>
      </dsp:nvSpPr>
      <dsp:spPr>
        <a:xfrm>
          <a:off x="183213" y="998750"/>
          <a:ext cx="3300782" cy="22822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a:t>Interior Gateway Routing Protocol is a distance vector routing protocol developed by Cisco systems for routing multiple protocols across small and medium sized Cisco networks.</a:t>
          </a:r>
        </a:p>
      </dsp:txBody>
      <dsp:txXfrm>
        <a:off x="250058" y="1065595"/>
        <a:ext cx="3167092" cy="2148571"/>
      </dsp:txXfrm>
    </dsp:sp>
    <dsp:sp modelId="{5D6F0E77-B5AC-458F-94D1-824D849F6AC9}">
      <dsp:nvSpPr>
        <dsp:cNvPr id="0" name=""/>
        <dsp:cNvSpPr/>
      </dsp:nvSpPr>
      <dsp:spPr>
        <a:xfrm>
          <a:off x="3972887" y="998750"/>
          <a:ext cx="3361497" cy="235383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a:t>IGRP will route IP, IPX, </a:t>
          </a:r>
          <a:r>
            <a:rPr lang="en-US" sz="2100" kern="1200" dirty="0" err="1"/>
            <a:t>Decnet</a:t>
          </a:r>
          <a:r>
            <a:rPr lang="en-US" sz="2100" kern="1200" dirty="0"/>
            <a:t> and AppleTalk which makes it very versatile for clients running many different protocols. </a:t>
          </a:r>
        </a:p>
      </dsp:txBody>
      <dsp:txXfrm>
        <a:off x="4041829" y="1067692"/>
        <a:ext cx="3223613" cy="2215953"/>
      </dsp:txXfrm>
    </dsp:sp>
    <dsp:sp modelId="{D6B0A9B9-27F8-4CFC-B372-BBD2578AFA93}">
      <dsp:nvSpPr>
        <dsp:cNvPr id="0" name=""/>
        <dsp:cNvSpPr/>
      </dsp:nvSpPr>
      <dsp:spPr>
        <a:xfrm>
          <a:off x="7850568" y="998750"/>
          <a:ext cx="3400997" cy="23007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a:t>It is somewhat more scalable than RIP since it supports a hop count of 100, only advertises every 90 seconds and uses a composite of five different metrics to select a best path destination.</a:t>
          </a:r>
        </a:p>
      </dsp:txBody>
      <dsp:txXfrm>
        <a:off x="7917954" y="1066136"/>
        <a:ext cx="3266225" cy="216595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4B0B9-F4A6-47DE-A094-76C2C4868568}">
      <dsp:nvSpPr>
        <dsp:cNvPr id="0" name=""/>
        <dsp:cNvSpPr/>
      </dsp:nvSpPr>
      <dsp:spPr>
        <a:xfrm>
          <a:off x="0" y="417"/>
          <a:ext cx="11800621" cy="574220"/>
        </a:xfrm>
        <a:prstGeom prst="roundRect">
          <a:avLst>
            <a:gd name="adj" fmla="val 10000"/>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dsp:style>
    </dsp:sp>
    <dsp:sp modelId="{F1262464-DCFF-4651-A05E-697B3F1A903D}">
      <dsp:nvSpPr>
        <dsp:cNvPr id="0" name=""/>
        <dsp:cNvSpPr/>
      </dsp:nvSpPr>
      <dsp:spPr>
        <a:xfrm>
          <a:off x="173701" y="129616"/>
          <a:ext cx="315821" cy="315821"/>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5EFD34-E7D9-4815-B411-B0CB4EE1ED6A}">
      <dsp:nvSpPr>
        <dsp:cNvPr id="0" name=""/>
        <dsp:cNvSpPr/>
      </dsp:nvSpPr>
      <dsp:spPr>
        <a:xfrm>
          <a:off x="663224" y="417"/>
          <a:ext cx="11137396" cy="574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72" tIns="60772" rIns="60772" bIns="60772" numCol="1" spcCol="1270" anchor="ctr" anchorCtr="0">
          <a:noAutofit/>
        </a:bodyPr>
        <a:lstStyle/>
        <a:p>
          <a:pPr lvl="0" algn="l" defTabSz="711200">
            <a:lnSpc>
              <a:spcPct val="90000"/>
            </a:lnSpc>
            <a:spcBef>
              <a:spcPct val="0"/>
            </a:spcBef>
            <a:spcAft>
              <a:spcPct val="35000"/>
            </a:spcAft>
          </a:pPr>
          <a:r>
            <a:rPr lang="en-US" sz="1600" kern="1200" dirty="0">
              <a:solidFill>
                <a:schemeClr val="tx1"/>
              </a:solidFill>
            </a:rPr>
            <a:t>Open Shortest Path First is a true link state protocol developed as an open standard for routing IP across large multi-vendor networks</a:t>
          </a:r>
          <a:r>
            <a:rPr lang="en-US" sz="1600" kern="1200" dirty="0"/>
            <a:t>. </a:t>
          </a:r>
        </a:p>
      </dsp:txBody>
      <dsp:txXfrm>
        <a:off x="663224" y="417"/>
        <a:ext cx="11137396" cy="574220"/>
      </dsp:txXfrm>
    </dsp:sp>
    <dsp:sp modelId="{16D000EE-9F26-4FB2-AF72-AF48B5464AFC}">
      <dsp:nvSpPr>
        <dsp:cNvPr id="0" name=""/>
        <dsp:cNvSpPr/>
      </dsp:nvSpPr>
      <dsp:spPr>
        <a:xfrm>
          <a:off x="0" y="718192"/>
          <a:ext cx="11800621" cy="57422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C90551-0EE7-4458-90A7-C40AD116412F}">
      <dsp:nvSpPr>
        <dsp:cNvPr id="0" name=""/>
        <dsp:cNvSpPr/>
      </dsp:nvSpPr>
      <dsp:spPr>
        <a:xfrm>
          <a:off x="173701" y="847392"/>
          <a:ext cx="315821" cy="315821"/>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9FC5CD-10A9-49B5-B311-00EB39A77226}">
      <dsp:nvSpPr>
        <dsp:cNvPr id="0" name=""/>
        <dsp:cNvSpPr/>
      </dsp:nvSpPr>
      <dsp:spPr>
        <a:xfrm>
          <a:off x="663224" y="718192"/>
          <a:ext cx="11137396" cy="574220"/>
        </a:xfrm>
        <a:prstGeom prst="rect">
          <a:avLst/>
        </a:prstGeom>
        <a:solidFill>
          <a:schemeClr val="accent1">
            <a:lumMod val="40000"/>
            <a:lumOff val="6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60772" tIns="60772" rIns="60772" bIns="60772" numCol="1" spcCol="1270" anchor="ctr" anchorCtr="0">
          <a:noAutofit/>
        </a:bodyPr>
        <a:lstStyle/>
        <a:p>
          <a:pPr lvl="0" algn="l" defTabSz="711200">
            <a:lnSpc>
              <a:spcPct val="90000"/>
            </a:lnSpc>
            <a:spcBef>
              <a:spcPct val="0"/>
            </a:spcBef>
            <a:spcAft>
              <a:spcPct val="35000"/>
            </a:spcAft>
          </a:pPr>
          <a:r>
            <a:rPr lang="en-US" sz="1600" kern="1200" dirty="0">
              <a:solidFill>
                <a:schemeClr val="tx1"/>
              </a:solidFill>
            </a:rPr>
            <a:t>A link state protocol will send link state advertisements to all connected </a:t>
          </a:r>
          <a:r>
            <a:rPr lang="en-US" sz="1600" kern="1200" dirty="0" err="1">
              <a:solidFill>
                <a:schemeClr val="tx1"/>
              </a:solidFill>
            </a:rPr>
            <a:t>neighbours</a:t>
          </a:r>
          <a:r>
            <a:rPr lang="en-US" sz="1600" kern="1200" dirty="0">
              <a:solidFill>
                <a:schemeClr val="tx1"/>
              </a:solidFill>
            </a:rPr>
            <a:t> of the same area to communicate route information. </a:t>
          </a:r>
        </a:p>
      </dsp:txBody>
      <dsp:txXfrm>
        <a:off x="663224" y="718192"/>
        <a:ext cx="11137396" cy="574220"/>
      </dsp:txXfrm>
    </dsp:sp>
    <dsp:sp modelId="{5F6C3007-668E-43E1-8C51-392DF2AFCE31}">
      <dsp:nvSpPr>
        <dsp:cNvPr id="0" name=""/>
        <dsp:cNvSpPr/>
      </dsp:nvSpPr>
      <dsp:spPr>
        <a:xfrm>
          <a:off x="0" y="1435967"/>
          <a:ext cx="11800621" cy="57422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7592D6-2957-4883-9EDC-37116C059880}">
      <dsp:nvSpPr>
        <dsp:cNvPr id="0" name=""/>
        <dsp:cNvSpPr/>
      </dsp:nvSpPr>
      <dsp:spPr>
        <a:xfrm>
          <a:off x="173701" y="1565167"/>
          <a:ext cx="315821" cy="315821"/>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0AAE35-E4CA-47D2-A002-8A7CE652EA1C}">
      <dsp:nvSpPr>
        <dsp:cNvPr id="0" name=""/>
        <dsp:cNvSpPr/>
      </dsp:nvSpPr>
      <dsp:spPr>
        <a:xfrm>
          <a:off x="663224" y="1435967"/>
          <a:ext cx="11137396" cy="574220"/>
        </a:xfrm>
        <a:prstGeom prst="rect">
          <a:avLst/>
        </a:prstGeom>
        <a:solidFill>
          <a:schemeClr val="accent1">
            <a:lumMod val="60000"/>
            <a:lumOff val="4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60772" tIns="60772" rIns="60772" bIns="60772" numCol="1" spcCol="1270" anchor="ctr" anchorCtr="0">
          <a:noAutofit/>
        </a:bodyPr>
        <a:lstStyle/>
        <a:p>
          <a:pPr lvl="0" algn="l" defTabSz="711200">
            <a:lnSpc>
              <a:spcPct val="90000"/>
            </a:lnSpc>
            <a:spcBef>
              <a:spcPct val="0"/>
            </a:spcBef>
            <a:spcAft>
              <a:spcPct val="35000"/>
            </a:spcAft>
          </a:pPr>
          <a:r>
            <a:rPr lang="en-US" sz="1600" kern="1200" dirty="0"/>
            <a:t>Each OSPF enabled router, when started, will send hello packets to all directly connected OSPF routers.</a:t>
          </a:r>
        </a:p>
      </dsp:txBody>
      <dsp:txXfrm>
        <a:off x="663224" y="1435967"/>
        <a:ext cx="11137396" cy="574220"/>
      </dsp:txXfrm>
    </dsp:sp>
    <dsp:sp modelId="{498245C1-7F1D-40FC-91CE-0C40D8BEE7A0}">
      <dsp:nvSpPr>
        <dsp:cNvPr id="0" name=""/>
        <dsp:cNvSpPr/>
      </dsp:nvSpPr>
      <dsp:spPr>
        <a:xfrm>
          <a:off x="0" y="2153743"/>
          <a:ext cx="11800621" cy="57422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E05158-6896-4848-A18F-AA65F1F5A616}">
      <dsp:nvSpPr>
        <dsp:cNvPr id="0" name=""/>
        <dsp:cNvSpPr/>
      </dsp:nvSpPr>
      <dsp:spPr>
        <a:xfrm>
          <a:off x="173701" y="2282942"/>
          <a:ext cx="315821" cy="315821"/>
        </a:xfrm>
        <a:prstGeom prst="rect">
          <a:avLst/>
        </a:prstGeom>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85889B-89B6-4D88-AE06-4C2532D95EC4}">
      <dsp:nvSpPr>
        <dsp:cNvPr id="0" name=""/>
        <dsp:cNvSpPr/>
      </dsp:nvSpPr>
      <dsp:spPr>
        <a:xfrm>
          <a:off x="663224" y="2153743"/>
          <a:ext cx="11137396" cy="574220"/>
        </a:xfrm>
        <a:prstGeom prst="rect">
          <a:avLst/>
        </a:prstGeom>
        <a:solidFill>
          <a:schemeClr val="accent1"/>
        </a:solidFill>
        <a:ln>
          <a:noFill/>
        </a:ln>
        <a:effectLst/>
      </dsp:spPr>
      <dsp:style>
        <a:lnRef idx="0">
          <a:scrgbClr r="0" g="0" b="0"/>
        </a:lnRef>
        <a:fillRef idx="0">
          <a:scrgbClr r="0" g="0" b="0"/>
        </a:fillRef>
        <a:effectRef idx="0">
          <a:scrgbClr r="0" g="0" b="0"/>
        </a:effectRef>
        <a:fontRef idx="minor"/>
      </dsp:style>
      <dsp:txBody>
        <a:bodyPr spcFirstLastPara="0" vert="horz" wrap="square" lIns="60772" tIns="60772" rIns="60772" bIns="60772" numCol="1" spcCol="1270" anchor="ctr" anchorCtr="0">
          <a:noAutofit/>
        </a:bodyPr>
        <a:lstStyle/>
        <a:p>
          <a:pPr lvl="0" algn="l" defTabSz="711200">
            <a:lnSpc>
              <a:spcPct val="90000"/>
            </a:lnSpc>
            <a:spcBef>
              <a:spcPct val="0"/>
            </a:spcBef>
            <a:spcAft>
              <a:spcPct val="35000"/>
            </a:spcAft>
          </a:pPr>
          <a:r>
            <a:rPr lang="en-US" sz="1600" kern="1200" dirty="0"/>
            <a:t>The hello packets contain information such as router timers, router ID and subnet mask. </a:t>
          </a:r>
        </a:p>
      </dsp:txBody>
      <dsp:txXfrm>
        <a:off x="663224" y="2153743"/>
        <a:ext cx="11137396" cy="574220"/>
      </dsp:txXfrm>
    </dsp:sp>
    <dsp:sp modelId="{5E3C8ABC-82FC-4729-816F-CB730AD2189C}">
      <dsp:nvSpPr>
        <dsp:cNvPr id="0" name=""/>
        <dsp:cNvSpPr/>
      </dsp:nvSpPr>
      <dsp:spPr>
        <a:xfrm>
          <a:off x="0" y="2871518"/>
          <a:ext cx="11800621" cy="574220"/>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258D47-4F4B-4EB6-B918-9F6A35518D07}">
      <dsp:nvSpPr>
        <dsp:cNvPr id="0" name=""/>
        <dsp:cNvSpPr/>
      </dsp:nvSpPr>
      <dsp:spPr>
        <a:xfrm>
          <a:off x="173701" y="3000718"/>
          <a:ext cx="315821" cy="315821"/>
        </a:xfrm>
        <a:prstGeom prst="rect">
          <a:avLst/>
        </a:prstGeom>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C0F3E-6324-4866-815D-659BAA4B04AC}">
      <dsp:nvSpPr>
        <dsp:cNvPr id="0" name=""/>
        <dsp:cNvSpPr/>
      </dsp:nvSpPr>
      <dsp:spPr>
        <a:xfrm>
          <a:off x="663224" y="2871518"/>
          <a:ext cx="11137396" cy="574220"/>
        </a:xfrm>
        <a:prstGeom prst="rect">
          <a:avLst/>
        </a:prstGeom>
        <a:solidFill>
          <a:schemeClr val="accent1">
            <a:lumMod val="75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60772" tIns="60772" rIns="60772" bIns="60772" numCol="1" spcCol="1270" anchor="ctr" anchorCtr="0">
          <a:noAutofit/>
        </a:bodyPr>
        <a:lstStyle/>
        <a:p>
          <a:pPr lvl="0" algn="l" defTabSz="711200">
            <a:lnSpc>
              <a:spcPct val="90000"/>
            </a:lnSpc>
            <a:spcBef>
              <a:spcPct val="0"/>
            </a:spcBef>
            <a:spcAft>
              <a:spcPct val="35000"/>
            </a:spcAft>
          </a:pPr>
          <a:r>
            <a:rPr lang="en-US" sz="1600" kern="1200" dirty="0"/>
            <a:t>If the routers agree on the information they become OSPF </a:t>
          </a:r>
          <a:r>
            <a:rPr lang="en-US" sz="1600" kern="1200" dirty="0" err="1"/>
            <a:t>neighbours</a:t>
          </a:r>
          <a:r>
            <a:rPr lang="en-US" sz="1600" kern="1200" dirty="0"/>
            <a:t>. Once routers become </a:t>
          </a:r>
          <a:r>
            <a:rPr lang="en-US" sz="1600" kern="1200" dirty="0" err="1"/>
            <a:t>neighbours</a:t>
          </a:r>
          <a:r>
            <a:rPr lang="en-US" sz="1600" kern="1200" dirty="0"/>
            <a:t> they establish adjacencies by exchanging link state databases. </a:t>
          </a:r>
        </a:p>
      </dsp:txBody>
      <dsp:txXfrm>
        <a:off x="663224" y="2871518"/>
        <a:ext cx="11137396" cy="574220"/>
      </dsp:txXfrm>
    </dsp:sp>
    <dsp:sp modelId="{37E1098B-2A1F-4BC4-B99C-54B0B2374F6A}">
      <dsp:nvSpPr>
        <dsp:cNvPr id="0" name=""/>
        <dsp:cNvSpPr/>
      </dsp:nvSpPr>
      <dsp:spPr>
        <a:xfrm>
          <a:off x="0" y="3589294"/>
          <a:ext cx="11800621" cy="574220"/>
        </a:xfrm>
        <a:prstGeom prst="roundRect">
          <a:avLst>
            <a:gd name="adj" fmla="val 10000"/>
          </a:avLst>
        </a:prstGeom>
        <a:solidFill>
          <a:schemeClr val="accent1">
            <a:lumMod val="50000"/>
          </a:schemeClr>
        </a:solidFill>
        <a:ln>
          <a:noFill/>
        </a:ln>
        <a:effectLst/>
      </dsp:spPr>
      <dsp:style>
        <a:lnRef idx="0">
          <a:scrgbClr r="0" g="0" b="0"/>
        </a:lnRef>
        <a:fillRef idx="1">
          <a:scrgbClr r="0" g="0" b="0"/>
        </a:fillRef>
        <a:effectRef idx="0">
          <a:scrgbClr r="0" g="0" b="0"/>
        </a:effectRef>
        <a:fontRef idx="minor"/>
      </dsp:style>
    </dsp:sp>
    <dsp:sp modelId="{9486F11D-9666-4B2C-8563-8E30D3FB9AA1}">
      <dsp:nvSpPr>
        <dsp:cNvPr id="0" name=""/>
        <dsp:cNvSpPr/>
      </dsp:nvSpPr>
      <dsp:spPr>
        <a:xfrm>
          <a:off x="173701" y="3718493"/>
          <a:ext cx="315821" cy="315821"/>
        </a:xfrm>
        <a:prstGeom prst="rect">
          <a:avLst/>
        </a:prstGeom>
        <a:blipFill>
          <a:blip xmlns:r="http://schemas.openxmlformats.org/officeDocument/2006/relationships" r:embed="rId11" cstate="hqprint">
            <a:extLst>
              <a:ext uri="{28A0092B-C50C-407E-A947-70E740481C1C}">
                <a14:useLocalDpi xmlns:a14="http://schemas.microsoft.com/office/drawing/2010/main" val="0"/>
              </a:ext>
              <a:ext uri="{96DAC541-7B7A-43D3-8B79-37D633B846F1}">
                <asvg:svgBlip xmlns=""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D59390-B255-4286-AD9D-22B23CEC74DC}">
      <dsp:nvSpPr>
        <dsp:cNvPr id="0" name=""/>
        <dsp:cNvSpPr/>
      </dsp:nvSpPr>
      <dsp:spPr>
        <a:xfrm>
          <a:off x="663224" y="3589294"/>
          <a:ext cx="11137396" cy="574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72" tIns="60772" rIns="60772" bIns="60772" numCol="1" spcCol="1270" anchor="ctr" anchorCtr="0">
          <a:noAutofit/>
        </a:bodyPr>
        <a:lstStyle/>
        <a:p>
          <a:pPr lvl="0" algn="l" defTabSz="711200">
            <a:lnSpc>
              <a:spcPct val="90000"/>
            </a:lnSpc>
            <a:spcBef>
              <a:spcPct val="0"/>
            </a:spcBef>
            <a:spcAft>
              <a:spcPct val="35000"/>
            </a:spcAft>
          </a:pPr>
          <a:r>
            <a:rPr lang="en-US" sz="1600" kern="1200"/>
            <a:t>Routers on point-to-point and point-to-multipoint linksautomatically establish adjacencies. </a:t>
          </a:r>
        </a:p>
      </dsp:txBody>
      <dsp:txXfrm>
        <a:off x="663224" y="3589294"/>
        <a:ext cx="11137396" cy="574220"/>
      </dsp:txXfrm>
    </dsp:sp>
    <dsp:sp modelId="{12BE7B34-50F0-441B-B1DF-049FE72AF0C0}">
      <dsp:nvSpPr>
        <dsp:cNvPr id="0" name=""/>
        <dsp:cNvSpPr/>
      </dsp:nvSpPr>
      <dsp:spPr>
        <a:xfrm>
          <a:off x="0" y="4307069"/>
          <a:ext cx="11800621" cy="57422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D5F1C5-BAD9-49C4-BB8C-A2BEF40D9D57}">
      <dsp:nvSpPr>
        <dsp:cNvPr id="0" name=""/>
        <dsp:cNvSpPr/>
      </dsp:nvSpPr>
      <dsp:spPr>
        <a:xfrm>
          <a:off x="173701" y="4436269"/>
          <a:ext cx="315821" cy="315821"/>
        </a:xfrm>
        <a:prstGeom prst="rect">
          <a:avLst/>
        </a:prstGeom>
        <a:blipFill>
          <a:blip xmlns:r="http://schemas.openxmlformats.org/officeDocument/2006/relationships" r:embed="rId13" cstate="hqprint">
            <a:extLst>
              <a:ext uri="{28A0092B-C50C-407E-A947-70E740481C1C}">
                <a14:useLocalDpi xmlns:a14="http://schemas.microsoft.com/office/drawing/2010/main" val="0"/>
              </a:ext>
              <a:ext uri="{96DAC541-7B7A-43D3-8B79-37D633B846F1}">
                <asvg:svgBlip xmlns=""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F8556C-58C1-4B7D-9BA2-48C5EAE55AA2}">
      <dsp:nvSpPr>
        <dsp:cNvPr id="0" name=""/>
        <dsp:cNvSpPr/>
      </dsp:nvSpPr>
      <dsp:spPr>
        <a:xfrm>
          <a:off x="663224" y="4307069"/>
          <a:ext cx="11137396" cy="574220"/>
        </a:xfrm>
        <a:prstGeom prst="rect">
          <a:avLst/>
        </a:prstGeom>
        <a:solidFill>
          <a:srgbClr val="002060"/>
        </a:solidFill>
        <a:ln>
          <a:noFill/>
        </a:ln>
        <a:effectLst/>
      </dsp:spPr>
      <dsp:style>
        <a:lnRef idx="0">
          <a:scrgbClr r="0" g="0" b="0"/>
        </a:lnRef>
        <a:fillRef idx="0">
          <a:scrgbClr r="0" g="0" b="0"/>
        </a:fillRef>
        <a:effectRef idx="0">
          <a:scrgbClr r="0" g="0" b="0"/>
        </a:effectRef>
        <a:fontRef idx="minor"/>
      </dsp:style>
      <dsp:txBody>
        <a:bodyPr spcFirstLastPara="0" vert="horz" wrap="square" lIns="60772" tIns="60772" rIns="60772" bIns="60772" numCol="1" spcCol="1270" anchor="ctr" anchorCtr="0">
          <a:noAutofit/>
        </a:bodyPr>
        <a:lstStyle/>
        <a:p>
          <a:pPr lvl="0" algn="l" defTabSz="711200">
            <a:lnSpc>
              <a:spcPct val="90000"/>
            </a:lnSpc>
            <a:spcBef>
              <a:spcPct val="0"/>
            </a:spcBef>
            <a:spcAft>
              <a:spcPct val="35000"/>
            </a:spcAft>
          </a:pPr>
          <a:r>
            <a:rPr lang="en-US" sz="1600" kern="1200" dirty="0"/>
            <a:t>Routers with OSPF interfaces configured as broadcast (Ethernet) and NBMA (Frame Relay) will use a designated router that establishes those adjacencies.</a:t>
          </a:r>
        </a:p>
      </dsp:txBody>
      <dsp:txXfrm>
        <a:off x="663224" y="4307069"/>
        <a:ext cx="11137396" cy="5742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47999C-CB10-4C77-8F18-ABB181262840}">
      <dsp:nvSpPr>
        <dsp:cNvPr id="0" name=""/>
        <dsp:cNvSpPr/>
      </dsp:nvSpPr>
      <dsp:spPr>
        <a:xfrm>
          <a:off x="0" y="80806"/>
          <a:ext cx="6263640" cy="63560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a:t>It runs between two BGP routers in the same autonomous system</a:t>
          </a:r>
        </a:p>
      </dsp:txBody>
      <dsp:txXfrm>
        <a:off x="31028" y="111834"/>
        <a:ext cx="6201584" cy="573546"/>
      </dsp:txXfrm>
    </dsp:sp>
    <dsp:sp modelId="{53AED11C-C700-4FAA-91FF-A31A1E96E6C3}">
      <dsp:nvSpPr>
        <dsp:cNvPr id="0" name=""/>
        <dsp:cNvSpPr/>
      </dsp:nvSpPr>
      <dsp:spPr>
        <a:xfrm>
          <a:off x="0" y="762488"/>
          <a:ext cx="6263640" cy="635602"/>
        </a:xfrm>
        <a:prstGeom prst="roundRect">
          <a:avLst/>
        </a:prstGeom>
        <a:solidFill>
          <a:schemeClr val="accent5">
            <a:hueOff val="-844818"/>
            <a:satOff val="-2177"/>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a:t>Its default Administrative Distance is 200.</a:t>
          </a:r>
        </a:p>
      </dsp:txBody>
      <dsp:txXfrm>
        <a:off x="31028" y="793516"/>
        <a:ext cx="6201584" cy="573546"/>
      </dsp:txXfrm>
    </dsp:sp>
    <dsp:sp modelId="{39C063E3-3600-41BC-A14E-A53DA95C29A0}">
      <dsp:nvSpPr>
        <dsp:cNvPr id="0" name=""/>
        <dsp:cNvSpPr/>
      </dsp:nvSpPr>
      <dsp:spPr>
        <a:xfrm>
          <a:off x="0" y="1444171"/>
          <a:ext cx="6263640" cy="635602"/>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0" i="0" kern="1200"/>
            <a:t>IBGP routes received from an IBGP peer cannot be advertised to another IBGP peer but can be advertised to an EBGP peer.</a:t>
          </a:r>
          <a:endParaRPr lang="en-US" sz="1600" kern="1200"/>
        </a:p>
      </dsp:txBody>
      <dsp:txXfrm>
        <a:off x="31028" y="1475199"/>
        <a:ext cx="6201584" cy="573546"/>
      </dsp:txXfrm>
    </dsp:sp>
    <dsp:sp modelId="{F730F37B-8E95-4DDC-B2B1-295DC8F3D637}">
      <dsp:nvSpPr>
        <dsp:cNvPr id="0" name=""/>
        <dsp:cNvSpPr/>
      </dsp:nvSpPr>
      <dsp:spPr>
        <a:xfrm>
          <a:off x="0" y="2125853"/>
          <a:ext cx="6263640" cy="635602"/>
        </a:xfrm>
        <a:prstGeom prst="roundRect">
          <a:avLst/>
        </a:prstGeom>
        <a:solidFill>
          <a:schemeClr val="accent5">
            <a:hueOff val="-2534453"/>
            <a:satOff val="-6532"/>
            <a:lumOff val="-4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0" i="0" kern="1200"/>
            <a:t>IBGP routes received from an IBGP peer cannot be advertised to another IBGP peer but can be advertised to an EBGP peer.</a:t>
          </a:r>
          <a:endParaRPr lang="en-US" sz="1600" kern="1200"/>
        </a:p>
      </dsp:txBody>
      <dsp:txXfrm>
        <a:off x="31028" y="2156881"/>
        <a:ext cx="6201584" cy="573546"/>
      </dsp:txXfrm>
    </dsp:sp>
    <dsp:sp modelId="{39BBE951-A8B0-473B-9BAD-BCEDCB4FE140}">
      <dsp:nvSpPr>
        <dsp:cNvPr id="0" name=""/>
        <dsp:cNvSpPr/>
      </dsp:nvSpPr>
      <dsp:spPr>
        <a:xfrm>
          <a:off x="0" y="2807536"/>
          <a:ext cx="6263640" cy="635602"/>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0" i="0" kern="1200"/>
            <a:t>It is used within the same organization.</a:t>
          </a:r>
          <a:endParaRPr lang="en-US" sz="1600" kern="1200"/>
        </a:p>
      </dsp:txBody>
      <dsp:txXfrm>
        <a:off x="31028" y="2838564"/>
        <a:ext cx="6201584" cy="573546"/>
      </dsp:txXfrm>
    </dsp:sp>
    <dsp:sp modelId="{22099725-226A-497C-AD02-B9B6597733EA}">
      <dsp:nvSpPr>
        <dsp:cNvPr id="0" name=""/>
        <dsp:cNvSpPr/>
      </dsp:nvSpPr>
      <dsp:spPr>
        <a:xfrm>
          <a:off x="0" y="3489218"/>
          <a:ext cx="6263640" cy="635602"/>
        </a:xfrm>
        <a:prstGeom prst="roundRect">
          <a:avLst/>
        </a:prstGeom>
        <a:solidFill>
          <a:schemeClr val="accent5">
            <a:hueOff val="-4224089"/>
            <a:satOff val="-10887"/>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0" i="0" kern="1200"/>
            <a:t>It uses BGP Split horizon for loop prevention</a:t>
          </a:r>
          <a:endParaRPr lang="en-US" sz="1600" kern="1200"/>
        </a:p>
      </dsp:txBody>
      <dsp:txXfrm>
        <a:off x="31028" y="3520246"/>
        <a:ext cx="6201584" cy="573546"/>
      </dsp:txXfrm>
    </dsp:sp>
    <dsp:sp modelId="{5C1A5AA3-3354-4892-BD5A-D2A21F2C8CDC}">
      <dsp:nvSpPr>
        <dsp:cNvPr id="0" name=""/>
        <dsp:cNvSpPr/>
      </dsp:nvSpPr>
      <dsp:spPr>
        <a:xfrm>
          <a:off x="0" y="4170901"/>
          <a:ext cx="6263640" cy="635602"/>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0" i="0" kern="1200"/>
            <a:t>It default peers are set with TTL = 255.</a:t>
          </a:r>
          <a:endParaRPr lang="en-US" sz="1600" kern="1200"/>
        </a:p>
      </dsp:txBody>
      <dsp:txXfrm>
        <a:off x="31028" y="4201929"/>
        <a:ext cx="6201584" cy="573546"/>
      </dsp:txXfrm>
    </dsp:sp>
    <dsp:sp modelId="{B988D4CE-B3B9-4240-8F8F-1D115779307D}">
      <dsp:nvSpPr>
        <dsp:cNvPr id="0" name=""/>
        <dsp:cNvSpPr/>
      </dsp:nvSpPr>
      <dsp:spPr>
        <a:xfrm>
          <a:off x="0" y="4858959"/>
          <a:ext cx="6263640" cy="635602"/>
        </a:xfrm>
        <a:prstGeom prst="roundRect">
          <a:avLst/>
        </a:prstGeom>
        <a:solidFill>
          <a:schemeClr val="accent5">
            <a:hueOff val="-5913725"/>
            <a:satOff val="-15242"/>
            <a:lumOff val="-10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0" i="0" kern="1200" dirty="0"/>
            <a:t>In IBGP peers, attributes like local preference are sent.</a:t>
          </a:r>
          <a:endParaRPr lang="en-US" sz="1600" kern="1200" dirty="0"/>
        </a:p>
      </dsp:txBody>
      <dsp:txXfrm>
        <a:off x="31028" y="4889987"/>
        <a:ext cx="6201584" cy="573546"/>
      </dsp:txXfrm>
    </dsp:sp>
    <dsp:sp modelId="{F8456199-0CAF-4CC8-BDD8-EB74C854BDF3}">
      <dsp:nvSpPr>
        <dsp:cNvPr id="0" name=""/>
        <dsp:cNvSpPr/>
      </dsp:nvSpPr>
      <dsp:spPr>
        <a:xfrm>
          <a:off x="0" y="5534266"/>
          <a:ext cx="6263640" cy="635602"/>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0" i="0" kern="1200" dirty="0"/>
            <a:t>When route is advertised to IBGP peer, next hop remains unchanged..</a:t>
          </a:r>
          <a:endParaRPr lang="en-US" sz="1600" kern="1200" dirty="0"/>
        </a:p>
      </dsp:txBody>
      <dsp:txXfrm>
        <a:off x="31028" y="5565294"/>
        <a:ext cx="6201584" cy="57354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0B04-FE3B-3A1E-F5D5-90C72CBC34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4390CD-D65C-934B-2269-9E91C8E3FC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8628B4-40CA-CBC0-59CD-822B60B7FAC7}"/>
              </a:ext>
            </a:extLst>
          </p:cNvPr>
          <p:cNvSpPr>
            <a:spLocks noGrp="1"/>
          </p:cNvSpPr>
          <p:nvPr>
            <p:ph type="dt" sz="half" idx="10"/>
          </p:nvPr>
        </p:nvSpPr>
        <p:spPr/>
        <p:txBody>
          <a:bodyPr/>
          <a:lstStyle/>
          <a:p>
            <a:fld id="{DE6D2D19-A1D2-4E23-9553-8663345DCA1A}" type="datetimeFigureOut">
              <a:rPr lang="en-US" smtClean="0"/>
              <a:t>1/11/2023</a:t>
            </a:fld>
            <a:endParaRPr lang="en-US"/>
          </a:p>
        </p:txBody>
      </p:sp>
      <p:sp>
        <p:nvSpPr>
          <p:cNvPr id="5" name="Footer Placeholder 4">
            <a:extLst>
              <a:ext uri="{FF2B5EF4-FFF2-40B4-BE49-F238E27FC236}">
                <a16:creationId xmlns:a16="http://schemas.microsoft.com/office/drawing/2014/main" id="{2F0F7917-F0EA-326F-BD1D-FF1DC16788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A75E33-7279-270C-4258-5DC48BD239D2}"/>
              </a:ext>
            </a:extLst>
          </p:cNvPr>
          <p:cNvSpPr>
            <a:spLocks noGrp="1"/>
          </p:cNvSpPr>
          <p:nvPr>
            <p:ph type="sldNum" sz="quarter" idx="12"/>
          </p:nvPr>
        </p:nvSpPr>
        <p:spPr/>
        <p:txBody>
          <a:bodyPr/>
          <a:lstStyle/>
          <a:p>
            <a:fld id="{C8F6634C-59EC-4E16-AEF8-295ABA9C766A}" type="slidenum">
              <a:rPr lang="en-US" smtClean="0"/>
              <a:t>‹#›</a:t>
            </a:fld>
            <a:endParaRPr lang="en-US"/>
          </a:p>
        </p:txBody>
      </p:sp>
    </p:spTree>
    <p:extLst>
      <p:ext uri="{BB962C8B-B14F-4D97-AF65-F5344CB8AC3E}">
        <p14:creationId xmlns:p14="http://schemas.microsoft.com/office/powerpoint/2010/main" val="1824811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9BB38-30C7-D5AF-1647-B2258E4D13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E80C48-98F3-2FBC-FA95-05CA191E13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8707AF-471A-AC3D-D68F-2EECC66803A0}"/>
              </a:ext>
            </a:extLst>
          </p:cNvPr>
          <p:cNvSpPr>
            <a:spLocks noGrp="1"/>
          </p:cNvSpPr>
          <p:nvPr>
            <p:ph type="dt" sz="half" idx="10"/>
          </p:nvPr>
        </p:nvSpPr>
        <p:spPr/>
        <p:txBody>
          <a:bodyPr/>
          <a:lstStyle/>
          <a:p>
            <a:fld id="{DE6D2D19-A1D2-4E23-9553-8663345DCA1A}" type="datetimeFigureOut">
              <a:rPr lang="en-US" smtClean="0"/>
              <a:t>1/11/2023</a:t>
            </a:fld>
            <a:endParaRPr lang="en-US"/>
          </a:p>
        </p:txBody>
      </p:sp>
      <p:sp>
        <p:nvSpPr>
          <p:cNvPr id="5" name="Footer Placeholder 4">
            <a:extLst>
              <a:ext uri="{FF2B5EF4-FFF2-40B4-BE49-F238E27FC236}">
                <a16:creationId xmlns:a16="http://schemas.microsoft.com/office/drawing/2014/main" id="{A12D9804-9253-FF4F-4C38-C64929658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598CEC-9644-D04E-9303-B631BD8310F8}"/>
              </a:ext>
            </a:extLst>
          </p:cNvPr>
          <p:cNvSpPr>
            <a:spLocks noGrp="1"/>
          </p:cNvSpPr>
          <p:nvPr>
            <p:ph type="sldNum" sz="quarter" idx="12"/>
          </p:nvPr>
        </p:nvSpPr>
        <p:spPr/>
        <p:txBody>
          <a:bodyPr/>
          <a:lstStyle/>
          <a:p>
            <a:fld id="{C8F6634C-59EC-4E16-AEF8-295ABA9C766A}" type="slidenum">
              <a:rPr lang="en-US" smtClean="0"/>
              <a:t>‹#›</a:t>
            </a:fld>
            <a:endParaRPr lang="en-US"/>
          </a:p>
        </p:txBody>
      </p:sp>
    </p:spTree>
    <p:extLst>
      <p:ext uri="{BB962C8B-B14F-4D97-AF65-F5344CB8AC3E}">
        <p14:creationId xmlns:p14="http://schemas.microsoft.com/office/powerpoint/2010/main" val="2637039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2F5335-03F8-15D0-7EB2-A5D7294411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DC2753-22C0-AA5D-383A-8EFE61C2A5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BB8917-593B-50E5-75EE-CEECAABBBE1B}"/>
              </a:ext>
            </a:extLst>
          </p:cNvPr>
          <p:cNvSpPr>
            <a:spLocks noGrp="1"/>
          </p:cNvSpPr>
          <p:nvPr>
            <p:ph type="dt" sz="half" idx="10"/>
          </p:nvPr>
        </p:nvSpPr>
        <p:spPr/>
        <p:txBody>
          <a:bodyPr/>
          <a:lstStyle/>
          <a:p>
            <a:fld id="{DE6D2D19-A1D2-4E23-9553-8663345DCA1A}" type="datetimeFigureOut">
              <a:rPr lang="en-US" smtClean="0"/>
              <a:t>1/11/2023</a:t>
            </a:fld>
            <a:endParaRPr lang="en-US"/>
          </a:p>
        </p:txBody>
      </p:sp>
      <p:sp>
        <p:nvSpPr>
          <p:cNvPr id="5" name="Footer Placeholder 4">
            <a:extLst>
              <a:ext uri="{FF2B5EF4-FFF2-40B4-BE49-F238E27FC236}">
                <a16:creationId xmlns:a16="http://schemas.microsoft.com/office/drawing/2014/main" id="{76255008-0E3B-ADC9-9C64-C6080879C2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F302CF-C8D8-2B80-3AB3-7CFF969F9F56}"/>
              </a:ext>
            </a:extLst>
          </p:cNvPr>
          <p:cNvSpPr>
            <a:spLocks noGrp="1"/>
          </p:cNvSpPr>
          <p:nvPr>
            <p:ph type="sldNum" sz="quarter" idx="12"/>
          </p:nvPr>
        </p:nvSpPr>
        <p:spPr/>
        <p:txBody>
          <a:bodyPr/>
          <a:lstStyle/>
          <a:p>
            <a:fld id="{C8F6634C-59EC-4E16-AEF8-295ABA9C766A}" type="slidenum">
              <a:rPr lang="en-US" smtClean="0"/>
              <a:t>‹#›</a:t>
            </a:fld>
            <a:endParaRPr lang="en-US"/>
          </a:p>
        </p:txBody>
      </p:sp>
    </p:spTree>
    <p:extLst>
      <p:ext uri="{BB962C8B-B14F-4D97-AF65-F5344CB8AC3E}">
        <p14:creationId xmlns:p14="http://schemas.microsoft.com/office/powerpoint/2010/main" val="210217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69373-6456-A035-7B48-F0297C696B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65D71C-0AAD-5BAE-750C-5210DA3772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60CB40-0DD8-918F-60E9-C6C787D68E1A}"/>
              </a:ext>
            </a:extLst>
          </p:cNvPr>
          <p:cNvSpPr>
            <a:spLocks noGrp="1"/>
          </p:cNvSpPr>
          <p:nvPr>
            <p:ph type="dt" sz="half" idx="10"/>
          </p:nvPr>
        </p:nvSpPr>
        <p:spPr/>
        <p:txBody>
          <a:bodyPr/>
          <a:lstStyle/>
          <a:p>
            <a:fld id="{DE6D2D19-A1D2-4E23-9553-8663345DCA1A}" type="datetimeFigureOut">
              <a:rPr lang="en-US" smtClean="0"/>
              <a:t>1/11/2023</a:t>
            </a:fld>
            <a:endParaRPr lang="en-US"/>
          </a:p>
        </p:txBody>
      </p:sp>
      <p:sp>
        <p:nvSpPr>
          <p:cNvPr id="5" name="Footer Placeholder 4">
            <a:extLst>
              <a:ext uri="{FF2B5EF4-FFF2-40B4-BE49-F238E27FC236}">
                <a16:creationId xmlns:a16="http://schemas.microsoft.com/office/drawing/2014/main" id="{7644F877-3203-B204-50B5-97004F9C02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0A9B23-1EF0-BA8D-D123-92992D73CC81}"/>
              </a:ext>
            </a:extLst>
          </p:cNvPr>
          <p:cNvSpPr>
            <a:spLocks noGrp="1"/>
          </p:cNvSpPr>
          <p:nvPr>
            <p:ph type="sldNum" sz="quarter" idx="12"/>
          </p:nvPr>
        </p:nvSpPr>
        <p:spPr/>
        <p:txBody>
          <a:bodyPr/>
          <a:lstStyle/>
          <a:p>
            <a:fld id="{C8F6634C-59EC-4E16-AEF8-295ABA9C766A}" type="slidenum">
              <a:rPr lang="en-US" smtClean="0"/>
              <a:t>‹#›</a:t>
            </a:fld>
            <a:endParaRPr lang="en-US"/>
          </a:p>
        </p:txBody>
      </p:sp>
    </p:spTree>
    <p:extLst>
      <p:ext uri="{BB962C8B-B14F-4D97-AF65-F5344CB8AC3E}">
        <p14:creationId xmlns:p14="http://schemas.microsoft.com/office/powerpoint/2010/main" val="2635693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BA7B-BDBF-1204-D2FB-C3017EE5C1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1E949F-3948-7FDC-E208-9560C6FA6A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9ACA7B-9D2D-176E-398C-03D4FC8B3C76}"/>
              </a:ext>
            </a:extLst>
          </p:cNvPr>
          <p:cNvSpPr>
            <a:spLocks noGrp="1"/>
          </p:cNvSpPr>
          <p:nvPr>
            <p:ph type="dt" sz="half" idx="10"/>
          </p:nvPr>
        </p:nvSpPr>
        <p:spPr/>
        <p:txBody>
          <a:bodyPr/>
          <a:lstStyle/>
          <a:p>
            <a:fld id="{DE6D2D19-A1D2-4E23-9553-8663345DCA1A}" type="datetimeFigureOut">
              <a:rPr lang="en-US" smtClean="0"/>
              <a:t>1/11/2023</a:t>
            </a:fld>
            <a:endParaRPr lang="en-US"/>
          </a:p>
        </p:txBody>
      </p:sp>
      <p:sp>
        <p:nvSpPr>
          <p:cNvPr id="5" name="Footer Placeholder 4">
            <a:extLst>
              <a:ext uri="{FF2B5EF4-FFF2-40B4-BE49-F238E27FC236}">
                <a16:creationId xmlns:a16="http://schemas.microsoft.com/office/drawing/2014/main" id="{0AF6D1E7-B875-2D74-6694-AF4D0C6C3E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0B17BC-7775-1FAB-0CD1-E91EF4C3449C}"/>
              </a:ext>
            </a:extLst>
          </p:cNvPr>
          <p:cNvSpPr>
            <a:spLocks noGrp="1"/>
          </p:cNvSpPr>
          <p:nvPr>
            <p:ph type="sldNum" sz="quarter" idx="12"/>
          </p:nvPr>
        </p:nvSpPr>
        <p:spPr/>
        <p:txBody>
          <a:bodyPr/>
          <a:lstStyle/>
          <a:p>
            <a:fld id="{C8F6634C-59EC-4E16-AEF8-295ABA9C766A}" type="slidenum">
              <a:rPr lang="en-US" smtClean="0"/>
              <a:t>‹#›</a:t>
            </a:fld>
            <a:endParaRPr lang="en-US"/>
          </a:p>
        </p:txBody>
      </p:sp>
    </p:spTree>
    <p:extLst>
      <p:ext uri="{BB962C8B-B14F-4D97-AF65-F5344CB8AC3E}">
        <p14:creationId xmlns:p14="http://schemas.microsoft.com/office/powerpoint/2010/main" val="1147869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F6AC9-8C0C-8A52-8549-68B497BA77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2697F2-C582-CABC-7193-569AEA5B89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402498-38F1-F22B-63E0-8221950073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FFC4CF-2E68-BFEF-81DB-FEFA0B4766D9}"/>
              </a:ext>
            </a:extLst>
          </p:cNvPr>
          <p:cNvSpPr>
            <a:spLocks noGrp="1"/>
          </p:cNvSpPr>
          <p:nvPr>
            <p:ph type="dt" sz="half" idx="10"/>
          </p:nvPr>
        </p:nvSpPr>
        <p:spPr/>
        <p:txBody>
          <a:bodyPr/>
          <a:lstStyle/>
          <a:p>
            <a:fld id="{DE6D2D19-A1D2-4E23-9553-8663345DCA1A}" type="datetimeFigureOut">
              <a:rPr lang="en-US" smtClean="0"/>
              <a:t>1/11/2023</a:t>
            </a:fld>
            <a:endParaRPr lang="en-US"/>
          </a:p>
        </p:txBody>
      </p:sp>
      <p:sp>
        <p:nvSpPr>
          <p:cNvPr id="6" name="Footer Placeholder 5">
            <a:extLst>
              <a:ext uri="{FF2B5EF4-FFF2-40B4-BE49-F238E27FC236}">
                <a16:creationId xmlns:a16="http://schemas.microsoft.com/office/drawing/2014/main" id="{E1CD9DE7-7EB6-404A-9CBD-C42EEE5427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A5C832-E922-470E-DAA8-93835603DF2F}"/>
              </a:ext>
            </a:extLst>
          </p:cNvPr>
          <p:cNvSpPr>
            <a:spLocks noGrp="1"/>
          </p:cNvSpPr>
          <p:nvPr>
            <p:ph type="sldNum" sz="quarter" idx="12"/>
          </p:nvPr>
        </p:nvSpPr>
        <p:spPr/>
        <p:txBody>
          <a:bodyPr/>
          <a:lstStyle/>
          <a:p>
            <a:fld id="{C8F6634C-59EC-4E16-AEF8-295ABA9C766A}" type="slidenum">
              <a:rPr lang="en-US" smtClean="0"/>
              <a:t>‹#›</a:t>
            </a:fld>
            <a:endParaRPr lang="en-US"/>
          </a:p>
        </p:txBody>
      </p:sp>
    </p:spTree>
    <p:extLst>
      <p:ext uri="{BB962C8B-B14F-4D97-AF65-F5344CB8AC3E}">
        <p14:creationId xmlns:p14="http://schemas.microsoft.com/office/powerpoint/2010/main" val="1145274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AF995-00AF-F90A-173F-864DA21F85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884E96-F141-37CC-535B-B0AE05D29C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2B92AF-0069-5896-0F0C-4E9C3E5217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EDE66D-69A0-DDD8-C996-2D05B15B2D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570705-8F8B-5103-E16C-D6EA6D0EB7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FC2C27-4D8E-B577-0633-4A6AB82C430E}"/>
              </a:ext>
            </a:extLst>
          </p:cNvPr>
          <p:cNvSpPr>
            <a:spLocks noGrp="1"/>
          </p:cNvSpPr>
          <p:nvPr>
            <p:ph type="dt" sz="half" idx="10"/>
          </p:nvPr>
        </p:nvSpPr>
        <p:spPr/>
        <p:txBody>
          <a:bodyPr/>
          <a:lstStyle/>
          <a:p>
            <a:fld id="{DE6D2D19-A1D2-4E23-9553-8663345DCA1A}" type="datetimeFigureOut">
              <a:rPr lang="en-US" smtClean="0"/>
              <a:t>1/11/2023</a:t>
            </a:fld>
            <a:endParaRPr lang="en-US"/>
          </a:p>
        </p:txBody>
      </p:sp>
      <p:sp>
        <p:nvSpPr>
          <p:cNvPr id="8" name="Footer Placeholder 7">
            <a:extLst>
              <a:ext uri="{FF2B5EF4-FFF2-40B4-BE49-F238E27FC236}">
                <a16:creationId xmlns:a16="http://schemas.microsoft.com/office/drawing/2014/main" id="{B6C2DAC2-2B44-5CC9-C273-8082A491A8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628F6D-8562-CDE1-1513-984254AE93F9}"/>
              </a:ext>
            </a:extLst>
          </p:cNvPr>
          <p:cNvSpPr>
            <a:spLocks noGrp="1"/>
          </p:cNvSpPr>
          <p:nvPr>
            <p:ph type="sldNum" sz="quarter" idx="12"/>
          </p:nvPr>
        </p:nvSpPr>
        <p:spPr/>
        <p:txBody>
          <a:bodyPr/>
          <a:lstStyle/>
          <a:p>
            <a:fld id="{C8F6634C-59EC-4E16-AEF8-295ABA9C766A}" type="slidenum">
              <a:rPr lang="en-US" smtClean="0"/>
              <a:t>‹#›</a:t>
            </a:fld>
            <a:endParaRPr lang="en-US"/>
          </a:p>
        </p:txBody>
      </p:sp>
    </p:spTree>
    <p:extLst>
      <p:ext uri="{BB962C8B-B14F-4D97-AF65-F5344CB8AC3E}">
        <p14:creationId xmlns:p14="http://schemas.microsoft.com/office/powerpoint/2010/main" val="2546235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F616E-FABF-F559-3ABC-9BA9046DE8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DF9B2B-3651-C84B-A263-0C67C70D292F}"/>
              </a:ext>
            </a:extLst>
          </p:cNvPr>
          <p:cNvSpPr>
            <a:spLocks noGrp="1"/>
          </p:cNvSpPr>
          <p:nvPr>
            <p:ph type="dt" sz="half" idx="10"/>
          </p:nvPr>
        </p:nvSpPr>
        <p:spPr/>
        <p:txBody>
          <a:bodyPr/>
          <a:lstStyle/>
          <a:p>
            <a:fld id="{DE6D2D19-A1D2-4E23-9553-8663345DCA1A}" type="datetimeFigureOut">
              <a:rPr lang="en-US" smtClean="0"/>
              <a:t>1/11/2023</a:t>
            </a:fld>
            <a:endParaRPr lang="en-US"/>
          </a:p>
        </p:txBody>
      </p:sp>
      <p:sp>
        <p:nvSpPr>
          <p:cNvPr id="4" name="Footer Placeholder 3">
            <a:extLst>
              <a:ext uri="{FF2B5EF4-FFF2-40B4-BE49-F238E27FC236}">
                <a16:creationId xmlns:a16="http://schemas.microsoft.com/office/drawing/2014/main" id="{8CA5A679-6431-13EA-3323-6F30923B1A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743DDB-2E94-B0E6-4D82-CBC6C245BE29}"/>
              </a:ext>
            </a:extLst>
          </p:cNvPr>
          <p:cNvSpPr>
            <a:spLocks noGrp="1"/>
          </p:cNvSpPr>
          <p:nvPr>
            <p:ph type="sldNum" sz="quarter" idx="12"/>
          </p:nvPr>
        </p:nvSpPr>
        <p:spPr/>
        <p:txBody>
          <a:bodyPr/>
          <a:lstStyle/>
          <a:p>
            <a:fld id="{C8F6634C-59EC-4E16-AEF8-295ABA9C766A}" type="slidenum">
              <a:rPr lang="en-US" smtClean="0"/>
              <a:t>‹#›</a:t>
            </a:fld>
            <a:endParaRPr lang="en-US"/>
          </a:p>
        </p:txBody>
      </p:sp>
    </p:spTree>
    <p:extLst>
      <p:ext uri="{BB962C8B-B14F-4D97-AF65-F5344CB8AC3E}">
        <p14:creationId xmlns:p14="http://schemas.microsoft.com/office/powerpoint/2010/main" val="565057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905891-5A80-E67B-5D84-D09CEF66D129}"/>
              </a:ext>
            </a:extLst>
          </p:cNvPr>
          <p:cNvSpPr>
            <a:spLocks noGrp="1"/>
          </p:cNvSpPr>
          <p:nvPr>
            <p:ph type="dt" sz="half" idx="10"/>
          </p:nvPr>
        </p:nvSpPr>
        <p:spPr/>
        <p:txBody>
          <a:bodyPr/>
          <a:lstStyle/>
          <a:p>
            <a:fld id="{DE6D2D19-A1D2-4E23-9553-8663345DCA1A}" type="datetimeFigureOut">
              <a:rPr lang="en-US" smtClean="0"/>
              <a:t>1/11/2023</a:t>
            </a:fld>
            <a:endParaRPr lang="en-US"/>
          </a:p>
        </p:txBody>
      </p:sp>
      <p:sp>
        <p:nvSpPr>
          <p:cNvPr id="3" name="Footer Placeholder 2">
            <a:extLst>
              <a:ext uri="{FF2B5EF4-FFF2-40B4-BE49-F238E27FC236}">
                <a16:creationId xmlns:a16="http://schemas.microsoft.com/office/drawing/2014/main" id="{8C445BFF-D93E-2EB0-40C4-4AD0419175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878868-6BB2-95F9-DA86-C588E0B0C8C3}"/>
              </a:ext>
            </a:extLst>
          </p:cNvPr>
          <p:cNvSpPr>
            <a:spLocks noGrp="1"/>
          </p:cNvSpPr>
          <p:nvPr>
            <p:ph type="sldNum" sz="quarter" idx="12"/>
          </p:nvPr>
        </p:nvSpPr>
        <p:spPr/>
        <p:txBody>
          <a:bodyPr/>
          <a:lstStyle/>
          <a:p>
            <a:fld id="{C8F6634C-59EC-4E16-AEF8-295ABA9C766A}" type="slidenum">
              <a:rPr lang="en-US" smtClean="0"/>
              <a:t>‹#›</a:t>
            </a:fld>
            <a:endParaRPr lang="en-US"/>
          </a:p>
        </p:txBody>
      </p:sp>
    </p:spTree>
    <p:extLst>
      <p:ext uri="{BB962C8B-B14F-4D97-AF65-F5344CB8AC3E}">
        <p14:creationId xmlns:p14="http://schemas.microsoft.com/office/powerpoint/2010/main" val="1395994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97B2E-FADC-1B59-66C8-1F3CB3B47B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225E9E-9E60-2FAE-8DED-4CE6007FE4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A52923-98BC-D6AA-4BBC-0FB8117558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9BF774-A0BA-FD48-BB00-43B2DF241263}"/>
              </a:ext>
            </a:extLst>
          </p:cNvPr>
          <p:cNvSpPr>
            <a:spLocks noGrp="1"/>
          </p:cNvSpPr>
          <p:nvPr>
            <p:ph type="dt" sz="half" idx="10"/>
          </p:nvPr>
        </p:nvSpPr>
        <p:spPr/>
        <p:txBody>
          <a:bodyPr/>
          <a:lstStyle/>
          <a:p>
            <a:fld id="{DE6D2D19-A1D2-4E23-9553-8663345DCA1A}" type="datetimeFigureOut">
              <a:rPr lang="en-US" smtClean="0"/>
              <a:t>1/11/2023</a:t>
            </a:fld>
            <a:endParaRPr lang="en-US"/>
          </a:p>
        </p:txBody>
      </p:sp>
      <p:sp>
        <p:nvSpPr>
          <p:cNvPr id="6" name="Footer Placeholder 5">
            <a:extLst>
              <a:ext uri="{FF2B5EF4-FFF2-40B4-BE49-F238E27FC236}">
                <a16:creationId xmlns:a16="http://schemas.microsoft.com/office/drawing/2014/main" id="{F8B8128E-9A67-E430-E4EC-0C8A6C43C9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F10447-20F5-FC88-70A4-C0E0EFE62F44}"/>
              </a:ext>
            </a:extLst>
          </p:cNvPr>
          <p:cNvSpPr>
            <a:spLocks noGrp="1"/>
          </p:cNvSpPr>
          <p:nvPr>
            <p:ph type="sldNum" sz="quarter" idx="12"/>
          </p:nvPr>
        </p:nvSpPr>
        <p:spPr/>
        <p:txBody>
          <a:bodyPr/>
          <a:lstStyle/>
          <a:p>
            <a:fld id="{C8F6634C-59EC-4E16-AEF8-295ABA9C766A}" type="slidenum">
              <a:rPr lang="en-US" smtClean="0"/>
              <a:t>‹#›</a:t>
            </a:fld>
            <a:endParaRPr lang="en-US"/>
          </a:p>
        </p:txBody>
      </p:sp>
    </p:spTree>
    <p:extLst>
      <p:ext uri="{BB962C8B-B14F-4D97-AF65-F5344CB8AC3E}">
        <p14:creationId xmlns:p14="http://schemas.microsoft.com/office/powerpoint/2010/main" val="1901011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CA5C-7206-D59B-2EDC-07C473B6D1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B59AB2-E0CC-471F-51E9-006A151535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F46C74-0827-74EA-409F-FD78ED2567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3AE23-816E-CBEF-9C28-72C841595ACB}"/>
              </a:ext>
            </a:extLst>
          </p:cNvPr>
          <p:cNvSpPr>
            <a:spLocks noGrp="1"/>
          </p:cNvSpPr>
          <p:nvPr>
            <p:ph type="dt" sz="half" idx="10"/>
          </p:nvPr>
        </p:nvSpPr>
        <p:spPr/>
        <p:txBody>
          <a:bodyPr/>
          <a:lstStyle/>
          <a:p>
            <a:fld id="{DE6D2D19-A1D2-4E23-9553-8663345DCA1A}" type="datetimeFigureOut">
              <a:rPr lang="en-US" smtClean="0"/>
              <a:t>1/11/2023</a:t>
            </a:fld>
            <a:endParaRPr lang="en-US"/>
          </a:p>
        </p:txBody>
      </p:sp>
      <p:sp>
        <p:nvSpPr>
          <p:cNvPr id="6" name="Footer Placeholder 5">
            <a:extLst>
              <a:ext uri="{FF2B5EF4-FFF2-40B4-BE49-F238E27FC236}">
                <a16:creationId xmlns:a16="http://schemas.microsoft.com/office/drawing/2014/main" id="{8F8B70D8-89F9-93EB-5CF9-2B325B207D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314490-B764-8792-0F89-3FC62D62AD3B}"/>
              </a:ext>
            </a:extLst>
          </p:cNvPr>
          <p:cNvSpPr>
            <a:spLocks noGrp="1"/>
          </p:cNvSpPr>
          <p:nvPr>
            <p:ph type="sldNum" sz="quarter" idx="12"/>
          </p:nvPr>
        </p:nvSpPr>
        <p:spPr/>
        <p:txBody>
          <a:bodyPr/>
          <a:lstStyle/>
          <a:p>
            <a:fld id="{C8F6634C-59EC-4E16-AEF8-295ABA9C766A}" type="slidenum">
              <a:rPr lang="en-US" smtClean="0"/>
              <a:t>‹#›</a:t>
            </a:fld>
            <a:endParaRPr lang="en-US"/>
          </a:p>
        </p:txBody>
      </p:sp>
    </p:spTree>
    <p:extLst>
      <p:ext uri="{BB962C8B-B14F-4D97-AF65-F5344CB8AC3E}">
        <p14:creationId xmlns:p14="http://schemas.microsoft.com/office/powerpoint/2010/main" val="12715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606DF-3DAF-B648-F63E-4B71D74DE1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12C8D4-4DE4-3C8F-A0BD-EC4FB16E6F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298303-7767-2936-D772-4D7F5B6EB8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6D2D19-A1D2-4E23-9553-8663345DCA1A}" type="datetimeFigureOut">
              <a:rPr lang="en-US" smtClean="0"/>
              <a:t>1/11/2023</a:t>
            </a:fld>
            <a:endParaRPr lang="en-US"/>
          </a:p>
        </p:txBody>
      </p:sp>
      <p:sp>
        <p:nvSpPr>
          <p:cNvPr id="5" name="Footer Placeholder 4">
            <a:extLst>
              <a:ext uri="{FF2B5EF4-FFF2-40B4-BE49-F238E27FC236}">
                <a16:creationId xmlns:a16="http://schemas.microsoft.com/office/drawing/2014/main" id="{0175E0ED-79EA-9492-192D-B57F063480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14DA5B-A009-7C8C-D698-3FC317544F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F6634C-59EC-4E16-AEF8-295ABA9C766A}" type="slidenum">
              <a:rPr lang="en-US" smtClean="0"/>
              <a:t>‹#›</a:t>
            </a:fld>
            <a:endParaRPr lang="en-US"/>
          </a:p>
        </p:txBody>
      </p:sp>
    </p:spTree>
    <p:extLst>
      <p:ext uri="{BB962C8B-B14F-4D97-AF65-F5344CB8AC3E}">
        <p14:creationId xmlns:p14="http://schemas.microsoft.com/office/powerpoint/2010/main" val="380967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2.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8384FB5-9ADC-4DDC-881B-597D56F5B1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1199E1B1-A8C0-4FE8-A5A8-1CB41D69F8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84A8DE83-DE75-4B41-9DB4-A7EC0B0DEC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A7009A0A-BEF5-4EAC-AF15-E4F9F002E2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0149CC-E9B5-CAAA-CA72-1EBA6F7C9862}"/>
              </a:ext>
            </a:extLst>
          </p:cNvPr>
          <p:cNvSpPr>
            <a:spLocks noGrp="1"/>
          </p:cNvSpPr>
          <p:nvPr>
            <p:ph type="ctrTitle"/>
          </p:nvPr>
        </p:nvSpPr>
        <p:spPr>
          <a:xfrm>
            <a:off x="699713" y="248038"/>
            <a:ext cx="7063721" cy="1159200"/>
          </a:xfrm>
        </p:spPr>
        <p:txBody>
          <a:bodyPr anchor="ctr">
            <a:normAutofit/>
          </a:bodyPr>
          <a:lstStyle/>
          <a:p>
            <a:pPr algn="l"/>
            <a:r>
              <a:rPr lang="en-US" sz="4000">
                <a:solidFill>
                  <a:srgbClr val="FFFFFF"/>
                </a:solidFill>
              </a:rPr>
              <a:t>Introduction to IP Routing </a:t>
            </a:r>
          </a:p>
        </p:txBody>
      </p:sp>
      <p:pic>
        <p:nvPicPr>
          <p:cNvPr id="1026" name="Picture 2" descr="What is IP routing? What are the different Routing protocols?">
            <a:extLst>
              <a:ext uri="{FF2B5EF4-FFF2-40B4-BE49-F238E27FC236}">
                <a16:creationId xmlns:a16="http://schemas.microsoft.com/office/drawing/2014/main" id="{7EA4C0BB-0EC4-29AE-E815-255E5AB6721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19069" y="1966293"/>
            <a:ext cx="10353860" cy="4452160"/>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49190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79E27D9-03C7-44E2-9FF8-15D0C8506A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7F2F7C-5830-D26C-42EE-93CABE2AB398}"/>
              </a:ext>
            </a:extLst>
          </p:cNvPr>
          <p:cNvSpPr>
            <a:spLocks noGrp="1"/>
          </p:cNvSpPr>
          <p:nvPr>
            <p:ph type="title"/>
          </p:nvPr>
        </p:nvSpPr>
        <p:spPr>
          <a:xfrm>
            <a:off x="489283" y="373035"/>
            <a:ext cx="9688296" cy="836169"/>
          </a:xfrm>
        </p:spPr>
        <p:txBody>
          <a:bodyPr anchor="b">
            <a:normAutofit/>
          </a:bodyPr>
          <a:lstStyle/>
          <a:p>
            <a:r>
              <a:rPr lang="en-US" sz="4000" dirty="0">
                <a:latin typeface="Times New Roman" panose="02020603050405020304" pitchFamily="18" charset="0"/>
                <a:cs typeface="Times New Roman" panose="02020603050405020304" pitchFamily="18" charset="0"/>
              </a:rPr>
              <a:t>Administrative Distance</a:t>
            </a:r>
          </a:p>
        </p:txBody>
      </p:sp>
      <p:sp>
        <p:nvSpPr>
          <p:cNvPr id="3" name="Content Placeholder 2">
            <a:extLst>
              <a:ext uri="{FF2B5EF4-FFF2-40B4-BE49-F238E27FC236}">
                <a16:creationId xmlns:a16="http://schemas.microsoft.com/office/drawing/2014/main" id="{459FFFF1-DE38-5C29-CDA2-814935B2D278}"/>
              </a:ext>
            </a:extLst>
          </p:cNvPr>
          <p:cNvSpPr>
            <a:spLocks noGrp="1"/>
          </p:cNvSpPr>
          <p:nvPr>
            <p:ph idx="1"/>
          </p:nvPr>
        </p:nvSpPr>
        <p:spPr>
          <a:xfrm>
            <a:off x="489282" y="1336430"/>
            <a:ext cx="11411985" cy="4867421"/>
          </a:xfrm>
        </p:spPr>
        <p:txBody>
          <a:bodyPr anchor="t">
            <a:normAutofit lnSpcReduction="10000"/>
          </a:bodyPr>
          <a:lstStyle/>
          <a:p>
            <a:r>
              <a:rPr lang="en-US" sz="2000" dirty="0">
                <a:latin typeface="Times New Roman" panose="02020603050405020304" pitchFamily="18" charset="0"/>
                <a:cs typeface="Times New Roman" panose="02020603050405020304" pitchFamily="18" charset="0"/>
              </a:rPr>
              <a:t>Administrative distance is used to determine the reliability of one source of routing information from another. </a:t>
            </a:r>
          </a:p>
          <a:p>
            <a:r>
              <a:rPr lang="en-US" sz="2000" dirty="0">
                <a:latin typeface="Times New Roman" panose="02020603050405020304" pitchFamily="18" charset="0"/>
                <a:cs typeface="Times New Roman" panose="02020603050405020304" pitchFamily="18" charset="0"/>
              </a:rPr>
              <a:t>Some sources are considered more reliable than others; therefore, administrative distance can be used to determine the best or preferred path to a destination network or network node when there are two or more different paths to the same destination from two or more different routing protocols.</a:t>
            </a:r>
          </a:p>
          <a:p>
            <a:r>
              <a:rPr lang="en-US" sz="2000" dirty="0">
                <a:latin typeface="Times New Roman" panose="02020603050405020304" pitchFamily="18" charset="0"/>
                <a:cs typeface="Times New Roman" panose="02020603050405020304" pitchFamily="18" charset="0"/>
              </a:rPr>
              <a:t>In Cisco IOS software, all sources of routing information are assigned a default administrative distance value. </a:t>
            </a:r>
          </a:p>
          <a:p>
            <a:r>
              <a:rPr lang="en-US" sz="2000" dirty="0">
                <a:latin typeface="Times New Roman" panose="02020603050405020304" pitchFamily="18" charset="0"/>
                <a:cs typeface="Times New Roman" panose="02020603050405020304" pitchFamily="18" charset="0"/>
              </a:rPr>
              <a:t>This default value in an integer between 0 and 255, with a value of 0 assigned to the most reliable source of information and a value of 255 being assigned to the least reliable source of information.</a:t>
            </a:r>
          </a:p>
          <a:p>
            <a:r>
              <a:rPr lang="en-US" sz="2000" dirty="0">
                <a:latin typeface="Times New Roman" panose="02020603050405020304" pitchFamily="18" charset="0"/>
                <a:cs typeface="Times New Roman" panose="02020603050405020304" pitchFamily="18" charset="0"/>
              </a:rPr>
              <a:t> Any routes that are assigned an administrative distance value of 255 are considered untrusted and will not be placed into the routing table.</a:t>
            </a:r>
          </a:p>
          <a:p>
            <a:r>
              <a:rPr lang="en-US" sz="2000" dirty="0">
                <a:latin typeface="Times New Roman" panose="02020603050405020304" pitchFamily="18" charset="0"/>
                <a:cs typeface="Times New Roman" panose="02020603050405020304" pitchFamily="18" charset="0"/>
              </a:rPr>
              <a:t>The administrative distance is a locally significant value that affects only the local router. </a:t>
            </a:r>
          </a:p>
          <a:p>
            <a:r>
              <a:rPr lang="en-US" sz="2000" dirty="0">
                <a:latin typeface="Times New Roman" panose="02020603050405020304" pitchFamily="18" charset="0"/>
                <a:cs typeface="Times New Roman" panose="02020603050405020304" pitchFamily="18" charset="0"/>
              </a:rPr>
              <a:t>This value is not propagated throughout the routing domain. </a:t>
            </a:r>
          </a:p>
          <a:p>
            <a:r>
              <a:rPr lang="en-US" sz="2000" dirty="0">
                <a:latin typeface="Times New Roman" panose="02020603050405020304" pitchFamily="18" charset="0"/>
                <a:cs typeface="Times New Roman" panose="02020603050405020304" pitchFamily="18" charset="0"/>
              </a:rPr>
              <a:t>Therefore, manually adjusting the default administrative distance for a routing source or routing sources on a router affects the preference of routing information sources only on that router.</a:t>
            </a:r>
          </a:p>
        </p:txBody>
      </p:sp>
      <p:sp>
        <p:nvSpPr>
          <p:cNvPr id="17" name="Rectangle 16">
            <a:extLst>
              <a:ext uri="{FF2B5EF4-FFF2-40B4-BE49-F238E27FC236}">
                <a16:creationId xmlns:a16="http://schemas.microsoft.com/office/drawing/2014/main" id="{EEBF1590-3B36-48EE-A89D-3B6F3CB256A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C8F6C8C-AB5A-4548-942D-E3FD40ACBC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4641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0FFB4D-A426-A052-C564-29C68C1A51F3}"/>
              </a:ext>
            </a:extLst>
          </p:cNvPr>
          <p:cNvSpPr>
            <a:spLocks noGrp="1"/>
          </p:cNvSpPr>
          <p:nvPr>
            <p:ph type="title"/>
          </p:nvPr>
        </p:nvSpPr>
        <p:spPr>
          <a:xfrm>
            <a:off x="1371599" y="5510253"/>
            <a:ext cx="9895951" cy="1033669"/>
          </a:xfrm>
        </p:spPr>
        <p:txBody>
          <a:bodyPr>
            <a:normAutofit/>
          </a:bodyPr>
          <a:lstStyle/>
          <a:p>
            <a:r>
              <a:rPr lang="en-US" sz="4000">
                <a:solidFill>
                  <a:srgbClr val="FFFFFF"/>
                </a:solidFill>
                <a:latin typeface="Times New Roman" panose="02020603050405020304" pitchFamily="18" charset="0"/>
                <a:cs typeface="Times New Roman" panose="02020603050405020304" pitchFamily="18" charset="0"/>
              </a:rPr>
              <a:t>Administrative Distance Cont.</a:t>
            </a:r>
          </a:p>
        </p:txBody>
      </p:sp>
      <p:pic>
        <p:nvPicPr>
          <p:cNvPr id="5" name="Content Placeholder 4">
            <a:extLst>
              <a:ext uri="{FF2B5EF4-FFF2-40B4-BE49-F238E27FC236}">
                <a16:creationId xmlns:a16="http://schemas.microsoft.com/office/drawing/2014/main" id="{EF3FBE75-5F66-AF77-406A-D14232CAC343}"/>
              </a:ext>
            </a:extLst>
          </p:cNvPr>
          <p:cNvPicPr>
            <a:picLocks noChangeAspect="1"/>
          </p:cNvPicPr>
          <p:nvPr/>
        </p:nvPicPr>
        <p:blipFill>
          <a:blip r:embed="rId2"/>
          <a:stretch>
            <a:fillRect/>
          </a:stretch>
        </p:blipFill>
        <p:spPr>
          <a:xfrm>
            <a:off x="483657" y="52253"/>
            <a:ext cx="11459813" cy="5156915"/>
          </a:xfrm>
          <a:prstGeom prst="rect">
            <a:avLst/>
          </a:prstGeom>
        </p:spPr>
      </p:pic>
    </p:spTree>
    <p:extLst>
      <p:ext uri="{BB962C8B-B14F-4D97-AF65-F5344CB8AC3E}">
        <p14:creationId xmlns:p14="http://schemas.microsoft.com/office/powerpoint/2010/main" val="3327443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7F2F7C-5830-D26C-42EE-93CABE2AB398}"/>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latin typeface="Times New Roman" panose="02020603050405020304" pitchFamily="18" charset="0"/>
                <a:cs typeface="Times New Roman" panose="02020603050405020304" pitchFamily="18" charset="0"/>
              </a:rPr>
              <a:t>Routing Metrics</a:t>
            </a:r>
          </a:p>
        </p:txBody>
      </p:sp>
      <p:graphicFrame>
        <p:nvGraphicFramePr>
          <p:cNvPr id="5" name="Content Placeholder 2">
            <a:extLst>
              <a:ext uri="{FF2B5EF4-FFF2-40B4-BE49-F238E27FC236}">
                <a16:creationId xmlns:a16="http://schemas.microsoft.com/office/drawing/2014/main" id="{1C1DF5E9-A698-1332-49F1-831BD5B3E5E2}"/>
              </a:ext>
            </a:extLst>
          </p:cNvPr>
          <p:cNvGraphicFramePr>
            <a:graphicFrameLocks noGrp="1"/>
          </p:cNvGraphicFramePr>
          <p:nvPr>
            <p:ph idx="1"/>
            <p:extLst>
              <p:ext uri="{D42A27DB-BD31-4B8C-83A1-F6EECF244321}">
                <p14:modId xmlns:p14="http://schemas.microsoft.com/office/powerpoint/2010/main" val="1695539044"/>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5607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2609869-9E80-471B-A487-A53288E0E7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7F2F7C-5830-D26C-42EE-93CABE2AB398}"/>
              </a:ext>
            </a:extLst>
          </p:cNvPr>
          <p:cNvSpPr>
            <a:spLocks noGrp="1"/>
          </p:cNvSpPr>
          <p:nvPr>
            <p:ph type="title"/>
          </p:nvPr>
        </p:nvSpPr>
        <p:spPr>
          <a:xfrm>
            <a:off x="1136397" y="502020"/>
            <a:ext cx="5323715" cy="1642970"/>
          </a:xfrm>
        </p:spPr>
        <p:txBody>
          <a:bodyPr anchor="b">
            <a:normAutofit/>
          </a:bodyPr>
          <a:lstStyle/>
          <a:p>
            <a:r>
              <a:rPr lang="en-US" sz="4000">
                <a:latin typeface="Times New Roman" panose="02020603050405020304" pitchFamily="18" charset="0"/>
                <a:cs typeface="Times New Roman" panose="02020603050405020304" pitchFamily="18" charset="0"/>
              </a:rPr>
              <a:t>Routing Metrics Cont.</a:t>
            </a:r>
          </a:p>
        </p:txBody>
      </p:sp>
      <p:sp>
        <p:nvSpPr>
          <p:cNvPr id="3" name="Content Placeholder 2">
            <a:extLst>
              <a:ext uri="{FF2B5EF4-FFF2-40B4-BE49-F238E27FC236}">
                <a16:creationId xmlns:a16="http://schemas.microsoft.com/office/drawing/2014/main" id="{459FFFF1-DE38-5C29-CDA2-814935B2D278}"/>
              </a:ext>
            </a:extLst>
          </p:cNvPr>
          <p:cNvSpPr>
            <a:spLocks noGrp="1"/>
          </p:cNvSpPr>
          <p:nvPr>
            <p:ph idx="1"/>
          </p:nvPr>
        </p:nvSpPr>
        <p:spPr>
          <a:xfrm>
            <a:off x="1144923" y="2405894"/>
            <a:ext cx="5315189" cy="3535083"/>
          </a:xfrm>
        </p:spPr>
        <p:txBody>
          <a:bodyPr anchor="t">
            <a:normAutofit/>
          </a:bodyPr>
          <a:lstStyle/>
          <a:p>
            <a:r>
              <a:rPr lang="en-US" sz="2000" dirty="0">
                <a:latin typeface="Times New Roman" panose="02020603050405020304" pitchFamily="18" charset="0"/>
                <a:cs typeface="Times New Roman" panose="02020603050405020304" pitchFamily="18" charset="0"/>
              </a:rPr>
              <a:t>The different routing protocol metrics may be based on one or more of the following:</a:t>
            </a:r>
          </a:p>
          <a:p>
            <a:pPr lvl="1"/>
            <a:r>
              <a:rPr lang="en-US" sz="2000" dirty="0">
                <a:latin typeface="Times New Roman" panose="02020603050405020304" pitchFamily="18" charset="0"/>
                <a:cs typeface="Times New Roman" panose="02020603050405020304" pitchFamily="18" charset="0"/>
              </a:rPr>
              <a:t>Bandwidth</a:t>
            </a:r>
          </a:p>
          <a:p>
            <a:pPr lvl="1"/>
            <a:r>
              <a:rPr lang="en-US" sz="2000" dirty="0">
                <a:latin typeface="Times New Roman" panose="02020603050405020304" pitchFamily="18" charset="0"/>
                <a:cs typeface="Times New Roman" panose="02020603050405020304" pitchFamily="18" charset="0"/>
              </a:rPr>
              <a:t>Cost</a:t>
            </a:r>
          </a:p>
          <a:p>
            <a:pPr lvl="1"/>
            <a:r>
              <a:rPr lang="en-US" sz="2000" dirty="0">
                <a:latin typeface="Times New Roman" panose="02020603050405020304" pitchFamily="18" charset="0"/>
                <a:cs typeface="Times New Roman" panose="02020603050405020304" pitchFamily="18" charset="0"/>
              </a:rPr>
              <a:t>Delay</a:t>
            </a:r>
          </a:p>
          <a:p>
            <a:pPr lvl="1"/>
            <a:r>
              <a:rPr lang="en-US" sz="2000" dirty="0">
                <a:latin typeface="Times New Roman" panose="02020603050405020304" pitchFamily="18" charset="0"/>
                <a:cs typeface="Times New Roman" panose="02020603050405020304" pitchFamily="18" charset="0"/>
              </a:rPr>
              <a:t>Load</a:t>
            </a:r>
          </a:p>
          <a:p>
            <a:pPr lvl="1"/>
            <a:r>
              <a:rPr lang="en-US" sz="2000" dirty="0">
                <a:latin typeface="Times New Roman" panose="02020603050405020304" pitchFamily="18" charset="0"/>
                <a:cs typeface="Times New Roman" panose="02020603050405020304" pitchFamily="18" charset="0"/>
              </a:rPr>
              <a:t>Path Length</a:t>
            </a:r>
          </a:p>
          <a:p>
            <a:pPr lvl="1"/>
            <a:r>
              <a:rPr lang="en-US" sz="2000" dirty="0">
                <a:latin typeface="Times New Roman" panose="02020603050405020304" pitchFamily="18" charset="0"/>
                <a:cs typeface="Times New Roman" panose="02020603050405020304" pitchFamily="18" charset="0"/>
              </a:rPr>
              <a:t>Reliability</a:t>
            </a:r>
          </a:p>
        </p:txBody>
      </p:sp>
      <p:sp>
        <p:nvSpPr>
          <p:cNvPr id="12" name="Rectangle 11">
            <a:extLst>
              <a:ext uri="{FF2B5EF4-FFF2-40B4-BE49-F238E27FC236}">
                <a16:creationId xmlns:a16="http://schemas.microsoft.com/office/drawing/2014/main" id="{7004738A-9D34-43E8-97D2-CA0EED4F8B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8D07F-F13E-443E-BA68-2D26672D76B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813A4FA-24A5-41ED-A534-3807D1B2F34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3944F27-CA70-4E84-A51A-E6BF8955897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Gauge">
            <a:extLst>
              <a:ext uri="{FF2B5EF4-FFF2-40B4-BE49-F238E27FC236}">
                <a16:creationId xmlns:a16="http://schemas.microsoft.com/office/drawing/2014/main" id="{D7B78BF2-426B-6089-318A-29BA8568C5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075967" y="1359681"/>
            <a:ext cx="4170530" cy="4170530"/>
          </a:xfrm>
          <a:prstGeom prst="rect">
            <a:avLst/>
          </a:prstGeom>
        </p:spPr>
      </p:pic>
    </p:spTree>
    <p:extLst>
      <p:ext uri="{BB962C8B-B14F-4D97-AF65-F5344CB8AC3E}">
        <p14:creationId xmlns:p14="http://schemas.microsoft.com/office/powerpoint/2010/main" val="3388831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F2F7C-5830-D26C-42EE-93CABE2AB398}"/>
              </a:ext>
            </a:extLst>
          </p:cNvPr>
          <p:cNvSpPr>
            <a:spLocks noGrp="1"/>
          </p:cNvSpPr>
          <p:nvPr>
            <p:ph type="title"/>
          </p:nvPr>
        </p:nvSpPr>
        <p:spPr>
          <a:xfrm>
            <a:off x="4965430" y="629268"/>
            <a:ext cx="6586491" cy="1286160"/>
          </a:xfrm>
        </p:spPr>
        <p:txBody>
          <a:bodyPr anchor="b">
            <a:normAutofit/>
          </a:bodyPr>
          <a:lstStyle/>
          <a:p>
            <a:r>
              <a:rPr lang="en-US" dirty="0">
                <a:latin typeface="Times New Roman" panose="02020603050405020304" pitchFamily="18" charset="0"/>
                <a:cs typeface="Times New Roman" panose="02020603050405020304" pitchFamily="18" charset="0"/>
              </a:rPr>
              <a:t>Bandwidth</a:t>
            </a:r>
          </a:p>
        </p:txBody>
      </p:sp>
      <p:sp>
        <p:nvSpPr>
          <p:cNvPr id="3" name="Content Placeholder 2">
            <a:extLst>
              <a:ext uri="{FF2B5EF4-FFF2-40B4-BE49-F238E27FC236}">
                <a16:creationId xmlns:a16="http://schemas.microsoft.com/office/drawing/2014/main" id="{459FFFF1-DE38-5C29-CDA2-814935B2D278}"/>
              </a:ext>
            </a:extLst>
          </p:cNvPr>
          <p:cNvSpPr>
            <a:spLocks noGrp="1"/>
          </p:cNvSpPr>
          <p:nvPr>
            <p:ph idx="1"/>
          </p:nvPr>
        </p:nvSpPr>
        <p:spPr>
          <a:xfrm>
            <a:off x="4965431" y="2438400"/>
            <a:ext cx="6586489" cy="3785419"/>
          </a:xfrm>
        </p:spPr>
        <p:txBody>
          <a:bodyPr>
            <a:normAutofit/>
          </a:bodyPr>
          <a:lstStyle/>
          <a:p>
            <a:r>
              <a:rPr lang="en-US" sz="2000">
                <a:latin typeface="Times New Roman" panose="02020603050405020304" pitchFamily="18" charset="0"/>
                <a:cs typeface="Times New Roman" panose="02020603050405020304" pitchFamily="18" charset="0"/>
              </a:rPr>
              <a:t>The term bandwidth refers to the amount of data that can be carried from one point to another in a given time period. </a:t>
            </a:r>
          </a:p>
          <a:p>
            <a:r>
              <a:rPr lang="en-US" sz="2000">
                <a:latin typeface="Times New Roman" panose="02020603050405020304" pitchFamily="18" charset="0"/>
                <a:cs typeface="Times New Roman" panose="02020603050405020304" pitchFamily="18" charset="0"/>
              </a:rPr>
              <a:t>Routing algorithms may use bandwidth to determine which link type is preferred over another. </a:t>
            </a:r>
          </a:p>
          <a:p>
            <a:r>
              <a:rPr lang="en-US" sz="2000">
                <a:latin typeface="Times New Roman" panose="02020603050405020304" pitchFamily="18" charset="0"/>
                <a:cs typeface="Times New Roman" panose="02020603050405020304" pitchFamily="18" charset="0"/>
              </a:rPr>
              <a:t>For example, a routing algorithm might prefer a GigabitEthernet link over a FastEthernet link because of the increased capacity of the GigabitEthernet link over the FastEthernet link.</a:t>
            </a:r>
          </a:p>
        </p:txBody>
      </p:sp>
      <p:pic>
        <p:nvPicPr>
          <p:cNvPr id="14" name="Picture 13" descr="Financial graphs on a dark display">
            <a:extLst>
              <a:ext uri="{FF2B5EF4-FFF2-40B4-BE49-F238E27FC236}">
                <a16:creationId xmlns:a16="http://schemas.microsoft.com/office/drawing/2014/main" id="{8832F338-21D2-78F0-9B21-6C0655C6213F}"/>
              </a:ext>
            </a:extLst>
          </p:cNvPr>
          <p:cNvPicPr>
            <a:picLocks noChangeAspect="1"/>
          </p:cNvPicPr>
          <p:nvPr/>
        </p:nvPicPr>
        <p:blipFill rotWithShape="1">
          <a:blip r:embed="rId2"/>
          <a:srcRect l="25973" r="31781"/>
          <a:stretch/>
        </p:blipFill>
        <p:spPr>
          <a:xfrm>
            <a:off x="20" y="10"/>
            <a:ext cx="4635571" cy="6857990"/>
          </a:xfrm>
          <a:prstGeom prst="rect">
            <a:avLst/>
          </a:prstGeom>
          <a:effectLst/>
        </p:spPr>
      </p:pic>
      <p:cxnSp>
        <p:nvCxnSpPr>
          <p:cNvPr id="18" name="Straight Connector 17">
            <a:extLst>
              <a:ext uri="{FF2B5EF4-FFF2-40B4-BE49-F238E27FC236}">
                <a16:creationId xmlns:a16="http://schemas.microsoft.com/office/drawing/2014/main" id="{A7F400EE-A8A5-48AF-B4D6-291B52C6F0B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158B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487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F2F7C-5830-D26C-42EE-93CABE2AB398}"/>
              </a:ext>
            </a:extLst>
          </p:cNvPr>
          <p:cNvSpPr>
            <a:spLocks noGrp="1"/>
          </p:cNvSpPr>
          <p:nvPr>
            <p:ph type="title"/>
          </p:nvPr>
        </p:nvSpPr>
        <p:spPr>
          <a:xfrm>
            <a:off x="648929" y="629266"/>
            <a:ext cx="6586491" cy="1676603"/>
          </a:xfrm>
        </p:spPr>
        <p:txBody>
          <a:bodyPr>
            <a:normAutofit/>
          </a:bodyPr>
          <a:lstStyle/>
          <a:p>
            <a:r>
              <a:rPr lang="en-US" sz="5400">
                <a:solidFill>
                  <a:schemeClr val="accent1"/>
                </a:solidFill>
                <a:latin typeface="Times New Roman" panose="02020603050405020304" pitchFamily="18" charset="0"/>
                <a:cs typeface="Times New Roman" panose="02020603050405020304" pitchFamily="18" charset="0"/>
              </a:rPr>
              <a:t>Bandwidth Cont.</a:t>
            </a:r>
          </a:p>
        </p:txBody>
      </p:sp>
      <p:sp>
        <p:nvSpPr>
          <p:cNvPr id="3" name="Content Placeholder 2">
            <a:extLst>
              <a:ext uri="{FF2B5EF4-FFF2-40B4-BE49-F238E27FC236}">
                <a16:creationId xmlns:a16="http://schemas.microsoft.com/office/drawing/2014/main" id="{459FFFF1-DE38-5C29-CDA2-814935B2D278}"/>
              </a:ext>
            </a:extLst>
          </p:cNvPr>
          <p:cNvSpPr>
            <a:spLocks noGrp="1"/>
          </p:cNvSpPr>
          <p:nvPr>
            <p:ph idx="1"/>
          </p:nvPr>
        </p:nvSpPr>
        <p:spPr>
          <a:xfrm>
            <a:off x="648930" y="2438400"/>
            <a:ext cx="6586489" cy="3785419"/>
          </a:xfrm>
        </p:spPr>
        <p:txBody>
          <a:bodyPr>
            <a:normAutofit/>
          </a:bodyPr>
          <a:lstStyle/>
          <a:p>
            <a:r>
              <a:rPr lang="en-US" sz="2000">
                <a:latin typeface="Times New Roman" panose="02020603050405020304" pitchFamily="18" charset="0"/>
                <a:cs typeface="Times New Roman" panose="02020603050405020304" pitchFamily="18" charset="0"/>
              </a:rPr>
              <a:t>Bandwidth interface configuration command can be used to adjust the default bandwidth value for an interface, effectively manipulating the selection of one interface against another by a routing algorithm. </a:t>
            </a:r>
          </a:p>
          <a:p>
            <a:r>
              <a:rPr lang="en-US" sz="2000">
                <a:latin typeface="Times New Roman" panose="02020603050405020304" pitchFamily="18" charset="0"/>
                <a:cs typeface="Times New Roman" panose="02020603050405020304" pitchFamily="18" charset="0"/>
              </a:rPr>
              <a:t>For example, if the FastEthernet interface was configured with the bandwidth 1000000interface configuration command, both the FastEthernet and GigabitEthernet links would appear to have the same capacity to the routing algorithm and would be assigned the same metric value. </a:t>
            </a:r>
          </a:p>
          <a:p>
            <a:r>
              <a:rPr lang="en-US" sz="2000">
                <a:latin typeface="Times New Roman" panose="02020603050405020304" pitchFamily="18" charset="0"/>
                <a:cs typeface="Times New Roman" panose="02020603050405020304" pitchFamily="18" charset="0"/>
              </a:rPr>
              <a:t>The fact that one of the links is actually a FastEthernet interface while another is actually a GigabitEthernet link is irrelevant to the routing protocol</a:t>
            </a:r>
          </a:p>
        </p:txBody>
      </p:sp>
      <p:pic>
        <p:nvPicPr>
          <p:cNvPr id="11" name="Picture 4" descr="Electronic circuit board">
            <a:extLst>
              <a:ext uri="{FF2B5EF4-FFF2-40B4-BE49-F238E27FC236}">
                <a16:creationId xmlns:a16="http://schemas.microsoft.com/office/drawing/2014/main" id="{09FAFB84-E095-13F8-5264-52A454ABEE7A}"/>
              </a:ext>
            </a:extLst>
          </p:cNvPr>
          <p:cNvPicPr>
            <a:picLocks noChangeAspect="1"/>
          </p:cNvPicPr>
          <p:nvPr/>
        </p:nvPicPr>
        <p:blipFill rotWithShape="1">
          <a:blip r:embed="rId2"/>
          <a:srcRect l="21528" r="36563"/>
          <a:stretch/>
        </p:blipFill>
        <p:spPr>
          <a:xfrm>
            <a:off x="7556409" y="640082"/>
            <a:ext cx="3995928" cy="5577837"/>
          </a:xfrm>
          <a:prstGeom prst="rect">
            <a:avLst/>
          </a:prstGeom>
          <a:effectLst/>
        </p:spPr>
      </p:pic>
    </p:spTree>
    <p:extLst>
      <p:ext uri="{BB962C8B-B14F-4D97-AF65-F5344CB8AC3E}">
        <p14:creationId xmlns:p14="http://schemas.microsoft.com/office/powerpoint/2010/main" val="4198903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F2F7C-5830-D26C-42EE-93CABE2AB398}"/>
              </a:ext>
            </a:extLst>
          </p:cNvPr>
          <p:cNvSpPr>
            <a:spLocks noGrp="1"/>
          </p:cNvSpPr>
          <p:nvPr>
            <p:ph type="title"/>
          </p:nvPr>
        </p:nvSpPr>
        <p:spPr>
          <a:xfrm>
            <a:off x="4965430" y="629266"/>
            <a:ext cx="6586491" cy="1676603"/>
          </a:xfrm>
        </p:spPr>
        <p:txBody>
          <a:bodyPr>
            <a:normAutofit/>
          </a:bodyPr>
          <a:lstStyle/>
          <a:p>
            <a:r>
              <a:rPr lang="en-US" sz="5400">
                <a:solidFill>
                  <a:schemeClr val="accent1"/>
                </a:solidFill>
                <a:latin typeface="Times New Roman" panose="02020603050405020304" pitchFamily="18" charset="0"/>
                <a:cs typeface="Times New Roman" panose="02020603050405020304" pitchFamily="18" charset="0"/>
              </a:rPr>
              <a:t>Cost</a:t>
            </a:r>
          </a:p>
        </p:txBody>
      </p:sp>
      <p:sp>
        <p:nvSpPr>
          <p:cNvPr id="3" name="Content Placeholder 2">
            <a:extLst>
              <a:ext uri="{FF2B5EF4-FFF2-40B4-BE49-F238E27FC236}">
                <a16:creationId xmlns:a16="http://schemas.microsoft.com/office/drawing/2014/main" id="{459FFFF1-DE38-5C29-CDA2-814935B2D278}"/>
              </a:ext>
            </a:extLst>
          </p:cNvPr>
          <p:cNvSpPr>
            <a:spLocks noGrp="1"/>
          </p:cNvSpPr>
          <p:nvPr>
            <p:ph idx="1"/>
          </p:nvPr>
        </p:nvSpPr>
        <p:spPr>
          <a:xfrm>
            <a:off x="4965431" y="2438400"/>
            <a:ext cx="6586489" cy="3785419"/>
          </a:xfrm>
        </p:spPr>
        <p:txBody>
          <a:bodyPr>
            <a:normAutofit/>
          </a:bodyPr>
          <a:lstStyle/>
          <a:p>
            <a:r>
              <a:rPr lang="en-US" sz="2000">
                <a:latin typeface="Times New Roman" panose="02020603050405020304" pitchFamily="18" charset="0"/>
                <a:cs typeface="Times New Roman" panose="02020603050405020304" pitchFamily="18" charset="0"/>
              </a:rPr>
              <a:t>The cost, as it pertains to routing algorithms, actually refers to communication cost. </a:t>
            </a:r>
          </a:p>
          <a:p>
            <a:r>
              <a:rPr lang="en-US" sz="2000">
                <a:latin typeface="Times New Roman" panose="02020603050405020304" pitchFamily="18" charset="0"/>
                <a:cs typeface="Times New Roman" panose="02020603050405020304" pitchFamily="18" charset="0"/>
              </a:rPr>
              <a:t>This refers to the actual monetary cost of link utilization. </a:t>
            </a:r>
          </a:p>
          <a:p>
            <a:r>
              <a:rPr lang="en-US" sz="2000">
                <a:latin typeface="Times New Roman" panose="02020603050405020304" pitchFamily="18" charset="0"/>
                <a:cs typeface="Times New Roman" panose="02020603050405020304" pitchFamily="18" charset="0"/>
              </a:rPr>
              <a:t>The cost may be used when, for example, a company prefers to route across private links rather than public links that include monetary charges for sending data across them or for the usage time.</a:t>
            </a:r>
          </a:p>
          <a:p>
            <a:r>
              <a:rPr lang="en-US" sz="2000">
                <a:latin typeface="Times New Roman" panose="02020603050405020304" pitchFamily="18" charset="0"/>
                <a:cs typeface="Times New Roman" panose="02020603050405020304" pitchFamily="18" charset="0"/>
              </a:rPr>
              <a:t>Intermediate System-to- Intermediate System (IS-IS) supports an optional expense metric measures the monetary cost of link utilization. </a:t>
            </a:r>
          </a:p>
        </p:txBody>
      </p:sp>
      <p:pic>
        <p:nvPicPr>
          <p:cNvPr id="5" name="Picture 4" descr="Digital graphs and numbers in 3D">
            <a:extLst>
              <a:ext uri="{FF2B5EF4-FFF2-40B4-BE49-F238E27FC236}">
                <a16:creationId xmlns:a16="http://schemas.microsoft.com/office/drawing/2014/main" id="{F56A1D9F-2579-E3C2-3271-BE8AF6994A33}"/>
              </a:ext>
            </a:extLst>
          </p:cNvPr>
          <p:cNvPicPr>
            <a:picLocks noChangeAspect="1"/>
          </p:cNvPicPr>
          <p:nvPr/>
        </p:nvPicPr>
        <p:blipFill rotWithShape="1">
          <a:blip r:embed="rId2"/>
          <a:srcRect l="31960" r="22920" b="-1"/>
          <a:stretch/>
        </p:blipFill>
        <p:spPr>
          <a:xfrm>
            <a:off x="20" y="10"/>
            <a:ext cx="4635571" cy="6857990"/>
          </a:xfrm>
          <a:prstGeom prst="rect">
            <a:avLst/>
          </a:prstGeom>
          <a:effectLst/>
        </p:spPr>
      </p:pic>
    </p:spTree>
    <p:extLst>
      <p:ext uri="{BB962C8B-B14F-4D97-AF65-F5344CB8AC3E}">
        <p14:creationId xmlns:p14="http://schemas.microsoft.com/office/powerpoint/2010/main" val="2918151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7F2F7C-5830-D26C-42EE-93CABE2AB398}"/>
              </a:ext>
            </a:extLst>
          </p:cNvPr>
          <p:cNvSpPr>
            <a:spLocks noGrp="1"/>
          </p:cNvSpPr>
          <p:nvPr>
            <p:ph type="title"/>
          </p:nvPr>
        </p:nvSpPr>
        <p:spPr>
          <a:xfrm>
            <a:off x="945023" y="896345"/>
            <a:ext cx="2501561" cy="1213810"/>
          </a:xfrm>
        </p:spPr>
        <p:txBody>
          <a:bodyPr anchor="b">
            <a:normAutofit/>
          </a:bodyPr>
          <a:lstStyle/>
          <a:p>
            <a:r>
              <a:rPr lang="en-US" sz="4000" dirty="0">
                <a:solidFill>
                  <a:srgbClr val="FFFFFF"/>
                </a:solidFill>
                <a:latin typeface="Times New Roman" panose="02020603050405020304" pitchFamily="18" charset="0"/>
                <a:cs typeface="Times New Roman" panose="02020603050405020304" pitchFamily="18" charset="0"/>
              </a:rPr>
              <a:t>Delay</a:t>
            </a:r>
          </a:p>
        </p:txBody>
      </p:sp>
      <p:sp>
        <p:nvSpPr>
          <p:cNvPr id="3" name="Content Placeholder 2">
            <a:extLst>
              <a:ext uri="{FF2B5EF4-FFF2-40B4-BE49-F238E27FC236}">
                <a16:creationId xmlns:a16="http://schemas.microsoft.com/office/drawing/2014/main" id="{459FFFF1-DE38-5C29-CDA2-814935B2D278}"/>
              </a:ext>
            </a:extLst>
          </p:cNvPr>
          <p:cNvSpPr>
            <a:spLocks noGrp="1"/>
          </p:cNvSpPr>
          <p:nvPr>
            <p:ph idx="1"/>
          </p:nvPr>
        </p:nvSpPr>
        <p:spPr>
          <a:xfrm>
            <a:off x="4134810" y="154746"/>
            <a:ext cx="8054141" cy="4712676"/>
          </a:xfrm>
        </p:spPr>
        <p:txBody>
          <a:bodyPr anchor="ctr">
            <a:normAutofit lnSpcReduction="10000"/>
          </a:bodyPr>
          <a:lstStyle/>
          <a:p>
            <a:r>
              <a:rPr lang="en-US" sz="2400" dirty="0">
                <a:latin typeface="Times New Roman" panose="02020603050405020304" pitchFamily="18" charset="0"/>
                <a:cs typeface="Times New Roman" panose="02020603050405020304" pitchFamily="18" charset="0"/>
              </a:rPr>
              <a:t>There are many types of delay, all of which affect different types of traffic. </a:t>
            </a:r>
          </a:p>
          <a:p>
            <a:r>
              <a:rPr lang="en-US" sz="2400" dirty="0">
                <a:latin typeface="Times New Roman" panose="02020603050405020304" pitchFamily="18" charset="0"/>
                <a:cs typeface="Times New Roman" panose="02020603050405020304" pitchFamily="18" charset="0"/>
              </a:rPr>
              <a:t>In general, delay refers to the length of time required to move a packet from source to destination through the internetwork. </a:t>
            </a:r>
          </a:p>
          <a:p>
            <a:r>
              <a:rPr lang="en-US" sz="2400" dirty="0">
                <a:latin typeface="Times New Roman" panose="02020603050405020304" pitchFamily="18" charset="0"/>
                <a:cs typeface="Times New Roman" panose="02020603050405020304" pitchFamily="18" charset="0"/>
              </a:rPr>
              <a:t>In Cisco IOS software, the interface delay value is in microseconds.</a:t>
            </a:r>
          </a:p>
          <a:p>
            <a:r>
              <a:rPr lang="en-US" sz="2400" dirty="0">
                <a:latin typeface="Times New Roman" panose="02020603050405020304" pitchFamily="18" charset="0"/>
                <a:cs typeface="Times New Roman" panose="02020603050405020304" pitchFamily="18" charset="0"/>
              </a:rPr>
              <a:t>The interface value is configured using the delay interface configuration command. </a:t>
            </a:r>
          </a:p>
          <a:p>
            <a:r>
              <a:rPr lang="en-US" sz="2400" dirty="0">
                <a:latin typeface="Times New Roman" panose="02020603050405020304" pitchFamily="18" charset="0"/>
                <a:cs typeface="Times New Roman" panose="02020603050405020304" pitchFamily="18" charset="0"/>
              </a:rPr>
              <a:t>When you configure the interface delay value, it is important to remember that this does not affect traffic. </a:t>
            </a:r>
          </a:p>
          <a:p>
            <a:r>
              <a:rPr lang="en-US" sz="2400" dirty="0">
                <a:latin typeface="Times New Roman" panose="02020603050405020304" pitchFamily="18" charset="0"/>
                <a:cs typeface="Times New Roman" panose="02020603050405020304" pitchFamily="18" charset="0"/>
              </a:rPr>
              <a:t>For example, configuring a delay value of 5000 does not mean that traffic sent out of that interface will have an additional delay of 5000. </a:t>
            </a:r>
          </a:p>
        </p:txBody>
      </p:sp>
      <p:pic>
        <p:nvPicPr>
          <p:cNvPr id="5" name="Picture 4">
            <a:extLst>
              <a:ext uri="{FF2B5EF4-FFF2-40B4-BE49-F238E27FC236}">
                <a16:creationId xmlns:a16="http://schemas.microsoft.com/office/drawing/2014/main" id="{32734A5D-FED2-F9C4-A253-8C52D54CF5F4}"/>
              </a:ext>
            </a:extLst>
          </p:cNvPr>
          <p:cNvPicPr>
            <a:picLocks noChangeAspect="1"/>
          </p:cNvPicPr>
          <p:nvPr/>
        </p:nvPicPr>
        <p:blipFill>
          <a:blip r:embed="rId2"/>
          <a:stretch>
            <a:fillRect/>
          </a:stretch>
        </p:blipFill>
        <p:spPr>
          <a:xfrm>
            <a:off x="675739" y="4714364"/>
            <a:ext cx="11273786" cy="1936218"/>
          </a:xfrm>
          <a:prstGeom prst="rect">
            <a:avLst/>
          </a:prstGeom>
        </p:spPr>
      </p:pic>
    </p:spTree>
    <p:extLst>
      <p:ext uri="{BB962C8B-B14F-4D97-AF65-F5344CB8AC3E}">
        <p14:creationId xmlns:p14="http://schemas.microsoft.com/office/powerpoint/2010/main" val="2490992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6D7F65-E9B6-4775-8355-D095CC73C1C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7F2F7C-5830-D26C-42EE-93CABE2AB398}"/>
              </a:ext>
            </a:extLst>
          </p:cNvPr>
          <p:cNvSpPr>
            <a:spLocks noGrp="1"/>
          </p:cNvSpPr>
          <p:nvPr>
            <p:ph type="title"/>
          </p:nvPr>
        </p:nvSpPr>
        <p:spPr>
          <a:xfrm>
            <a:off x="1136396" y="502021"/>
            <a:ext cx="6173262" cy="1655483"/>
          </a:xfrm>
        </p:spPr>
        <p:txBody>
          <a:bodyPr anchor="b">
            <a:normAutofit/>
          </a:bodyPr>
          <a:lstStyle/>
          <a:p>
            <a:r>
              <a:rPr lang="en-US" sz="4000">
                <a:latin typeface="Times New Roman" panose="02020603050405020304" pitchFamily="18" charset="0"/>
                <a:cs typeface="Times New Roman" panose="02020603050405020304" pitchFamily="18" charset="0"/>
              </a:rPr>
              <a:t>Load</a:t>
            </a:r>
          </a:p>
        </p:txBody>
      </p:sp>
      <p:sp>
        <p:nvSpPr>
          <p:cNvPr id="3" name="Content Placeholder 2">
            <a:extLst>
              <a:ext uri="{FF2B5EF4-FFF2-40B4-BE49-F238E27FC236}">
                <a16:creationId xmlns:a16="http://schemas.microsoft.com/office/drawing/2014/main" id="{459FFFF1-DE38-5C29-CDA2-814935B2D278}"/>
              </a:ext>
            </a:extLst>
          </p:cNvPr>
          <p:cNvSpPr>
            <a:spLocks noGrp="1"/>
          </p:cNvSpPr>
          <p:nvPr>
            <p:ph idx="1"/>
          </p:nvPr>
        </p:nvSpPr>
        <p:spPr>
          <a:xfrm>
            <a:off x="1136397" y="2408518"/>
            <a:ext cx="6173262" cy="3535083"/>
          </a:xfrm>
        </p:spPr>
        <p:txBody>
          <a:bodyPr>
            <a:normAutofit/>
          </a:bodyPr>
          <a:lstStyle/>
          <a:p>
            <a:r>
              <a:rPr lang="en-US" sz="1700" dirty="0">
                <a:latin typeface="Times New Roman" panose="02020603050405020304" pitchFamily="18" charset="0"/>
                <a:cs typeface="Times New Roman" panose="02020603050405020304" pitchFamily="18" charset="0"/>
              </a:rPr>
              <a:t>The term load means different things to different people. </a:t>
            </a:r>
          </a:p>
          <a:p>
            <a:r>
              <a:rPr lang="en-US" sz="1700" dirty="0">
                <a:latin typeface="Times New Roman" panose="02020603050405020304" pitchFamily="18" charset="0"/>
                <a:cs typeface="Times New Roman" panose="02020603050405020304" pitchFamily="18" charset="0"/>
              </a:rPr>
              <a:t>For example, in general computing terminology, the term load refers to the amount of work a resource, such as the CPU, is performing. </a:t>
            </a:r>
          </a:p>
          <a:p>
            <a:r>
              <a:rPr lang="en-US" sz="1700" dirty="0">
                <a:latin typeface="Times New Roman" panose="02020603050405020304" pitchFamily="18" charset="0"/>
                <a:cs typeface="Times New Roman" panose="02020603050405020304" pitchFamily="18" charset="0"/>
              </a:rPr>
              <a:t>The term, as it applies in this context, refers to the degree of use for a particular router interface. </a:t>
            </a:r>
          </a:p>
          <a:p>
            <a:r>
              <a:rPr lang="en-US" sz="1700" dirty="0">
                <a:latin typeface="Times New Roman" panose="02020603050405020304" pitchFamily="18" charset="0"/>
                <a:cs typeface="Times New Roman" panose="02020603050405020304" pitchFamily="18" charset="0"/>
              </a:rPr>
              <a:t>The load on the interface is as a fraction of 255. </a:t>
            </a:r>
          </a:p>
          <a:p>
            <a:r>
              <a:rPr lang="en-US" sz="1700" dirty="0">
                <a:latin typeface="Times New Roman" panose="02020603050405020304" pitchFamily="18" charset="0"/>
                <a:cs typeface="Times New Roman" panose="02020603050405020304" pitchFamily="18" charset="0"/>
              </a:rPr>
              <a:t>For example, a load of 255/255 indicates that the interface is completely saturated, while a load of 128/255 indicates that the interface is 50% saturated. </a:t>
            </a:r>
          </a:p>
          <a:p>
            <a:r>
              <a:rPr lang="en-US" sz="1700" dirty="0">
                <a:latin typeface="Times New Roman" panose="02020603050405020304" pitchFamily="18" charset="0"/>
                <a:cs typeface="Times New Roman" panose="02020603050405020304" pitchFamily="18" charset="0"/>
              </a:rPr>
              <a:t>By default, the load is calculated as an average over a period of five minutes. </a:t>
            </a:r>
          </a:p>
        </p:txBody>
      </p:sp>
      <p:pic>
        <p:nvPicPr>
          <p:cNvPr id="5" name="Picture 4" descr="Electronic circuit board">
            <a:extLst>
              <a:ext uri="{FF2B5EF4-FFF2-40B4-BE49-F238E27FC236}">
                <a16:creationId xmlns:a16="http://schemas.microsoft.com/office/drawing/2014/main" id="{15C5655F-0964-108F-B1AA-DFE6EEAFD033}"/>
              </a:ext>
            </a:extLst>
          </p:cNvPr>
          <p:cNvPicPr>
            <a:picLocks noChangeAspect="1"/>
          </p:cNvPicPr>
          <p:nvPr/>
        </p:nvPicPr>
        <p:blipFill rotWithShape="1">
          <a:blip r:embed="rId2"/>
          <a:srcRect l="24836" r="38008"/>
          <a:stretch/>
        </p:blipFill>
        <p:spPr>
          <a:xfrm>
            <a:off x="8115300" y="-12515"/>
            <a:ext cx="4076700" cy="6418631"/>
          </a:xfrm>
          <a:prstGeom prst="rect">
            <a:avLst/>
          </a:prstGeom>
        </p:spPr>
      </p:pic>
      <p:sp>
        <p:nvSpPr>
          <p:cNvPr id="11" name="Rectangle 10">
            <a:extLst>
              <a:ext uri="{FF2B5EF4-FFF2-40B4-BE49-F238E27FC236}">
                <a16:creationId xmlns:a16="http://schemas.microsoft.com/office/drawing/2014/main" id="{61707E60-CEC9-4661-AA82-69242EB4BDC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7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F035CD8-AE30-4146-96F2-036B0CE5E4F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7659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12609869-9E80-471B-A487-A53288E0E7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7F2F7C-5830-D26C-42EE-93CABE2AB398}"/>
              </a:ext>
            </a:extLst>
          </p:cNvPr>
          <p:cNvSpPr>
            <a:spLocks noGrp="1"/>
          </p:cNvSpPr>
          <p:nvPr>
            <p:ph type="title"/>
          </p:nvPr>
        </p:nvSpPr>
        <p:spPr>
          <a:xfrm>
            <a:off x="1399809" y="267285"/>
            <a:ext cx="5323715" cy="824743"/>
          </a:xfrm>
        </p:spPr>
        <p:txBody>
          <a:bodyPr anchor="b">
            <a:normAutofit/>
          </a:bodyPr>
          <a:lstStyle/>
          <a:p>
            <a:r>
              <a:rPr lang="en-US" sz="4000" dirty="0">
                <a:latin typeface="Times New Roman" panose="02020603050405020304" pitchFamily="18" charset="0"/>
                <a:cs typeface="Times New Roman" panose="02020603050405020304" pitchFamily="18" charset="0"/>
              </a:rPr>
              <a:t>Path Length</a:t>
            </a:r>
          </a:p>
        </p:txBody>
      </p:sp>
      <p:sp>
        <p:nvSpPr>
          <p:cNvPr id="3" name="Content Placeholder 2">
            <a:extLst>
              <a:ext uri="{FF2B5EF4-FFF2-40B4-BE49-F238E27FC236}">
                <a16:creationId xmlns:a16="http://schemas.microsoft.com/office/drawing/2014/main" id="{459FFFF1-DE38-5C29-CDA2-814935B2D278}"/>
              </a:ext>
            </a:extLst>
          </p:cNvPr>
          <p:cNvSpPr>
            <a:spLocks noGrp="1"/>
          </p:cNvSpPr>
          <p:nvPr>
            <p:ph idx="1"/>
          </p:nvPr>
        </p:nvSpPr>
        <p:spPr>
          <a:xfrm>
            <a:off x="309489" y="1252025"/>
            <a:ext cx="7202659" cy="5338689"/>
          </a:xfrm>
        </p:spPr>
        <p:txBody>
          <a:bodyPr anchor="t">
            <a:normAutofit/>
          </a:bodyPr>
          <a:lstStyle/>
          <a:p>
            <a:r>
              <a:rPr lang="en-US" sz="2400" dirty="0">
                <a:latin typeface="Times New Roman" panose="02020603050405020304" pitchFamily="18" charset="0"/>
                <a:cs typeface="Times New Roman" panose="02020603050405020304" pitchFamily="18" charset="0"/>
              </a:rPr>
              <a:t>The path length metric is the total length of the path that is traversed from the local router to the destination network. </a:t>
            </a:r>
          </a:p>
          <a:p>
            <a:r>
              <a:rPr lang="en-US" sz="2400" dirty="0">
                <a:latin typeface="Times New Roman" panose="02020603050405020304" pitchFamily="18" charset="0"/>
                <a:cs typeface="Times New Roman" panose="02020603050405020304" pitchFamily="18" charset="0"/>
              </a:rPr>
              <a:t>Different routing algorithms represent this in different forms. </a:t>
            </a:r>
          </a:p>
          <a:p>
            <a:r>
              <a:rPr lang="en-US" sz="2400" dirty="0">
                <a:latin typeface="Times New Roman" panose="02020603050405020304" pitchFamily="18" charset="0"/>
                <a:cs typeface="Times New Roman" panose="02020603050405020304" pitchFamily="18" charset="0"/>
              </a:rPr>
              <a:t>For example, Routing Information Protocol (RIP) counts all intermediate routers (hops) between the local router and the destination network and uses the hop count as the metric.</a:t>
            </a:r>
          </a:p>
          <a:p>
            <a:r>
              <a:rPr lang="en-US" sz="2400" dirty="0">
                <a:latin typeface="Times New Roman" panose="02020603050405020304" pitchFamily="18" charset="0"/>
                <a:cs typeface="Times New Roman" panose="02020603050405020304" pitchFamily="18" charset="0"/>
              </a:rPr>
              <a:t>Border Gateway Protocol (BGP) counts the number of traversed autonomous systems between the local router and destination network and uses the autonomous system count to select the best path.</a:t>
            </a:r>
          </a:p>
        </p:txBody>
      </p:sp>
      <p:sp>
        <p:nvSpPr>
          <p:cNvPr id="23" name="Rectangle 11">
            <a:extLst>
              <a:ext uri="{FF2B5EF4-FFF2-40B4-BE49-F238E27FC236}">
                <a16:creationId xmlns:a16="http://schemas.microsoft.com/office/drawing/2014/main" id="{7004738A-9D34-43E8-97D2-CA0EED4F8B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B8B8D07F-F13E-443E-BA68-2D26672D76B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5">
            <a:extLst>
              <a:ext uri="{FF2B5EF4-FFF2-40B4-BE49-F238E27FC236}">
                <a16:creationId xmlns:a16="http://schemas.microsoft.com/office/drawing/2014/main" id="{2813A4FA-24A5-41ED-A534-3807D1B2F34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17">
            <a:extLst>
              <a:ext uri="{FF2B5EF4-FFF2-40B4-BE49-F238E27FC236}">
                <a16:creationId xmlns:a16="http://schemas.microsoft.com/office/drawing/2014/main" id="{C3944F27-CA70-4E84-A51A-E6BF8955897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63042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2609869-9E80-471B-A487-A53288E0E7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3EDC9C-0BFD-A3B3-491D-A175FDBBBBB3}"/>
              </a:ext>
            </a:extLst>
          </p:cNvPr>
          <p:cNvSpPr>
            <a:spLocks noGrp="1"/>
          </p:cNvSpPr>
          <p:nvPr>
            <p:ph type="title"/>
          </p:nvPr>
        </p:nvSpPr>
        <p:spPr>
          <a:xfrm>
            <a:off x="1144923" y="542480"/>
            <a:ext cx="5323715" cy="1642970"/>
          </a:xfrm>
        </p:spPr>
        <p:txBody>
          <a:bodyPr anchor="b">
            <a:normAutofit/>
          </a:bodyPr>
          <a:lstStyle/>
          <a:p>
            <a:r>
              <a:rPr lang="en-US" sz="4000" dirty="0">
                <a:latin typeface="Times New Roman" panose="02020603050405020304" pitchFamily="18" charset="0"/>
                <a:cs typeface="Times New Roman" panose="02020603050405020304" pitchFamily="18" charset="0"/>
              </a:rPr>
              <a:t>What is a Router?</a:t>
            </a:r>
          </a:p>
        </p:txBody>
      </p:sp>
      <p:sp>
        <p:nvSpPr>
          <p:cNvPr id="3" name="Content Placeholder 2">
            <a:extLst>
              <a:ext uri="{FF2B5EF4-FFF2-40B4-BE49-F238E27FC236}">
                <a16:creationId xmlns:a16="http://schemas.microsoft.com/office/drawing/2014/main" id="{20FC3B8A-4857-FDFE-EA26-7523D0F66C03}"/>
              </a:ext>
            </a:extLst>
          </p:cNvPr>
          <p:cNvSpPr>
            <a:spLocks noGrp="1"/>
          </p:cNvSpPr>
          <p:nvPr>
            <p:ph idx="1"/>
          </p:nvPr>
        </p:nvSpPr>
        <p:spPr>
          <a:xfrm>
            <a:off x="1144923" y="2405894"/>
            <a:ext cx="5315189" cy="3535083"/>
          </a:xfrm>
        </p:spPr>
        <p:txBody>
          <a:bodyPr anchor="t">
            <a:normAutofit/>
          </a:bodyPr>
          <a:lstStyle/>
          <a:p>
            <a:r>
              <a:rPr lang="en-US" sz="2000" dirty="0">
                <a:latin typeface="Times New Roman" panose="02020603050405020304" pitchFamily="18" charset="0"/>
                <a:cs typeface="Times New Roman" panose="02020603050405020304" pitchFamily="18" charset="0"/>
              </a:rPr>
              <a:t>A router is a networking device that forwards data packets between computer networks. Routers perform the traffic directing functions on the Internet. Data sent through the internet, such as a web page or email, is in the form of data packets.</a:t>
            </a:r>
          </a:p>
        </p:txBody>
      </p:sp>
      <p:sp>
        <p:nvSpPr>
          <p:cNvPr id="12" name="Rectangle 11">
            <a:extLst>
              <a:ext uri="{FF2B5EF4-FFF2-40B4-BE49-F238E27FC236}">
                <a16:creationId xmlns:a16="http://schemas.microsoft.com/office/drawing/2014/main" id="{7004738A-9D34-43E8-97D2-CA0EED4F8B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8D07F-F13E-443E-BA68-2D26672D76B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813A4FA-24A5-41ED-A534-3807D1B2F34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3944F27-CA70-4E84-A51A-E6BF8955897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Wireless router">
            <a:extLst>
              <a:ext uri="{FF2B5EF4-FFF2-40B4-BE49-F238E27FC236}">
                <a16:creationId xmlns:a16="http://schemas.microsoft.com/office/drawing/2014/main" id="{DD0B4D84-44D4-0EAC-9CF9-3E447E5B72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6096000" y="1323505"/>
            <a:ext cx="4170530" cy="4170530"/>
          </a:xfrm>
          <a:prstGeom prst="rect">
            <a:avLst/>
          </a:prstGeom>
        </p:spPr>
      </p:pic>
    </p:spTree>
    <p:extLst>
      <p:ext uri="{BB962C8B-B14F-4D97-AF65-F5344CB8AC3E}">
        <p14:creationId xmlns:p14="http://schemas.microsoft.com/office/powerpoint/2010/main" val="1622812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7F2F7C-5830-D26C-42EE-93CABE2AB398}"/>
              </a:ext>
            </a:extLst>
          </p:cNvPr>
          <p:cNvSpPr>
            <a:spLocks noGrp="1"/>
          </p:cNvSpPr>
          <p:nvPr>
            <p:ph type="title"/>
          </p:nvPr>
        </p:nvSpPr>
        <p:spPr>
          <a:xfrm>
            <a:off x="1371599" y="294538"/>
            <a:ext cx="9895951" cy="1033669"/>
          </a:xfrm>
        </p:spPr>
        <p:txBody>
          <a:bodyPr>
            <a:normAutofit/>
          </a:bodyPr>
          <a:lstStyle/>
          <a:p>
            <a:r>
              <a:rPr lang="en-US" sz="4000">
                <a:solidFill>
                  <a:srgbClr val="FFFFFF"/>
                </a:solidFill>
                <a:latin typeface="Times New Roman" panose="02020603050405020304" pitchFamily="18" charset="0"/>
                <a:cs typeface="Times New Roman" panose="02020603050405020304" pitchFamily="18" charset="0"/>
              </a:rPr>
              <a:t>Reliability</a:t>
            </a:r>
          </a:p>
        </p:txBody>
      </p:sp>
      <p:sp>
        <p:nvSpPr>
          <p:cNvPr id="3" name="Content Placeholder 2">
            <a:extLst>
              <a:ext uri="{FF2B5EF4-FFF2-40B4-BE49-F238E27FC236}">
                <a16:creationId xmlns:a16="http://schemas.microsoft.com/office/drawing/2014/main" id="{459FFFF1-DE38-5C29-CDA2-814935B2D278}"/>
              </a:ext>
            </a:extLst>
          </p:cNvPr>
          <p:cNvSpPr>
            <a:spLocks noGrp="1"/>
          </p:cNvSpPr>
          <p:nvPr>
            <p:ph idx="1"/>
          </p:nvPr>
        </p:nvSpPr>
        <p:spPr>
          <a:xfrm>
            <a:off x="745589" y="1885278"/>
            <a:ext cx="10916528" cy="4678183"/>
          </a:xfrm>
        </p:spPr>
        <p:txBody>
          <a:bodyPr anchor="ctr">
            <a:normAutofit/>
          </a:bodyPr>
          <a:lstStyle/>
          <a:p>
            <a:r>
              <a:rPr lang="en-US" sz="2400" dirty="0">
                <a:latin typeface="Times New Roman" panose="02020603050405020304" pitchFamily="18" charset="0"/>
                <a:cs typeface="Times New Roman" panose="02020603050405020304" pitchFamily="18" charset="0"/>
              </a:rPr>
              <a:t>Like load, the term reliability means different things depending on the context in which it is used.</a:t>
            </a:r>
          </a:p>
          <a:p>
            <a:r>
              <a:rPr lang="en-US" sz="2400" dirty="0">
                <a:latin typeface="Times New Roman" panose="02020603050405020304" pitchFamily="18" charset="0"/>
                <a:cs typeface="Times New Roman" panose="02020603050405020304" pitchFamily="18" charset="0"/>
              </a:rPr>
              <a:t> In this guide, unless stated otherwise, it should always be assumed that the term reliability refers to the dependability of network links or interfaces. </a:t>
            </a:r>
          </a:p>
          <a:p>
            <a:r>
              <a:rPr lang="en-US" sz="2400" dirty="0">
                <a:latin typeface="Times New Roman" panose="02020603050405020304" pitchFamily="18" charset="0"/>
                <a:cs typeface="Times New Roman" panose="02020603050405020304" pitchFamily="18" charset="0"/>
              </a:rPr>
              <a:t>In Cisco IOS software, the reliability of a link or interface is represented as a fraction of 255.</a:t>
            </a:r>
          </a:p>
          <a:p>
            <a:r>
              <a:rPr lang="en-US" sz="2400" dirty="0">
                <a:latin typeface="Times New Roman" panose="02020603050405020304" pitchFamily="18" charset="0"/>
                <a:cs typeface="Times New Roman" panose="02020603050405020304" pitchFamily="18" charset="0"/>
              </a:rPr>
              <a:t>As an example, a reliability value of 255/255 indicates the interface is 100% reliable. Similar to the interface load, by default the reliability of an interface is calculated as an average over a period of five minutes.</a:t>
            </a:r>
          </a:p>
        </p:txBody>
      </p:sp>
    </p:spTree>
    <p:extLst>
      <p:ext uri="{BB962C8B-B14F-4D97-AF65-F5344CB8AC3E}">
        <p14:creationId xmlns:p14="http://schemas.microsoft.com/office/powerpoint/2010/main" val="1144269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995C6C04-ED1E-48C5-BD46-37449D6244A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39482"/>
            <a:ext cx="12192001" cy="261851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1DD5534-FFEF-CD9F-76FE-3B10A8CF699F}"/>
              </a:ext>
            </a:extLst>
          </p:cNvPr>
          <p:cNvSpPr>
            <a:spLocks noGrp="1"/>
          </p:cNvSpPr>
          <p:nvPr>
            <p:ph type="title"/>
          </p:nvPr>
        </p:nvSpPr>
        <p:spPr>
          <a:xfrm>
            <a:off x="650449" y="4559523"/>
            <a:ext cx="10901471" cy="1236440"/>
          </a:xfrm>
          <a:noFill/>
        </p:spPr>
        <p:txBody>
          <a:bodyPr vert="horz" lIns="91440" tIns="45720" rIns="91440" bIns="45720" rtlCol="0" anchor="b">
            <a:normAutofit/>
          </a:bodyPr>
          <a:lstStyle/>
          <a:p>
            <a:pPr algn="ctr"/>
            <a:r>
              <a:rPr lang="en-US" sz="6600">
                <a:solidFill>
                  <a:schemeClr val="bg1"/>
                </a:solidFill>
              </a:rPr>
              <a:t>Questions</a:t>
            </a:r>
          </a:p>
        </p:txBody>
      </p:sp>
      <p:pic>
        <p:nvPicPr>
          <p:cNvPr id="13" name="Picture 3" descr="3D black question marks with one yellow question mark">
            <a:extLst>
              <a:ext uri="{FF2B5EF4-FFF2-40B4-BE49-F238E27FC236}">
                <a16:creationId xmlns:a16="http://schemas.microsoft.com/office/drawing/2014/main" id="{E559B912-1127-6FE3-8416-7F5F4A419AC4}"/>
              </a:ext>
            </a:extLst>
          </p:cNvPr>
          <p:cNvPicPr>
            <a:picLocks noChangeAspect="1"/>
          </p:cNvPicPr>
          <p:nvPr/>
        </p:nvPicPr>
        <p:blipFill rotWithShape="1">
          <a:blip r:embed="rId2"/>
          <a:srcRect t="55" b="4677"/>
          <a:stretch/>
        </p:blipFill>
        <p:spPr>
          <a:xfrm>
            <a:off x="20" y="1"/>
            <a:ext cx="12191979" cy="4239482"/>
          </a:xfrm>
          <a:prstGeom prst="rect">
            <a:avLst/>
          </a:prstGeom>
        </p:spPr>
      </p:pic>
    </p:spTree>
    <p:extLst>
      <p:ext uri="{BB962C8B-B14F-4D97-AF65-F5344CB8AC3E}">
        <p14:creationId xmlns:p14="http://schemas.microsoft.com/office/powerpoint/2010/main" val="2571159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76EFD3D9-44F0-4267-BCC1-1613E79D82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
            <a:extLst>
              <a:ext uri="{FF2B5EF4-FFF2-40B4-BE49-F238E27FC236}">
                <a16:creationId xmlns:a16="http://schemas.microsoft.com/office/drawing/2014/main" id="{A779A851-95D6-41AF-937A-B0E4B7F6FA8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CB28003-09D7-F05E-E499-1536D25432D6}"/>
              </a:ext>
            </a:extLst>
          </p:cNvPr>
          <p:cNvSpPr>
            <a:spLocks noGrp="1"/>
          </p:cNvSpPr>
          <p:nvPr>
            <p:ph type="title"/>
          </p:nvPr>
        </p:nvSpPr>
        <p:spPr>
          <a:xfrm>
            <a:off x="934872" y="982272"/>
            <a:ext cx="3388419" cy="4560970"/>
          </a:xfrm>
        </p:spPr>
        <p:txBody>
          <a:bodyPr>
            <a:normAutofit/>
          </a:bodyPr>
          <a:lstStyle/>
          <a:p>
            <a:r>
              <a:rPr lang="en-US" sz="4000">
                <a:solidFill>
                  <a:srgbClr val="FFFFFF"/>
                </a:solidFill>
              </a:rPr>
              <a:t>Configuration modes</a:t>
            </a:r>
          </a:p>
        </p:txBody>
      </p:sp>
      <p:sp>
        <p:nvSpPr>
          <p:cNvPr id="16" name="Rectangle 8">
            <a:extLst>
              <a:ext uri="{FF2B5EF4-FFF2-40B4-BE49-F238E27FC236}">
                <a16:creationId xmlns:a16="http://schemas.microsoft.com/office/drawing/2014/main" id="{82211336-CFF3-412D-868A-6679C1004C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35226736-455A-3D1D-09DB-A8E6B870764D}"/>
              </a:ext>
            </a:extLst>
          </p:cNvPr>
          <p:cNvSpPr>
            <a:spLocks noGrp="1"/>
          </p:cNvSpPr>
          <p:nvPr>
            <p:ph idx="1"/>
          </p:nvPr>
        </p:nvSpPr>
        <p:spPr>
          <a:xfrm>
            <a:off x="5221862" y="1719618"/>
            <a:ext cx="5948831" cy="4334629"/>
          </a:xfrm>
        </p:spPr>
        <p:txBody>
          <a:bodyPr anchor="ctr">
            <a:normAutofit/>
          </a:bodyPr>
          <a:lstStyle/>
          <a:p>
            <a:r>
              <a:rPr lang="en-US" sz="2400">
                <a:solidFill>
                  <a:srgbClr val="FEFFFF"/>
                </a:solidFill>
              </a:rPr>
              <a:t>There are mainly 5 modes in the switch:</a:t>
            </a:r>
          </a:p>
          <a:p>
            <a:pPr lvl="1"/>
            <a:r>
              <a:rPr lang="en-US" i="0">
                <a:solidFill>
                  <a:srgbClr val="FEFFFF"/>
                </a:solidFill>
                <a:effectLst/>
              </a:rPr>
              <a:t>User execution mode</a:t>
            </a:r>
          </a:p>
          <a:p>
            <a:pPr lvl="1"/>
            <a:r>
              <a:rPr lang="en-US" i="0">
                <a:solidFill>
                  <a:srgbClr val="FEFFFF"/>
                </a:solidFill>
                <a:effectLst/>
              </a:rPr>
              <a:t>Privileged mode </a:t>
            </a:r>
            <a:endParaRPr lang="en-US">
              <a:solidFill>
                <a:srgbClr val="FEFFFF"/>
              </a:solidFill>
            </a:endParaRPr>
          </a:p>
          <a:p>
            <a:pPr lvl="1"/>
            <a:r>
              <a:rPr lang="en-US" i="0">
                <a:solidFill>
                  <a:srgbClr val="FEFFFF"/>
                </a:solidFill>
                <a:effectLst/>
              </a:rPr>
              <a:t>Global configuration mode</a:t>
            </a:r>
          </a:p>
          <a:p>
            <a:pPr lvl="1"/>
            <a:r>
              <a:rPr lang="en-US" i="0">
                <a:solidFill>
                  <a:srgbClr val="FEFFFF"/>
                </a:solidFill>
                <a:effectLst/>
              </a:rPr>
              <a:t>Interface configuration mode</a:t>
            </a:r>
          </a:p>
          <a:p>
            <a:pPr lvl="1"/>
            <a:r>
              <a:rPr lang="en-US" i="0">
                <a:solidFill>
                  <a:srgbClr val="FEFFFF"/>
                </a:solidFill>
                <a:effectLst/>
              </a:rPr>
              <a:t>ROMMON mode </a:t>
            </a:r>
            <a:endParaRPr lang="en-US">
              <a:solidFill>
                <a:srgbClr val="FEFFFF"/>
              </a:solidFill>
            </a:endParaRPr>
          </a:p>
          <a:p>
            <a:endParaRPr lang="en-US" sz="2400">
              <a:solidFill>
                <a:srgbClr val="FEFFFF"/>
              </a:solidFill>
            </a:endParaRPr>
          </a:p>
        </p:txBody>
      </p:sp>
    </p:spTree>
    <p:extLst>
      <p:ext uri="{BB962C8B-B14F-4D97-AF65-F5344CB8AC3E}">
        <p14:creationId xmlns:p14="http://schemas.microsoft.com/office/powerpoint/2010/main" val="302602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F77C0-0214-4749-33BE-689A5D4792B1}"/>
              </a:ext>
            </a:extLst>
          </p:cNvPr>
          <p:cNvSpPr>
            <a:spLocks noGrp="1"/>
          </p:cNvSpPr>
          <p:nvPr>
            <p:ph type="title"/>
          </p:nvPr>
        </p:nvSpPr>
        <p:spPr>
          <a:xfrm>
            <a:off x="581192" y="613101"/>
            <a:ext cx="11029616" cy="919171"/>
          </a:xfrm>
        </p:spPr>
        <p:txBody>
          <a:bodyPr/>
          <a:lstStyle/>
          <a:p>
            <a:r>
              <a:rPr lang="en-US" dirty="0"/>
              <a:t>User Execution mode</a:t>
            </a:r>
          </a:p>
        </p:txBody>
      </p:sp>
      <p:sp>
        <p:nvSpPr>
          <p:cNvPr id="3" name="Content Placeholder 2">
            <a:extLst>
              <a:ext uri="{FF2B5EF4-FFF2-40B4-BE49-F238E27FC236}">
                <a16:creationId xmlns:a16="http://schemas.microsoft.com/office/drawing/2014/main" id="{855E3F09-BD3C-95EB-BD3D-F1976430A6D2}"/>
              </a:ext>
            </a:extLst>
          </p:cNvPr>
          <p:cNvSpPr>
            <a:spLocks noGrp="1"/>
          </p:cNvSpPr>
          <p:nvPr>
            <p:ph idx="1"/>
          </p:nvPr>
        </p:nvSpPr>
        <p:spPr>
          <a:xfrm>
            <a:off x="581193" y="1621327"/>
            <a:ext cx="11029615" cy="919171"/>
          </a:xfrm>
        </p:spPr>
        <p:txBody>
          <a:bodyPr>
            <a:normAutofit/>
          </a:bodyPr>
          <a:lstStyle/>
          <a:p>
            <a:r>
              <a:rPr lang="en-US" sz="1800" dirty="0"/>
              <a:t>As soon as the interface up message appears and press enter, the router&gt; prompt will pop up. This is called user execution mode. This mode is limited to some monitoring commands. </a:t>
            </a:r>
          </a:p>
        </p:txBody>
      </p:sp>
      <p:sp>
        <p:nvSpPr>
          <p:cNvPr id="4" name="Title 1">
            <a:extLst>
              <a:ext uri="{FF2B5EF4-FFF2-40B4-BE49-F238E27FC236}">
                <a16:creationId xmlns:a16="http://schemas.microsoft.com/office/drawing/2014/main" id="{5E041DA1-506F-8BAE-F27F-5FDC8ECAFC94}"/>
              </a:ext>
            </a:extLst>
          </p:cNvPr>
          <p:cNvSpPr txBox="1">
            <a:spLocks/>
          </p:cNvSpPr>
          <p:nvPr/>
        </p:nvSpPr>
        <p:spPr>
          <a:xfrm>
            <a:off x="581192" y="2629553"/>
            <a:ext cx="11029616" cy="765313"/>
          </a:xfrm>
          <a:prstGeom prst="rect">
            <a:avLst/>
          </a:prstGeom>
        </p:spPr>
        <p:txBody>
          <a:bodyPr vert="horz" lIns="91440" tIns="45720" rIns="91440" bIns="45720" rtlCol="0" anchor="b">
            <a:normAutofit/>
          </a:bodyPr>
          <a:lst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Privileged mode</a:t>
            </a:r>
          </a:p>
        </p:txBody>
      </p:sp>
      <p:sp>
        <p:nvSpPr>
          <p:cNvPr id="5" name="Content Placeholder 2">
            <a:extLst>
              <a:ext uri="{FF2B5EF4-FFF2-40B4-BE49-F238E27FC236}">
                <a16:creationId xmlns:a16="http://schemas.microsoft.com/office/drawing/2014/main" id="{B3277105-BEC6-C1BD-41E7-C0C59556D28C}"/>
              </a:ext>
            </a:extLst>
          </p:cNvPr>
          <p:cNvSpPr txBox="1">
            <a:spLocks/>
          </p:cNvSpPr>
          <p:nvPr/>
        </p:nvSpPr>
        <p:spPr>
          <a:xfrm>
            <a:off x="581193" y="3459669"/>
            <a:ext cx="11029615" cy="1032478"/>
          </a:xfrm>
          <a:prstGeom prst="rect">
            <a:avLst/>
          </a:prstGeom>
        </p:spPr>
        <p:txBody>
          <a:bodyPr vert="horz" lIns="91440" tIns="45720" rIns="91440" bIns="45720" rtlCol="0" anchor="ctr">
            <a:normAutofit lnSpcReduction="10000"/>
          </a:bodyPr>
          <a:lst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1800" dirty="0">
                <a:solidFill>
                  <a:schemeClr val="tx1"/>
                </a:solidFill>
              </a:rPr>
              <a:t>As we type enable to user mode, we enter into Privileged mode where we can view and change the configuration of the router. Different commands like show running-configuration, show IP interface brief, </a:t>
            </a:r>
            <a:r>
              <a:rPr lang="en-US" sz="1800" dirty="0" err="1">
                <a:solidFill>
                  <a:schemeClr val="tx1"/>
                </a:solidFill>
              </a:rPr>
              <a:t>etc</a:t>
            </a:r>
            <a:r>
              <a:rPr lang="en-US" sz="1800" dirty="0">
                <a:solidFill>
                  <a:schemeClr val="tx1"/>
                </a:solidFill>
              </a:rPr>
              <a:t> can run on this mode which is used for troubleshooting purposes. </a:t>
            </a:r>
          </a:p>
        </p:txBody>
      </p:sp>
      <p:sp>
        <p:nvSpPr>
          <p:cNvPr id="6" name="Title 1">
            <a:extLst>
              <a:ext uri="{FF2B5EF4-FFF2-40B4-BE49-F238E27FC236}">
                <a16:creationId xmlns:a16="http://schemas.microsoft.com/office/drawing/2014/main" id="{5B41012B-9E62-D268-EB30-1C8C3BF3B8C3}"/>
              </a:ext>
            </a:extLst>
          </p:cNvPr>
          <p:cNvSpPr txBox="1">
            <a:spLocks/>
          </p:cNvSpPr>
          <p:nvPr/>
        </p:nvSpPr>
        <p:spPr>
          <a:xfrm>
            <a:off x="581192" y="4402429"/>
            <a:ext cx="11029616" cy="782087"/>
          </a:xfrm>
          <a:prstGeom prst="rect">
            <a:avLst/>
          </a:prstGeom>
        </p:spPr>
        <p:txBody>
          <a:bodyPr vert="horz" lIns="91440" tIns="45720" rIns="91440" bIns="45720" rtlCol="0" anchor="b">
            <a:normAutofit/>
          </a:bodyPr>
          <a:lst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Global configuration mode</a:t>
            </a:r>
          </a:p>
        </p:txBody>
      </p:sp>
      <p:sp>
        <p:nvSpPr>
          <p:cNvPr id="7" name="Content Placeholder 2">
            <a:extLst>
              <a:ext uri="{FF2B5EF4-FFF2-40B4-BE49-F238E27FC236}">
                <a16:creationId xmlns:a16="http://schemas.microsoft.com/office/drawing/2014/main" id="{F5F38060-6BCE-9EB0-4306-1282A5CAB380}"/>
              </a:ext>
            </a:extLst>
          </p:cNvPr>
          <p:cNvSpPr txBox="1">
            <a:spLocks/>
          </p:cNvSpPr>
          <p:nvPr/>
        </p:nvSpPr>
        <p:spPr>
          <a:xfrm>
            <a:off x="581193" y="5184516"/>
            <a:ext cx="11029615" cy="1505880"/>
          </a:xfrm>
          <a:prstGeom prst="rect">
            <a:avLst/>
          </a:prstGeom>
        </p:spPr>
        <p:txBody>
          <a:bodyPr vert="horz" lIns="91440" tIns="45720" rIns="91440" bIns="45720" rtlCol="0" anchor="ctr">
            <a:normAutofit/>
          </a:bodyPr>
          <a:lst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1800" dirty="0">
                <a:solidFill>
                  <a:schemeClr val="tx1"/>
                </a:solidFill>
              </a:rPr>
              <a:t>As we type configure terminal to the user mode, we will enter into the global configuration mode. </a:t>
            </a:r>
            <a:r>
              <a:rPr lang="en-US" sz="1800">
                <a:solidFill>
                  <a:schemeClr val="tx1"/>
                </a:solidFill>
              </a:rPr>
              <a:t>Commands entered in these modes are called global commands and they affect the running configuration of the router. </a:t>
            </a:r>
            <a:r>
              <a:rPr lang="en-US" sz="1800" dirty="0">
                <a:solidFill>
                  <a:schemeClr val="tx1"/>
                </a:solidFill>
              </a:rPr>
              <a:t>In this mode, a different configuration like making a local database on the router by providing username and password can set enable and secret password, etc. </a:t>
            </a:r>
          </a:p>
        </p:txBody>
      </p:sp>
    </p:spTree>
    <p:extLst>
      <p:ext uri="{BB962C8B-B14F-4D97-AF65-F5344CB8AC3E}">
        <p14:creationId xmlns:p14="http://schemas.microsoft.com/office/powerpoint/2010/main" val="194188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2EDC2-A5FB-FA83-CD4C-BBDF10375D30}"/>
              </a:ext>
            </a:extLst>
          </p:cNvPr>
          <p:cNvSpPr>
            <a:spLocks noGrp="1"/>
          </p:cNvSpPr>
          <p:nvPr>
            <p:ph type="title"/>
          </p:nvPr>
        </p:nvSpPr>
        <p:spPr>
          <a:xfrm>
            <a:off x="581192" y="702156"/>
            <a:ext cx="11029616" cy="742331"/>
          </a:xfrm>
        </p:spPr>
        <p:txBody>
          <a:bodyPr/>
          <a:lstStyle/>
          <a:p>
            <a:r>
              <a:rPr lang="en-US" dirty="0"/>
              <a:t>Interface Configuration mode</a:t>
            </a:r>
          </a:p>
        </p:txBody>
      </p:sp>
      <p:sp>
        <p:nvSpPr>
          <p:cNvPr id="3" name="Content Placeholder 2">
            <a:extLst>
              <a:ext uri="{FF2B5EF4-FFF2-40B4-BE49-F238E27FC236}">
                <a16:creationId xmlns:a16="http://schemas.microsoft.com/office/drawing/2014/main" id="{34C1BEAA-8A3A-6027-E856-2D009F587482}"/>
              </a:ext>
            </a:extLst>
          </p:cNvPr>
          <p:cNvSpPr>
            <a:spLocks noGrp="1"/>
          </p:cNvSpPr>
          <p:nvPr>
            <p:ph idx="1"/>
          </p:nvPr>
        </p:nvSpPr>
        <p:spPr>
          <a:xfrm>
            <a:off x="581192" y="1598533"/>
            <a:ext cx="11029615" cy="680632"/>
          </a:xfrm>
        </p:spPr>
        <p:txBody>
          <a:bodyPr>
            <a:normAutofit/>
          </a:bodyPr>
          <a:lstStyle/>
          <a:p>
            <a:r>
              <a:rPr lang="en-US" sz="1800" dirty="0"/>
              <a:t>In this mode, only the configuration of interfaces is done. Assigning an IP address to an interface, bringing up the interface are the common tasks done in this mode. </a:t>
            </a:r>
          </a:p>
        </p:txBody>
      </p:sp>
      <p:sp>
        <p:nvSpPr>
          <p:cNvPr id="4" name="Title 1">
            <a:extLst>
              <a:ext uri="{FF2B5EF4-FFF2-40B4-BE49-F238E27FC236}">
                <a16:creationId xmlns:a16="http://schemas.microsoft.com/office/drawing/2014/main" id="{6358D34B-7E34-44C7-0808-50E772B861E1}"/>
              </a:ext>
            </a:extLst>
          </p:cNvPr>
          <p:cNvSpPr txBox="1">
            <a:spLocks/>
          </p:cNvSpPr>
          <p:nvPr/>
        </p:nvSpPr>
        <p:spPr>
          <a:xfrm>
            <a:off x="581191" y="2433211"/>
            <a:ext cx="11029616" cy="742331"/>
          </a:xfrm>
          <a:prstGeom prst="rect">
            <a:avLst/>
          </a:prstGeom>
        </p:spPr>
        <p:txBody>
          <a:bodyPr vert="horz" lIns="91440" tIns="45720" rIns="91440" bIns="45720" rtlCol="0" anchor="b">
            <a:normAutofit/>
          </a:bodyPr>
          <a:lst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err="1">
                <a:solidFill>
                  <a:schemeClr val="tx1"/>
                </a:solidFill>
              </a:rPr>
              <a:t>Rommon</a:t>
            </a:r>
            <a:r>
              <a:rPr lang="en-US" dirty="0">
                <a:solidFill>
                  <a:schemeClr val="tx1"/>
                </a:solidFill>
              </a:rPr>
              <a:t> mode</a:t>
            </a:r>
          </a:p>
        </p:txBody>
      </p:sp>
      <p:sp>
        <p:nvSpPr>
          <p:cNvPr id="5" name="Content Placeholder 2">
            <a:extLst>
              <a:ext uri="{FF2B5EF4-FFF2-40B4-BE49-F238E27FC236}">
                <a16:creationId xmlns:a16="http://schemas.microsoft.com/office/drawing/2014/main" id="{1A20788B-77F8-BD59-FC07-D16B7AE8BD00}"/>
              </a:ext>
            </a:extLst>
          </p:cNvPr>
          <p:cNvSpPr txBox="1">
            <a:spLocks/>
          </p:cNvSpPr>
          <p:nvPr/>
        </p:nvSpPr>
        <p:spPr>
          <a:xfrm>
            <a:off x="581191" y="3175542"/>
            <a:ext cx="11029615" cy="1303693"/>
          </a:xfrm>
          <a:prstGeom prst="rect">
            <a:avLst/>
          </a:prstGeom>
        </p:spPr>
        <p:txBody>
          <a:bodyPr vert="horz" lIns="91440" tIns="45720" rIns="91440" bIns="45720" rtlCol="0" anchor="ctr">
            <a:normAutofit/>
          </a:bodyPr>
          <a:lst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1800" dirty="0">
                <a:solidFill>
                  <a:schemeClr val="tx1"/>
                </a:solidFill>
              </a:rPr>
              <a:t>We can enter this mode when we interrupt the boot process of the router. Generally, we enter in this mode while the password recovery process or Backing up of IOS on devices like TFTP server. It is like the BIOS mode of a PC. </a:t>
            </a:r>
          </a:p>
        </p:txBody>
      </p:sp>
    </p:spTree>
    <p:extLst>
      <p:ext uri="{BB962C8B-B14F-4D97-AF65-F5344CB8AC3E}">
        <p14:creationId xmlns:p14="http://schemas.microsoft.com/office/powerpoint/2010/main" val="2611191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7F2F7C-5830-D26C-42EE-93CABE2AB398}"/>
              </a:ext>
            </a:extLst>
          </p:cNvPr>
          <p:cNvSpPr>
            <a:spLocks noGrp="1"/>
          </p:cNvSpPr>
          <p:nvPr>
            <p:ph type="title"/>
          </p:nvPr>
        </p:nvSpPr>
        <p:spPr>
          <a:xfrm>
            <a:off x="267286" y="586855"/>
            <a:ext cx="4789210" cy="3387497"/>
          </a:xfrm>
        </p:spPr>
        <p:txBody>
          <a:bodyPr anchor="b">
            <a:normAutofit/>
          </a:bodyPr>
          <a:lstStyle/>
          <a:p>
            <a:pPr algn="r"/>
            <a:r>
              <a:rPr lang="en-US" sz="4000" dirty="0">
                <a:solidFill>
                  <a:srgbClr val="FFFFFF"/>
                </a:solidFill>
                <a:latin typeface="Times New Roman" panose="02020603050405020304" pitchFamily="18" charset="0"/>
                <a:cs typeface="Times New Roman" panose="02020603050405020304" pitchFamily="18" charset="0"/>
              </a:rPr>
              <a:t>What is a </a:t>
            </a:r>
            <a:br>
              <a:rPr lang="en-US" sz="4000" dirty="0">
                <a:solidFill>
                  <a:srgbClr val="FFFFFF"/>
                </a:solidFill>
                <a:latin typeface="Times New Roman" panose="02020603050405020304" pitchFamily="18" charset="0"/>
                <a:cs typeface="Times New Roman" panose="02020603050405020304" pitchFamily="18" charset="0"/>
              </a:rPr>
            </a:br>
            <a:r>
              <a:rPr lang="en-US" sz="4000" dirty="0">
                <a:solidFill>
                  <a:srgbClr val="FFFFFF"/>
                </a:solidFill>
                <a:latin typeface="Times New Roman" panose="02020603050405020304" pitchFamily="18" charset="0"/>
                <a:cs typeface="Times New Roman" panose="02020603050405020304" pitchFamily="18" charset="0"/>
              </a:rPr>
              <a:t>Routing Table</a:t>
            </a:r>
          </a:p>
        </p:txBody>
      </p:sp>
      <p:sp>
        <p:nvSpPr>
          <p:cNvPr id="3" name="Content Placeholder 2">
            <a:extLst>
              <a:ext uri="{FF2B5EF4-FFF2-40B4-BE49-F238E27FC236}">
                <a16:creationId xmlns:a16="http://schemas.microsoft.com/office/drawing/2014/main" id="{459FFFF1-DE38-5C29-CDA2-814935B2D278}"/>
              </a:ext>
            </a:extLst>
          </p:cNvPr>
          <p:cNvSpPr>
            <a:spLocks noGrp="1"/>
          </p:cNvSpPr>
          <p:nvPr>
            <p:ph idx="1"/>
          </p:nvPr>
        </p:nvSpPr>
        <p:spPr>
          <a:xfrm>
            <a:off x="5846726" y="213383"/>
            <a:ext cx="6344509" cy="2951848"/>
          </a:xfrm>
        </p:spPr>
        <p:txBody>
          <a:bodyPr anchor="ctr">
            <a:normAutofit/>
          </a:bodyPr>
          <a:lstStyle/>
          <a:p>
            <a:r>
              <a:rPr lang="en-US" dirty="0">
                <a:latin typeface="Times New Roman" panose="02020603050405020304" pitchFamily="18" charset="0"/>
                <a:cs typeface="Times New Roman" panose="02020603050405020304" pitchFamily="18" charset="0"/>
              </a:rPr>
              <a:t>In computer networking, a routing table, or routing information base, is a data table stored in a router or a network host that lists the routes to particular network destinations, and in some cases, metrics associated with those routes</a:t>
            </a:r>
          </a:p>
        </p:txBody>
      </p:sp>
      <p:pic>
        <p:nvPicPr>
          <p:cNvPr id="4" name="Picture 3">
            <a:extLst>
              <a:ext uri="{FF2B5EF4-FFF2-40B4-BE49-F238E27FC236}">
                <a16:creationId xmlns:a16="http://schemas.microsoft.com/office/drawing/2014/main" id="{CDD41630-E99B-C0D0-DBBE-54E1710A44A8}"/>
              </a:ext>
            </a:extLst>
          </p:cNvPr>
          <p:cNvPicPr>
            <a:picLocks noChangeAspect="1"/>
          </p:cNvPicPr>
          <p:nvPr/>
        </p:nvPicPr>
        <p:blipFill>
          <a:blip r:embed="rId2"/>
          <a:stretch>
            <a:fillRect/>
          </a:stretch>
        </p:blipFill>
        <p:spPr>
          <a:xfrm>
            <a:off x="5642906" y="3253509"/>
            <a:ext cx="6506125" cy="3011407"/>
          </a:xfrm>
          <a:prstGeom prst="rect">
            <a:avLst/>
          </a:prstGeom>
        </p:spPr>
      </p:pic>
    </p:spTree>
    <p:extLst>
      <p:ext uri="{BB962C8B-B14F-4D97-AF65-F5344CB8AC3E}">
        <p14:creationId xmlns:p14="http://schemas.microsoft.com/office/powerpoint/2010/main" val="3135176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7F2F7C-5830-D26C-42EE-93CABE2AB398}"/>
              </a:ext>
            </a:extLst>
          </p:cNvPr>
          <p:cNvSpPr>
            <a:spLocks noGrp="1"/>
          </p:cNvSpPr>
          <p:nvPr>
            <p:ph type="title"/>
          </p:nvPr>
        </p:nvSpPr>
        <p:spPr>
          <a:xfrm>
            <a:off x="427026" y="586855"/>
            <a:ext cx="4629470" cy="3387497"/>
          </a:xfrm>
        </p:spPr>
        <p:txBody>
          <a:bodyPr anchor="b">
            <a:normAutofit/>
          </a:bodyPr>
          <a:lstStyle/>
          <a:p>
            <a:pPr algn="r"/>
            <a:r>
              <a:rPr lang="en-US" sz="4000" dirty="0">
                <a:solidFill>
                  <a:srgbClr val="FFFFFF"/>
                </a:solidFill>
                <a:latin typeface="Times New Roman" panose="02020603050405020304" pitchFamily="18" charset="0"/>
                <a:cs typeface="Times New Roman" panose="02020603050405020304" pitchFamily="18" charset="0"/>
              </a:rPr>
              <a:t>Routing Tables Cont.</a:t>
            </a:r>
          </a:p>
        </p:txBody>
      </p:sp>
      <p:sp>
        <p:nvSpPr>
          <p:cNvPr id="3" name="Content Placeholder 2">
            <a:extLst>
              <a:ext uri="{FF2B5EF4-FFF2-40B4-BE49-F238E27FC236}">
                <a16:creationId xmlns:a16="http://schemas.microsoft.com/office/drawing/2014/main" id="{459FFFF1-DE38-5C29-CDA2-814935B2D278}"/>
              </a:ext>
            </a:extLst>
          </p:cNvPr>
          <p:cNvSpPr>
            <a:spLocks noGrp="1"/>
          </p:cNvSpPr>
          <p:nvPr>
            <p:ph idx="1"/>
          </p:nvPr>
        </p:nvSpPr>
        <p:spPr>
          <a:xfrm>
            <a:off x="5588347" y="10141"/>
            <a:ext cx="6602887" cy="6847855"/>
          </a:xfrm>
        </p:spPr>
        <p:txBody>
          <a:bodyPr anchor="ctr">
            <a:normAutofit/>
          </a:bodyPr>
          <a:lstStyle/>
          <a:p>
            <a:r>
              <a:rPr lang="en-US" dirty="0">
                <a:latin typeface="Times New Roman" panose="02020603050405020304" pitchFamily="18" charset="0"/>
                <a:cs typeface="Times New Roman" panose="02020603050405020304" pitchFamily="18" charset="0"/>
              </a:rPr>
              <a:t>Without a populated routing table that contains entries for remote networks, routers will not be able to forward packets to those remote networks. </a:t>
            </a:r>
          </a:p>
          <a:p>
            <a:r>
              <a:rPr lang="en-US" dirty="0">
                <a:latin typeface="Times New Roman" panose="02020603050405020304" pitchFamily="18" charset="0"/>
                <a:cs typeface="Times New Roman" panose="02020603050405020304" pitchFamily="18" charset="0"/>
              </a:rPr>
              <a:t>The routing table may include specific network entries or simply a single default route. </a:t>
            </a:r>
          </a:p>
          <a:p>
            <a:r>
              <a:rPr lang="en-US" dirty="0">
                <a:latin typeface="Times New Roman" panose="02020603050405020304" pitchFamily="18" charset="0"/>
                <a:cs typeface="Times New Roman" panose="02020603050405020304" pitchFamily="18" charset="0"/>
              </a:rPr>
              <a:t>The information in the routing table is used by the forwarding process to forward traffic to the destination network or host. </a:t>
            </a:r>
          </a:p>
          <a:p>
            <a:r>
              <a:rPr lang="en-US" dirty="0">
                <a:latin typeface="Times New Roman" panose="02020603050405020304" pitchFamily="18" charset="0"/>
                <a:cs typeface="Times New Roman" panose="02020603050405020304" pitchFamily="18" charset="0"/>
              </a:rPr>
              <a:t>The routing table itself does not actually forward traffic.</a:t>
            </a:r>
          </a:p>
        </p:txBody>
      </p:sp>
    </p:spTree>
    <p:extLst>
      <p:ext uri="{BB962C8B-B14F-4D97-AF65-F5344CB8AC3E}">
        <p14:creationId xmlns:p14="http://schemas.microsoft.com/office/powerpoint/2010/main" val="2684510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7F2F7C-5830-D26C-42EE-93CABE2AB398}"/>
              </a:ext>
            </a:extLst>
          </p:cNvPr>
          <p:cNvSpPr>
            <a:spLocks noGrp="1"/>
          </p:cNvSpPr>
          <p:nvPr>
            <p:ph type="title"/>
          </p:nvPr>
        </p:nvSpPr>
        <p:spPr>
          <a:xfrm>
            <a:off x="427791" y="586855"/>
            <a:ext cx="4628705" cy="3387497"/>
          </a:xfrm>
        </p:spPr>
        <p:txBody>
          <a:bodyPr anchor="b">
            <a:normAutofit/>
          </a:bodyPr>
          <a:lstStyle/>
          <a:p>
            <a:pPr algn="r"/>
            <a:r>
              <a:rPr lang="en-US" sz="4000" dirty="0">
                <a:solidFill>
                  <a:srgbClr val="FFFFFF"/>
                </a:solidFill>
                <a:latin typeface="Times New Roman" panose="02020603050405020304" pitchFamily="18" charset="0"/>
                <a:cs typeface="Times New Roman" panose="02020603050405020304" pitchFamily="18" charset="0"/>
              </a:rPr>
              <a:t>Routing Tables Cont.</a:t>
            </a:r>
          </a:p>
        </p:txBody>
      </p:sp>
      <p:sp>
        <p:nvSpPr>
          <p:cNvPr id="3" name="Content Placeholder 2">
            <a:extLst>
              <a:ext uri="{FF2B5EF4-FFF2-40B4-BE49-F238E27FC236}">
                <a16:creationId xmlns:a16="http://schemas.microsoft.com/office/drawing/2014/main" id="{459FFFF1-DE38-5C29-CDA2-814935B2D278}"/>
              </a:ext>
            </a:extLst>
          </p:cNvPr>
          <p:cNvSpPr>
            <a:spLocks noGrp="1"/>
          </p:cNvSpPr>
          <p:nvPr>
            <p:ph idx="1"/>
          </p:nvPr>
        </p:nvSpPr>
        <p:spPr>
          <a:xfrm>
            <a:off x="5588347" y="168812"/>
            <a:ext cx="6425461" cy="6689185"/>
          </a:xfrm>
        </p:spPr>
        <p:txBody>
          <a:bodyPr anchor="ctr">
            <a:normAutofit lnSpcReduction="10000"/>
          </a:bodyPr>
          <a:lstStyle/>
          <a:p>
            <a:r>
              <a:rPr lang="en-US" sz="2000" dirty="0">
                <a:latin typeface="Times New Roman" panose="02020603050405020304" pitchFamily="18" charset="0"/>
                <a:cs typeface="Times New Roman" panose="02020603050405020304" pitchFamily="18" charset="0"/>
              </a:rPr>
              <a:t>Cisco routers use the administrative distance, routing protocol metric, and the prefix length to determine which routes will actually be placed into the routing table, which allows the router to build the routing table. The routing table is built using the following general steps:</a:t>
            </a:r>
          </a:p>
          <a:p>
            <a:pPr lvl="1"/>
            <a:r>
              <a:rPr lang="en-US" sz="2000" dirty="0">
                <a:latin typeface="Times New Roman" panose="02020603050405020304" pitchFamily="18" charset="0"/>
                <a:cs typeface="Times New Roman" panose="02020603050405020304" pitchFamily="18" charset="0"/>
              </a:rPr>
              <a:t>If the route entry does not currently exist in the routing table, add it to the routing table</a:t>
            </a:r>
          </a:p>
          <a:p>
            <a:pPr lvl="1"/>
            <a:r>
              <a:rPr lang="en-US" sz="2000" dirty="0">
                <a:latin typeface="Times New Roman" panose="02020603050405020304" pitchFamily="18" charset="0"/>
                <a:cs typeface="Times New Roman" panose="02020603050405020304" pitchFamily="18" charset="0"/>
              </a:rPr>
              <a:t>If the route entry is more specific than an existing route, add it to the routing table. It should also be noted that the less specific entry is still also retained in the routing table</a:t>
            </a:r>
          </a:p>
          <a:p>
            <a:pPr lvl="1"/>
            <a:r>
              <a:rPr lang="en-US" sz="2000" dirty="0">
                <a:latin typeface="Times New Roman" panose="02020603050405020304" pitchFamily="18" charset="0"/>
                <a:cs typeface="Times New Roman" panose="02020603050405020304" pitchFamily="18" charset="0"/>
              </a:rPr>
              <a:t>If the route entry is the same as an existing one, but is received from a more preferred route source, replace the old entry with the new entry</a:t>
            </a:r>
          </a:p>
          <a:p>
            <a:pPr lvl="1"/>
            <a:r>
              <a:rPr lang="en-US" sz="2000" dirty="0">
                <a:latin typeface="Times New Roman" panose="02020603050405020304" pitchFamily="18" charset="0"/>
                <a:cs typeface="Times New Roman" panose="02020603050405020304" pitchFamily="18" charset="0"/>
              </a:rPr>
              <a:t>If the route entry is the same as an existing one, and is received from the same protocol:</a:t>
            </a:r>
          </a:p>
          <a:p>
            <a:r>
              <a:rPr lang="en-US" sz="2000" dirty="0">
                <a:latin typeface="Times New Roman" panose="02020603050405020304" pitchFamily="18" charset="0"/>
                <a:cs typeface="Times New Roman" panose="02020603050405020304" pitchFamily="18" charset="0"/>
              </a:rPr>
              <a:t>Discard the new route if the metric is higher than the existing route</a:t>
            </a:r>
          </a:p>
          <a:p>
            <a:r>
              <a:rPr lang="en-US" sz="2000" dirty="0">
                <a:latin typeface="Times New Roman" panose="02020603050405020304" pitchFamily="18" charset="0"/>
                <a:cs typeface="Times New Roman" panose="02020603050405020304" pitchFamily="18" charset="0"/>
              </a:rPr>
              <a:t>Replace the existing route if the metric of the new route is lower</a:t>
            </a:r>
          </a:p>
          <a:p>
            <a:r>
              <a:rPr lang="en-US" sz="2000" dirty="0">
                <a:latin typeface="Times New Roman" panose="02020603050405020304" pitchFamily="18" charset="0"/>
                <a:cs typeface="Times New Roman" panose="02020603050405020304" pitchFamily="18" charset="0"/>
              </a:rPr>
              <a:t>If the metric for both routes is the same, use both routes for load-balancing</a:t>
            </a:r>
          </a:p>
        </p:txBody>
      </p:sp>
    </p:spTree>
    <p:extLst>
      <p:ext uri="{BB962C8B-B14F-4D97-AF65-F5344CB8AC3E}">
        <p14:creationId xmlns:p14="http://schemas.microsoft.com/office/powerpoint/2010/main" val="2021079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7F2F7C-5830-D26C-42EE-93CABE2AB398}"/>
              </a:ext>
            </a:extLst>
          </p:cNvPr>
          <p:cNvSpPr>
            <a:spLocks noGrp="1"/>
          </p:cNvSpPr>
          <p:nvPr>
            <p:ph type="title"/>
          </p:nvPr>
        </p:nvSpPr>
        <p:spPr>
          <a:xfrm>
            <a:off x="387870" y="586855"/>
            <a:ext cx="4668626" cy="3387497"/>
          </a:xfrm>
        </p:spPr>
        <p:txBody>
          <a:bodyPr anchor="b">
            <a:normAutofit/>
          </a:bodyPr>
          <a:lstStyle/>
          <a:p>
            <a:pPr algn="r"/>
            <a:r>
              <a:rPr lang="en-US" sz="4000" dirty="0">
                <a:solidFill>
                  <a:srgbClr val="FFFFFF"/>
                </a:solidFill>
                <a:latin typeface="Times New Roman" panose="02020603050405020304" pitchFamily="18" charset="0"/>
                <a:cs typeface="Times New Roman" panose="02020603050405020304" pitchFamily="18" charset="0"/>
              </a:rPr>
              <a:t>Routing Tables Cont.</a:t>
            </a:r>
          </a:p>
        </p:txBody>
      </p:sp>
      <p:sp>
        <p:nvSpPr>
          <p:cNvPr id="3" name="Content Placeholder 2">
            <a:extLst>
              <a:ext uri="{FF2B5EF4-FFF2-40B4-BE49-F238E27FC236}">
                <a16:creationId xmlns:a16="http://schemas.microsoft.com/office/drawing/2014/main" id="{459FFFF1-DE38-5C29-CDA2-814935B2D278}"/>
              </a:ext>
            </a:extLst>
          </p:cNvPr>
          <p:cNvSpPr>
            <a:spLocks noGrp="1"/>
          </p:cNvSpPr>
          <p:nvPr>
            <p:ph idx="1"/>
          </p:nvPr>
        </p:nvSpPr>
        <p:spPr>
          <a:xfrm>
            <a:off x="5588347" y="-2"/>
            <a:ext cx="6602887" cy="6857999"/>
          </a:xfrm>
        </p:spPr>
        <p:txBody>
          <a:bodyPr anchor="ctr">
            <a:normAutofit/>
          </a:bodyPr>
          <a:lstStyle/>
          <a:p>
            <a:r>
              <a:rPr lang="en-US" dirty="0">
                <a:latin typeface="Times New Roman" panose="02020603050405020304" pitchFamily="18" charset="0"/>
                <a:cs typeface="Times New Roman" panose="02020603050405020304" pitchFamily="18" charset="0"/>
              </a:rPr>
              <a:t>The routing protocol with the lowest administrative distance value will always win when the router is determining which routes to place into the routing table. </a:t>
            </a:r>
          </a:p>
          <a:p>
            <a:r>
              <a:rPr lang="en-US" dirty="0">
                <a:latin typeface="Times New Roman" panose="02020603050405020304" pitchFamily="18" charset="0"/>
                <a:cs typeface="Times New Roman" panose="02020603050405020304" pitchFamily="18" charset="0"/>
              </a:rPr>
              <a:t>For example, if a router receives the 10.0.0.0/8 prefix via external EIGRP, OSPF, and internal BGP, the OSPF route will be placed into the routing table. </a:t>
            </a:r>
          </a:p>
          <a:p>
            <a:r>
              <a:rPr lang="en-US" dirty="0">
                <a:latin typeface="Times New Roman" panose="02020603050405020304" pitchFamily="18" charset="0"/>
                <a:cs typeface="Times New Roman" panose="02020603050405020304" pitchFamily="18" charset="0"/>
              </a:rPr>
              <a:t>If that route is removed or is no longer received, the external EIGRP route will be placed into the routing table. </a:t>
            </a:r>
          </a:p>
          <a:p>
            <a:r>
              <a:rPr lang="en-US" dirty="0">
                <a:latin typeface="Times New Roman" panose="02020603050405020304" pitchFamily="18" charset="0"/>
                <a:cs typeface="Times New Roman" panose="02020603050405020304" pitchFamily="18" charset="0"/>
              </a:rPr>
              <a:t>And finally, if both the OSPF and external EIGRP routes are no longer present, the internal BGP route is used</a:t>
            </a:r>
          </a:p>
        </p:txBody>
      </p:sp>
    </p:spTree>
    <p:extLst>
      <p:ext uri="{BB962C8B-B14F-4D97-AF65-F5344CB8AC3E}">
        <p14:creationId xmlns:p14="http://schemas.microsoft.com/office/powerpoint/2010/main" val="1025590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292AEA-2528-46C0-B426-95822B6141F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8B7B198-E4DF-43CD-AD8C-1998843237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2BE67753-EA0E-4819-8D22-0B6600CF72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76D63AC-0421-45EC-B383-E79A61A78C6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43BB27F-1470-42CA-91FF-D94BC691C8F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997B002-17FD-47B3-A06A-76802FE15CE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401EA35-9D2E-43B7-860F-EBB8A6C3E08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8C44827-3D81-4FF9-B4A5-5650D1B20A2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613D97F-F6DF-4D32-AD91-209A80E7A23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2B0ED5C-927D-4C5F-8F27-1B403820B97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070AA15B-247E-C05D-B0F8-EB3698C35170}"/>
              </a:ext>
            </a:extLst>
          </p:cNvPr>
          <p:cNvSpPr>
            <a:spLocks noGrp="1"/>
          </p:cNvSpPr>
          <p:nvPr>
            <p:ph type="title"/>
          </p:nvPr>
        </p:nvSpPr>
        <p:spPr>
          <a:xfrm>
            <a:off x="3502731" y="1542402"/>
            <a:ext cx="5186842" cy="2387918"/>
          </a:xfrm>
        </p:spPr>
        <p:txBody>
          <a:bodyPr vert="horz" lIns="91440" tIns="45720" rIns="91440" bIns="45720" rtlCol="0" anchor="b">
            <a:normAutofit/>
          </a:bodyPr>
          <a:lstStyle/>
          <a:p>
            <a:pPr algn="ctr"/>
            <a:r>
              <a:rPr lang="en-US" sz="5200" kern="1200" dirty="0">
                <a:solidFill>
                  <a:schemeClr val="tx2"/>
                </a:solidFill>
                <a:latin typeface="Times New Roman" panose="02020603050405020304" pitchFamily="18" charset="0"/>
                <a:cs typeface="Times New Roman" panose="02020603050405020304" pitchFamily="18" charset="0"/>
              </a:rPr>
              <a:t>Questions</a:t>
            </a:r>
          </a:p>
        </p:txBody>
      </p:sp>
      <p:grpSp>
        <p:nvGrpSpPr>
          <p:cNvPr id="23" name="Group 22">
            <a:extLst>
              <a:ext uri="{FF2B5EF4-FFF2-40B4-BE49-F238E27FC236}">
                <a16:creationId xmlns:a16="http://schemas.microsoft.com/office/drawing/2014/main" id="{87F87F1B-42BA-4AC7-A4E2-41544DDB2CE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67346A5-7569-4F15-AB5D-BE3DADF192C0}"/>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28950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8A26C0-4DD1-8752-4A72-9B8B512C586A}"/>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latin typeface="Times New Roman" panose="02020603050405020304" pitchFamily="18" charset="0"/>
                <a:cs typeface="Times New Roman" panose="02020603050405020304" pitchFamily="18" charset="0"/>
              </a:rPr>
              <a:t>Routing Protocol Fundamentals</a:t>
            </a:r>
          </a:p>
        </p:txBody>
      </p:sp>
      <p:sp>
        <p:nvSpPr>
          <p:cNvPr id="3" name="Content Placeholder 2">
            <a:extLst>
              <a:ext uri="{FF2B5EF4-FFF2-40B4-BE49-F238E27FC236}">
                <a16:creationId xmlns:a16="http://schemas.microsoft.com/office/drawing/2014/main" id="{59DE07A3-B214-6663-6726-8888873C5990}"/>
              </a:ext>
            </a:extLst>
          </p:cNvPr>
          <p:cNvSpPr>
            <a:spLocks noGrp="1"/>
          </p:cNvSpPr>
          <p:nvPr>
            <p:ph idx="1"/>
          </p:nvPr>
        </p:nvSpPr>
        <p:spPr>
          <a:xfrm>
            <a:off x="4810259" y="649480"/>
            <a:ext cx="6555347" cy="5546047"/>
          </a:xfrm>
        </p:spPr>
        <p:txBody>
          <a:bodyPr anchor="ctr">
            <a:normAutofit lnSpcReduction="10000"/>
          </a:bodyPr>
          <a:lstStyle/>
          <a:p>
            <a:r>
              <a:rPr lang="en-US" dirty="0">
                <a:latin typeface="Times New Roman" panose="02020603050405020304" pitchFamily="18" charset="0"/>
                <a:cs typeface="Times New Roman" panose="02020603050405020304" pitchFamily="18" charset="0"/>
              </a:rPr>
              <a:t>A routing protocol allows a router to dynamically learn how to reach other networks. </a:t>
            </a:r>
          </a:p>
          <a:p>
            <a:r>
              <a:rPr lang="en-US" dirty="0">
                <a:latin typeface="Times New Roman" panose="02020603050405020304" pitchFamily="18" charset="0"/>
                <a:cs typeface="Times New Roman" panose="02020603050405020304" pitchFamily="18" charset="0"/>
              </a:rPr>
              <a:t>A routing protocol also allows the router to exchange learned network information with other routers or hosts.</a:t>
            </a:r>
          </a:p>
          <a:p>
            <a:r>
              <a:rPr lang="en-US" dirty="0">
                <a:latin typeface="Times New Roman" panose="02020603050405020304" pitchFamily="18" charset="0"/>
                <a:cs typeface="Times New Roman" panose="02020603050405020304" pitchFamily="18" charset="0"/>
              </a:rPr>
              <a:t> Routing protocols may be used for connecting interior (internal) campus networks as well as for connecting different enterprises or routing domains. </a:t>
            </a:r>
          </a:p>
          <a:p>
            <a:r>
              <a:rPr lang="en-US" dirty="0">
                <a:latin typeface="Times New Roman" panose="02020603050405020304" pitchFamily="18" charset="0"/>
                <a:cs typeface="Times New Roman" panose="02020603050405020304" pitchFamily="18" charset="0"/>
              </a:rPr>
              <a:t>Different routing protocols use different means of determining the best or most optimal path to a network or network node.</a:t>
            </a:r>
          </a:p>
        </p:txBody>
      </p:sp>
    </p:spTree>
    <p:extLst>
      <p:ext uri="{BB962C8B-B14F-4D97-AF65-F5344CB8AC3E}">
        <p14:creationId xmlns:p14="http://schemas.microsoft.com/office/powerpoint/2010/main" val="658162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67F2F7C-5830-D26C-42EE-93CABE2AB398}"/>
              </a:ext>
            </a:extLst>
          </p:cNvPr>
          <p:cNvSpPr>
            <a:spLocks noGrp="1"/>
          </p:cNvSpPr>
          <p:nvPr>
            <p:ph type="title"/>
          </p:nvPr>
        </p:nvSpPr>
        <p:spPr>
          <a:xfrm>
            <a:off x="934872" y="982272"/>
            <a:ext cx="3388419" cy="4560970"/>
          </a:xfrm>
        </p:spPr>
        <p:txBody>
          <a:bodyPr>
            <a:normAutofit/>
          </a:bodyPr>
          <a:lstStyle/>
          <a:p>
            <a:r>
              <a:rPr lang="en-US" sz="4000">
                <a:solidFill>
                  <a:srgbClr val="FFFFFF"/>
                </a:solidFill>
                <a:latin typeface="Times New Roman" panose="02020603050405020304" pitchFamily="18" charset="0"/>
                <a:cs typeface="Times New Roman" panose="02020603050405020304" pitchFamily="18" charset="0"/>
              </a:rPr>
              <a:t>Routing Protocols</a:t>
            </a:r>
          </a:p>
        </p:txBody>
      </p:sp>
      <p:sp>
        <p:nvSpPr>
          <p:cNvPr id="16" name="Rectangle 8">
            <a:extLst>
              <a:ext uri="{FF2B5EF4-FFF2-40B4-BE49-F238E27FC236}">
                <a16:creationId xmlns:a16="http://schemas.microsoft.com/office/drawing/2014/main" id="{82211336-CFF3-412D-868A-6679C1004C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459FFFF1-DE38-5C29-CDA2-814935B2D278}"/>
              </a:ext>
            </a:extLst>
          </p:cNvPr>
          <p:cNvSpPr>
            <a:spLocks noGrp="1"/>
          </p:cNvSpPr>
          <p:nvPr>
            <p:ph idx="1"/>
          </p:nvPr>
        </p:nvSpPr>
        <p:spPr>
          <a:xfrm>
            <a:off x="5221862" y="1719618"/>
            <a:ext cx="5948831" cy="4334629"/>
          </a:xfrm>
        </p:spPr>
        <p:txBody>
          <a:bodyPr anchor="ctr">
            <a:normAutofit/>
          </a:bodyPr>
          <a:lstStyle/>
          <a:p>
            <a:r>
              <a:rPr lang="en-US" sz="2000" dirty="0">
                <a:solidFill>
                  <a:srgbClr val="FEFFFF"/>
                </a:solidFill>
                <a:latin typeface="Times New Roman" panose="02020603050405020304" pitchFamily="18" charset="0"/>
                <a:cs typeface="Times New Roman" panose="02020603050405020304" pitchFamily="18" charset="0"/>
              </a:rPr>
              <a:t>The purpose of routing protocols is to learn of available routes that exist on the enterprise network, build routing tables and make routing decisions. </a:t>
            </a:r>
          </a:p>
          <a:p>
            <a:r>
              <a:rPr lang="en-US" sz="2000" dirty="0">
                <a:solidFill>
                  <a:srgbClr val="FEFFFF"/>
                </a:solidFill>
                <a:latin typeface="Times New Roman" panose="02020603050405020304" pitchFamily="18" charset="0"/>
                <a:cs typeface="Times New Roman" panose="02020603050405020304" pitchFamily="18" charset="0"/>
              </a:rPr>
              <a:t>Some of the most common routing protocols include </a:t>
            </a:r>
          </a:p>
          <a:p>
            <a:pPr lvl="1"/>
            <a:r>
              <a:rPr lang="en-US" sz="2000" dirty="0">
                <a:solidFill>
                  <a:srgbClr val="FEFFFF"/>
                </a:solidFill>
                <a:latin typeface="Times New Roman" panose="02020603050405020304" pitchFamily="18" charset="0"/>
                <a:cs typeface="Times New Roman" panose="02020603050405020304" pitchFamily="18" charset="0"/>
              </a:rPr>
              <a:t>Static Routes</a:t>
            </a:r>
          </a:p>
          <a:p>
            <a:pPr lvl="1"/>
            <a:r>
              <a:rPr lang="en-US" sz="2000" dirty="0">
                <a:solidFill>
                  <a:srgbClr val="FEFFFF"/>
                </a:solidFill>
                <a:latin typeface="Times New Roman" panose="02020603050405020304" pitchFamily="18" charset="0"/>
                <a:cs typeface="Times New Roman" panose="02020603050405020304" pitchFamily="18" charset="0"/>
              </a:rPr>
              <a:t>RIP</a:t>
            </a:r>
          </a:p>
          <a:p>
            <a:pPr lvl="1"/>
            <a:r>
              <a:rPr lang="en-US" sz="2000" dirty="0">
                <a:solidFill>
                  <a:srgbClr val="FEFFFF"/>
                </a:solidFill>
                <a:latin typeface="Times New Roman" panose="02020603050405020304" pitchFamily="18" charset="0"/>
                <a:cs typeface="Times New Roman" panose="02020603050405020304" pitchFamily="18" charset="0"/>
              </a:rPr>
              <a:t>IGRP</a:t>
            </a:r>
          </a:p>
          <a:p>
            <a:pPr lvl="1"/>
            <a:r>
              <a:rPr lang="en-US" sz="2000" dirty="0">
                <a:solidFill>
                  <a:srgbClr val="FEFFFF"/>
                </a:solidFill>
                <a:latin typeface="Times New Roman" panose="02020603050405020304" pitchFamily="18" charset="0"/>
                <a:cs typeface="Times New Roman" panose="02020603050405020304" pitchFamily="18" charset="0"/>
              </a:rPr>
              <a:t>EIGRP</a:t>
            </a:r>
          </a:p>
          <a:p>
            <a:pPr lvl="1"/>
            <a:r>
              <a:rPr lang="en-US" sz="2000" dirty="0">
                <a:solidFill>
                  <a:srgbClr val="FEFFFF"/>
                </a:solidFill>
                <a:latin typeface="Times New Roman" panose="02020603050405020304" pitchFamily="18" charset="0"/>
                <a:cs typeface="Times New Roman" panose="02020603050405020304" pitchFamily="18" charset="0"/>
              </a:rPr>
              <a:t>OSPF</a:t>
            </a:r>
          </a:p>
          <a:p>
            <a:pPr lvl="1"/>
            <a:r>
              <a:rPr lang="en-US" sz="2000" dirty="0">
                <a:solidFill>
                  <a:srgbClr val="FEFFFF"/>
                </a:solidFill>
                <a:latin typeface="Times New Roman" panose="02020603050405020304" pitchFamily="18" charset="0"/>
                <a:cs typeface="Times New Roman" panose="02020603050405020304" pitchFamily="18" charset="0"/>
              </a:rPr>
              <a:t>BGP</a:t>
            </a:r>
          </a:p>
          <a:p>
            <a:pPr lvl="1"/>
            <a:r>
              <a:rPr lang="en-US" sz="2000" dirty="0">
                <a:solidFill>
                  <a:srgbClr val="FEFFFF"/>
                </a:solidFill>
                <a:latin typeface="Times New Roman" panose="02020603050405020304" pitchFamily="18" charset="0"/>
                <a:cs typeface="Times New Roman" panose="02020603050405020304" pitchFamily="18" charset="0"/>
              </a:rPr>
              <a:t>iBGP</a:t>
            </a:r>
          </a:p>
          <a:p>
            <a:pPr lvl="1"/>
            <a:r>
              <a:rPr lang="en-US" sz="2000" dirty="0">
                <a:solidFill>
                  <a:srgbClr val="FEFFFF"/>
                </a:solidFill>
                <a:latin typeface="Times New Roman" panose="02020603050405020304" pitchFamily="18" charset="0"/>
                <a:cs typeface="Times New Roman" panose="02020603050405020304" pitchFamily="18" charset="0"/>
              </a:rPr>
              <a:t>eBGP</a:t>
            </a:r>
          </a:p>
        </p:txBody>
      </p:sp>
    </p:spTree>
    <p:extLst>
      <p:ext uri="{BB962C8B-B14F-4D97-AF65-F5344CB8AC3E}">
        <p14:creationId xmlns:p14="http://schemas.microsoft.com/office/powerpoint/2010/main" val="34259454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F2F7C-5830-D26C-42EE-93CABE2AB39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Routing Protocol Types</a:t>
            </a:r>
          </a:p>
        </p:txBody>
      </p:sp>
      <p:sp>
        <p:nvSpPr>
          <p:cNvPr id="4" name="Text Placeholder 3">
            <a:extLst>
              <a:ext uri="{FF2B5EF4-FFF2-40B4-BE49-F238E27FC236}">
                <a16:creationId xmlns:a16="http://schemas.microsoft.com/office/drawing/2014/main" id="{F7557546-A912-5751-D3F6-06474451A045}"/>
              </a:ext>
            </a:extLst>
          </p:cNvPr>
          <p:cNvSpPr>
            <a:spLocks noGrp="1"/>
          </p:cNvSpPr>
          <p:nvPr>
            <p:ph type="body" idx="1"/>
          </p:nvPr>
        </p:nvSpPr>
        <p:spPr/>
        <p:txBody>
          <a:bodyPr/>
          <a:lstStyle/>
          <a:p>
            <a:r>
              <a:rPr lang="en-US" b="1" i="0" dirty="0">
                <a:solidFill>
                  <a:srgbClr val="333333"/>
                </a:solidFill>
                <a:effectLst/>
                <a:latin typeface="Times New Roman" panose="02020603050405020304" pitchFamily="18" charset="0"/>
                <a:cs typeface="Times New Roman" panose="02020603050405020304" pitchFamily="18" charset="0"/>
              </a:rPr>
              <a:t>Distance vector protocols</a:t>
            </a:r>
            <a:endParaRPr lang="en-US" dirty="0">
              <a:latin typeface="Times New Roman" panose="02020603050405020304" pitchFamily="18" charset="0"/>
              <a:cs typeface="Times New Roman" panose="02020603050405020304" pitchFamily="18" charset="0"/>
            </a:endParaRPr>
          </a:p>
        </p:txBody>
      </p:sp>
      <p:graphicFrame>
        <p:nvGraphicFramePr>
          <p:cNvPr id="9" name="Content Placeholder 4">
            <a:extLst>
              <a:ext uri="{FF2B5EF4-FFF2-40B4-BE49-F238E27FC236}">
                <a16:creationId xmlns:a16="http://schemas.microsoft.com/office/drawing/2014/main" id="{AC9878A6-46A8-5F5F-FB84-DBC40052D2C6}"/>
              </a:ext>
            </a:extLst>
          </p:cNvPr>
          <p:cNvGraphicFramePr>
            <a:graphicFrameLocks noGrp="1"/>
          </p:cNvGraphicFramePr>
          <p:nvPr>
            <p:ph sz="half" idx="2"/>
            <p:extLst>
              <p:ext uri="{D42A27DB-BD31-4B8C-83A1-F6EECF244321}">
                <p14:modId xmlns:p14="http://schemas.microsoft.com/office/powerpoint/2010/main" val="201045041"/>
              </p:ext>
            </p:extLst>
          </p:nvPr>
        </p:nvGraphicFramePr>
        <p:xfrm>
          <a:off x="836612" y="2520168"/>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 Placeholder 5">
            <a:extLst>
              <a:ext uri="{FF2B5EF4-FFF2-40B4-BE49-F238E27FC236}">
                <a16:creationId xmlns:a16="http://schemas.microsoft.com/office/drawing/2014/main" id="{B8227BC5-5D10-DB8F-FA35-CB52EFA31F33}"/>
              </a:ext>
            </a:extLst>
          </p:cNvPr>
          <p:cNvSpPr>
            <a:spLocks noGrp="1"/>
          </p:cNvSpPr>
          <p:nvPr>
            <p:ph type="body" sz="quarter" idx="3"/>
          </p:nvPr>
        </p:nvSpPr>
        <p:spPr/>
        <p:txBody>
          <a:bodyPr/>
          <a:lstStyle/>
          <a:p>
            <a:r>
              <a:rPr lang="en-US" b="1" i="0" dirty="0">
                <a:solidFill>
                  <a:srgbClr val="333333"/>
                </a:solidFill>
                <a:effectLst/>
                <a:latin typeface="Times New Roman" panose="02020603050405020304" pitchFamily="18" charset="0"/>
                <a:cs typeface="Times New Roman" panose="02020603050405020304" pitchFamily="18" charset="0"/>
              </a:rPr>
              <a:t>Link state protocols</a:t>
            </a:r>
            <a:endParaRPr lang="en-US" dirty="0">
              <a:latin typeface="Times New Roman" panose="02020603050405020304" pitchFamily="18" charset="0"/>
              <a:cs typeface="Times New Roman" panose="02020603050405020304" pitchFamily="18" charset="0"/>
            </a:endParaRPr>
          </a:p>
        </p:txBody>
      </p:sp>
      <p:graphicFrame>
        <p:nvGraphicFramePr>
          <p:cNvPr id="8" name="Content Placeholder 4">
            <a:extLst>
              <a:ext uri="{FF2B5EF4-FFF2-40B4-BE49-F238E27FC236}">
                <a16:creationId xmlns:a16="http://schemas.microsoft.com/office/drawing/2014/main" id="{AD7B0672-1B74-FBEA-DA38-7F88D97622ED}"/>
              </a:ext>
            </a:extLst>
          </p:cNvPr>
          <p:cNvGraphicFramePr>
            <a:graphicFrameLocks/>
          </p:cNvGraphicFramePr>
          <p:nvPr>
            <p:extLst>
              <p:ext uri="{D42A27DB-BD31-4B8C-83A1-F6EECF244321}">
                <p14:modId xmlns:p14="http://schemas.microsoft.com/office/powerpoint/2010/main" val="2090770691"/>
              </p:ext>
            </p:extLst>
          </p:nvPr>
        </p:nvGraphicFramePr>
        <p:xfrm>
          <a:off x="6346117" y="2520168"/>
          <a:ext cx="5157787"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6325406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F2F7C-5830-D26C-42EE-93CABE2AB39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IP Routes (Static Routes)</a:t>
            </a:r>
          </a:p>
        </p:txBody>
      </p:sp>
      <p:graphicFrame>
        <p:nvGraphicFramePr>
          <p:cNvPr id="5" name="Content Placeholder 2">
            <a:extLst>
              <a:ext uri="{FF2B5EF4-FFF2-40B4-BE49-F238E27FC236}">
                <a16:creationId xmlns:a16="http://schemas.microsoft.com/office/drawing/2014/main" id="{0D848937-08B2-513D-CDD8-42904930651B}"/>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00155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7F2F7C-5830-D26C-42EE-93CABE2AB398}"/>
              </a:ext>
            </a:extLst>
          </p:cNvPr>
          <p:cNvSpPr>
            <a:spLocks noGrp="1"/>
          </p:cNvSpPr>
          <p:nvPr>
            <p:ph type="title"/>
          </p:nvPr>
        </p:nvSpPr>
        <p:spPr>
          <a:xfrm>
            <a:off x="524741" y="620392"/>
            <a:ext cx="3808268" cy="5504688"/>
          </a:xfrm>
        </p:spPr>
        <p:txBody>
          <a:bodyPr>
            <a:normAutofit/>
          </a:bodyPr>
          <a:lstStyle/>
          <a:p>
            <a:r>
              <a:rPr lang="en-US" sz="6000">
                <a:solidFill>
                  <a:schemeClr val="bg1"/>
                </a:solidFill>
                <a:latin typeface="Times New Roman" panose="02020603050405020304" pitchFamily="18" charset="0"/>
                <a:cs typeface="Times New Roman" panose="02020603050405020304" pitchFamily="18" charset="0"/>
              </a:rPr>
              <a:t>IP Routes (Static Routes)</a:t>
            </a:r>
          </a:p>
        </p:txBody>
      </p:sp>
      <p:graphicFrame>
        <p:nvGraphicFramePr>
          <p:cNvPr id="5" name="Content Placeholder 2">
            <a:extLst>
              <a:ext uri="{FF2B5EF4-FFF2-40B4-BE49-F238E27FC236}">
                <a16:creationId xmlns:a16="http://schemas.microsoft.com/office/drawing/2014/main" id="{9E321683-259E-375B-4919-31C364C721EE}"/>
              </a:ext>
            </a:extLst>
          </p:cNvPr>
          <p:cNvGraphicFramePr>
            <a:graphicFrameLocks noGrp="1"/>
          </p:cNvGraphicFramePr>
          <p:nvPr>
            <p:ph idx="1"/>
            <p:extLst>
              <p:ext uri="{D42A27DB-BD31-4B8C-83A1-F6EECF244321}">
                <p14:modId xmlns:p14="http://schemas.microsoft.com/office/powerpoint/2010/main" val="2477018531"/>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92216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7F2F7C-5830-D26C-42EE-93CABE2AB398}"/>
              </a:ext>
            </a:extLst>
          </p:cNvPr>
          <p:cNvSpPr>
            <a:spLocks noGrp="1"/>
          </p:cNvSpPr>
          <p:nvPr>
            <p:ph type="title"/>
          </p:nvPr>
        </p:nvSpPr>
        <p:spPr>
          <a:xfrm>
            <a:off x="524741" y="620392"/>
            <a:ext cx="3808268" cy="5504688"/>
          </a:xfrm>
        </p:spPr>
        <p:txBody>
          <a:bodyPr>
            <a:normAutofit/>
          </a:bodyPr>
          <a:lstStyle/>
          <a:p>
            <a:r>
              <a:rPr lang="en-US" sz="5600">
                <a:solidFill>
                  <a:schemeClr val="bg1"/>
                </a:solidFill>
                <a:latin typeface="Times New Roman" panose="02020603050405020304" pitchFamily="18" charset="0"/>
                <a:cs typeface="Times New Roman" panose="02020603050405020304" pitchFamily="18" charset="0"/>
              </a:rPr>
              <a:t>Routing Information Protocol (RIP)</a:t>
            </a:r>
          </a:p>
        </p:txBody>
      </p:sp>
      <p:graphicFrame>
        <p:nvGraphicFramePr>
          <p:cNvPr id="5" name="Content Placeholder 2">
            <a:extLst>
              <a:ext uri="{FF2B5EF4-FFF2-40B4-BE49-F238E27FC236}">
                <a16:creationId xmlns:a16="http://schemas.microsoft.com/office/drawing/2014/main" id="{F2882629-9A90-821B-9C68-05C55D586B7A}"/>
              </a:ext>
            </a:extLst>
          </p:cNvPr>
          <p:cNvGraphicFramePr>
            <a:graphicFrameLocks noGrp="1"/>
          </p:cNvGraphicFramePr>
          <p:nvPr>
            <p:ph idx="1"/>
            <p:extLst>
              <p:ext uri="{D42A27DB-BD31-4B8C-83A1-F6EECF244321}">
                <p14:modId xmlns:p14="http://schemas.microsoft.com/office/powerpoint/2010/main" val="2028851627"/>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01936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F2F7C-5830-D26C-42EE-93CABE2AB39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RIP Cont.</a:t>
            </a:r>
          </a:p>
        </p:txBody>
      </p:sp>
      <p:sp>
        <p:nvSpPr>
          <p:cNvPr id="6" name="Text Placeholder 5">
            <a:extLst>
              <a:ext uri="{FF2B5EF4-FFF2-40B4-BE49-F238E27FC236}">
                <a16:creationId xmlns:a16="http://schemas.microsoft.com/office/drawing/2014/main" id="{75778FDF-0E7B-D010-A797-688FA2BF4C37}"/>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RIPv1</a:t>
            </a:r>
            <a:endParaRPr lang="en-US" dirty="0"/>
          </a:p>
        </p:txBody>
      </p:sp>
      <p:sp>
        <p:nvSpPr>
          <p:cNvPr id="7" name="Content Placeholder 6">
            <a:extLst>
              <a:ext uri="{FF2B5EF4-FFF2-40B4-BE49-F238E27FC236}">
                <a16:creationId xmlns:a16="http://schemas.microsoft.com/office/drawing/2014/main" id="{44FA4A5A-A8B1-954C-BB09-F30915BFAC1E}"/>
              </a:ext>
            </a:extLst>
          </p:cNvPr>
          <p:cNvSpPr>
            <a:spLocks noGrp="1"/>
          </p:cNvSpPr>
          <p:nvPr>
            <p:ph sz="half" idx="2"/>
          </p:nvPr>
        </p:nvSpPr>
        <p:spPr/>
        <p:txBody>
          <a:bodyPr>
            <a:normAutofit/>
          </a:bodyPr>
          <a:lstStyle/>
          <a:p>
            <a:r>
              <a:rPr lang="en-US" dirty="0"/>
              <a:t>RIPv1 is also called Classful Routing Protocol because it does not send subnet mask information in its routing updates. </a:t>
            </a:r>
          </a:p>
          <a:p>
            <a:r>
              <a:rPr lang="en-US" dirty="0"/>
              <a:t>Uses broadcast for updates</a:t>
            </a:r>
          </a:p>
        </p:txBody>
      </p:sp>
      <p:sp>
        <p:nvSpPr>
          <p:cNvPr id="8" name="Text Placeholder 7">
            <a:extLst>
              <a:ext uri="{FF2B5EF4-FFF2-40B4-BE49-F238E27FC236}">
                <a16:creationId xmlns:a16="http://schemas.microsoft.com/office/drawing/2014/main" id="{9558D286-2A49-0269-CE78-29CCB2F10972}"/>
              </a:ext>
            </a:extLst>
          </p:cNvPr>
          <p:cNvSpPr>
            <a:spLocks noGrp="1"/>
          </p:cNvSpPr>
          <p:nvPr>
            <p:ph type="body" sz="quarter" idx="3"/>
          </p:nvPr>
        </p:nvSpPr>
        <p:spPr/>
        <p:txBody>
          <a:bodyPr/>
          <a:lstStyle/>
          <a:p>
            <a:r>
              <a:rPr lang="en-US" dirty="0">
                <a:latin typeface="Times New Roman" panose="02020603050405020304" pitchFamily="18" charset="0"/>
                <a:cs typeface="Times New Roman" panose="02020603050405020304" pitchFamily="18" charset="0"/>
              </a:rPr>
              <a:t>RIPv2</a:t>
            </a:r>
            <a:endParaRPr lang="en-US" dirty="0"/>
          </a:p>
        </p:txBody>
      </p:sp>
      <p:sp>
        <p:nvSpPr>
          <p:cNvPr id="9" name="Content Placeholder 8">
            <a:extLst>
              <a:ext uri="{FF2B5EF4-FFF2-40B4-BE49-F238E27FC236}">
                <a16:creationId xmlns:a16="http://schemas.microsoft.com/office/drawing/2014/main" id="{EE9C7616-2288-00FD-A951-44C153E1DF77}"/>
              </a:ext>
            </a:extLst>
          </p:cNvPr>
          <p:cNvSpPr>
            <a:spLocks noGrp="1"/>
          </p:cNvSpPr>
          <p:nvPr>
            <p:ph sz="quarter" idx="4"/>
          </p:nvPr>
        </p:nvSpPr>
        <p:spPr/>
        <p:txBody>
          <a:bodyPr>
            <a:normAutofit/>
          </a:bodyPr>
          <a:lstStyle/>
          <a:p>
            <a:r>
              <a:rPr lang="en-US" dirty="0"/>
              <a:t>RIPv2 is called Classless Routing Protocol because it does send subnet mask information in its r</a:t>
            </a:r>
          </a:p>
          <a:p>
            <a:r>
              <a:rPr lang="en-US" dirty="0"/>
              <a:t>Uses multicast for updates</a:t>
            </a:r>
          </a:p>
        </p:txBody>
      </p:sp>
    </p:spTree>
    <p:extLst>
      <p:ext uri="{BB962C8B-B14F-4D97-AF65-F5344CB8AC3E}">
        <p14:creationId xmlns:p14="http://schemas.microsoft.com/office/powerpoint/2010/main" val="9050002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7E773EB-1EC1-4E49-9DE2-E6F46049724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391"/>
            <a:ext cx="12192000" cy="19430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7F2F7C-5830-D26C-42EE-93CABE2AB398}"/>
              </a:ext>
            </a:extLst>
          </p:cNvPr>
          <p:cNvSpPr>
            <a:spLocks noGrp="1"/>
          </p:cNvSpPr>
          <p:nvPr>
            <p:ph type="title"/>
          </p:nvPr>
        </p:nvSpPr>
        <p:spPr>
          <a:xfrm>
            <a:off x="391378" y="320675"/>
            <a:ext cx="11407487" cy="1325563"/>
          </a:xfrm>
        </p:spPr>
        <p:txBody>
          <a:bodyPr>
            <a:normAutofit/>
          </a:bodyPr>
          <a:lstStyle/>
          <a:p>
            <a:r>
              <a:rPr lang="en-US" sz="5000">
                <a:solidFill>
                  <a:schemeClr val="bg1"/>
                </a:solidFill>
                <a:latin typeface="Times New Roman" panose="02020603050405020304" pitchFamily="18" charset="0"/>
                <a:cs typeface="Times New Roman" panose="02020603050405020304" pitchFamily="18" charset="0"/>
              </a:rPr>
              <a:t>Interior Gateway Routing Protocol (IGRP)</a:t>
            </a:r>
          </a:p>
        </p:txBody>
      </p:sp>
      <p:graphicFrame>
        <p:nvGraphicFramePr>
          <p:cNvPr id="5" name="Content Placeholder 2">
            <a:extLst>
              <a:ext uri="{FF2B5EF4-FFF2-40B4-BE49-F238E27FC236}">
                <a16:creationId xmlns:a16="http://schemas.microsoft.com/office/drawing/2014/main" id="{DB0574FA-861B-2793-8425-2C88230E5FF1}"/>
              </a:ext>
            </a:extLst>
          </p:cNvPr>
          <p:cNvGraphicFramePr>
            <a:graphicFrameLocks noGrp="1"/>
          </p:cNvGraphicFramePr>
          <p:nvPr>
            <p:ph idx="1"/>
            <p:extLst>
              <p:ext uri="{D42A27DB-BD31-4B8C-83A1-F6EECF244321}">
                <p14:modId xmlns:p14="http://schemas.microsoft.com/office/powerpoint/2010/main" val="16216973"/>
              </p:ext>
            </p:extLst>
          </p:nvPr>
        </p:nvGraphicFramePr>
        <p:xfrm>
          <a:off x="391379" y="1976293"/>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71756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67F2F7C-5830-D26C-42EE-93CABE2AB398}"/>
              </a:ext>
            </a:extLst>
          </p:cNvPr>
          <p:cNvSpPr>
            <a:spLocks noGrp="1"/>
          </p:cNvSpPr>
          <p:nvPr>
            <p:ph type="title"/>
          </p:nvPr>
        </p:nvSpPr>
        <p:spPr>
          <a:xfrm>
            <a:off x="1098468" y="885651"/>
            <a:ext cx="3229803" cy="4624603"/>
          </a:xfrm>
        </p:spPr>
        <p:txBody>
          <a:bodyPr>
            <a:normAutofit/>
          </a:bodyPr>
          <a:lstStyle/>
          <a:p>
            <a:r>
              <a:rPr lang="en-US">
                <a:solidFill>
                  <a:srgbClr val="FFFFFF"/>
                </a:solidFill>
                <a:latin typeface="Times New Roman" panose="02020603050405020304" pitchFamily="18" charset="0"/>
                <a:cs typeface="Times New Roman" panose="02020603050405020304" pitchFamily="18" charset="0"/>
              </a:rPr>
              <a:t>Enhanced Interior Gateway Routing Protocol (EIGRP)</a:t>
            </a:r>
          </a:p>
        </p:txBody>
      </p:sp>
      <p:sp>
        <p:nvSpPr>
          <p:cNvPr id="3" name="Content Placeholder 2">
            <a:extLst>
              <a:ext uri="{FF2B5EF4-FFF2-40B4-BE49-F238E27FC236}">
                <a16:creationId xmlns:a16="http://schemas.microsoft.com/office/drawing/2014/main" id="{459FFFF1-DE38-5C29-CDA2-814935B2D278}"/>
              </a:ext>
            </a:extLst>
          </p:cNvPr>
          <p:cNvSpPr>
            <a:spLocks noGrp="1"/>
          </p:cNvSpPr>
          <p:nvPr>
            <p:ph idx="1"/>
          </p:nvPr>
        </p:nvSpPr>
        <p:spPr>
          <a:xfrm>
            <a:off x="4978708" y="885651"/>
            <a:ext cx="6525220" cy="4616849"/>
          </a:xfrm>
        </p:spPr>
        <p:txBody>
          <a:bodyPr anchor="ctr">
            <a:normAutofit/>
          </a:bodyPr>
          <a:lstStyle/>
          <a:p>
            <a:r>
              <a:rPr lang="en-US" sz="2000">
                <a:latin typeface="Times New Roman" panose="02020603050405020304" pitchFamily="18" charset="0"/>
                <a:cs typeface="Times New Roman" panose="02020603050405020304" pitchFamily="18" charset="0"/>
              </a:rPr>
              <a:t> A hybrid routing protocol developed by Cisco systems for routing many protocols across an enterprise Cisco network.</a:t>
            </a:r>
          </a:p>
          <a:p>
            <a:r>
              <a:rPr lang="en-US" sz="2000">
                <a:latin typeface="Times New Roman" panose="02020603050405020304" pitchFamily="18" charset="0"/>
                <a:cs typeface="Times New Roman" panose="02020603050405020304" pitchFamily="18" charset="0"/>
              </a:rPr>
              <a:t>It has characteristics of both distance vector routing protocols and link state routing protocols. It is proprietary which requires that you use Cisco routers. </a:t>
            </a:r>
          </a:p>
          <a:p>
            <a:r>
              <a:rPr lang="en-US" sz="2000">
                <a:latin typeface="Times New Roman" panose="02020603050405020304" pitchFamily="18" charset="0"/>
                <a:cs typeface="Times New Roman" panose="02020603050405020304" pitchFamily="18" charset="0"/>
              </a:rPr>
              <a:t>EIGRP will route the same protocols that IGRP routes (IP, IPX, Decnet and Appletalk) and use the same composite metrics as IGRP to select a best path destination.</a:t>
            </a:r>
          </a:p>
          <a:p>
            <a:r>
              <a:rPr lang="en-US" sz="2000">
                <a:latin typeface="Times New Roman" panose="02020603050405020304" pitchFamily="18" charset="0"/>
                <a:cs typeface="Times New Roman" panose="02020603050405020304" pitchFamily="18" charset="0"/>
              </a:rPr>
              <a:t>Summarization is automatic at a network class address however it can be configured to summarize at subnet boundaries as well. </a:t>
            </a:r>
          </a:p>
          <a:p>
            <a:r>
              <a:rPr lang="en-US" sz="2000">
                <a:latin typeface="Times New Roman" panose="02020603050405020304" pitchFamily="18" charset="0"/>
                <a:cs typeface="Times New Roman" panose="02020603050405020304" pitchFamily="18" charset="0"/>
              </a:rPr>
              <a:t>Redistribution between IGRP and EIGRP is automatic as well. There is support for a hop count of 255 and variable length subnet masks.</a:t>
            </a:r>
          </a:p>
          <a:p>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49592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CD1C0E0-19D8-F4A6-6F59-3BBCB69C2829}"/>
              </a:ext>
            </a:extLst>
          </p:cNvPr>
          <p:cNvSpPr>
            <a:spLocks noGrp="1"/>
          </p:cNvSpPr>
          <p:nvPr>
            <p:ph type="title"/>
          </p:nvPr>
        </p:nvSpPr>
        <p:spPr>
          <a:xfrm>
            <a:off x="1098468" y="885651"/>
            <a:ext cx="3229803" cy="4624603"/>
          </a:xfrm>
        </p:spPr>
        <p:txBody>
          <a:bodyPr>
            <a:normAutofit/>
          </a:bodyPr>
          <a:lstStyle/>
          <a:p>
            <a:r>
              <a:rPr lang="en-US">
                <a:solidFill>
                  <a:srgbClr val="FFFFFF"/>
                </a:solidFill>
                <a:latin typeface="Times New Roman" panose="02020603050405020304" pitchFamily="18" charset="0"/>
                <a:cs typeface="Times New Roman" panose="02020603050405020304" pitchFamily="18" charset="0"/>
              </a:rPr>
              <a:t>EIGRP Cont.</a:t>
            </a:r>
          </a:p>
        </p:txBody>
      </p:sp>
      <p:sp>
        <p:nvSpPr>
          <p:cNvPr id="3" name="Content Placeholder 2">
            <a:extLst>
              <a:ext uri="{FF2B5EF4-FFF2-40B4-BE49-F238E27FC236}">
                <a16:creationId xmlns:a16="http://schemas.microsoft.com/office/drawing/2014/main" id="{8E82D016-5C46-4ADA-CB8B-3262415DA385}"/>
              </a:ext>
            </a:extLst>
          </p:cNvPr>
          <p:cNvSpPr>
            <a:spLocks noGrp="1"/>
          </p:cNvSpPr>
          <p:nvPr>
            <p:ph idx="1"/>
          </p:nvPr>
        </p:nvSpPr>
        <p:spPr>
          <a:xfrm>
            <a:off x="4978708" y="885651"/>
            <a:ext cx="6525220" cy="4616849"/>
          </a:xfrm>
        </p:spPr>
        <p:txBody>
          <a:bodyPr anchor="ctr">
            <a:normAutofit/>
          </a:bodyPr>
          <a:lstStyle/>
          <a:p>
            <a:r>
              <a:rPr lang="en-US" sz="2000">
                <a:latin typeface="Times New Roman" panose="02020603050405020304" pitchFamily="18" charset="0"/>
                <a:cs typeface="Times New Roman" panose="02020603050405020304" pitchFamily="18" charset="0"/>
              </a:rPr>
              <a:t>Convergence with EIGRP is faster since it uses an algorithm called dual update algorithm or DUAL, which is run when a router detects that a particular route is unavailable. </a:t>
            </a:r>
          </a:p>
          <a:p>
            <a:r>
              <a:rPr lang="en-US" sz="2000">
                <a:latin typeface="Times New Roman" panose="02020603050405020304" pitchFamily="18" charset="0"/>
                <a:cs typeface="Times New Roman" panose="02020603050405020304" pitchFamily="18" charset="0"/>
              </a:rPr>
              <a:t>The router queries its neighbors looking for a feasible successor. </a:t>
            </a:r>
          </a:p>
          <a:p>
            <a:r>
              <a:rPr lang="en-US" sz="2000">
                <a:latin typeface="Times New Roman" panose="02020603050405020304" pitchFamily="18" charset="0"/>
                <a:cs typeface="Times New Roman" panose="02020603050405020304" pitchFamily="18" charset="0"/>
              </a:rPr>
              <a:t>That is defined as a neighbor with a least cost route to a particular destination that doesn’t cause any routing loops. </a:t>
            </a:r>
          </a:p>
          <a:p>
            <a:r>
              <a:rPr lang="en-US" sz="2000">
                <a:latin typeface="Times New Roman" panose="02020603050405020304" pitchFamily="18" charset="0"/>
                <a:cs typeface="Times New Roman" panose="02020603050405020304" pitchFamily="18" charset="0"/>
              </a:rPr>
              <a:t>EIGRP will update its routing table with the new route and the associated metric. </a:t>
            </a:r>
          </a:p>
          <a:p>
            <a:r>
              <a:rPr lang="en-US" sz="2000">
                <a:latin typeface="Times New Roman" panose="02020603050405020304" pitchFamily="18" charset="0"/>
                <a:cs typeface="Times New Roman" panose="02020603050405020304" pitchFamily="18" charset="0"/>
              </a:rPr>
              <a:t>Route changes are advertised only to affected routers when changes occur. </a:t>
            </a:r>
          </a:p>
          <a:p>
            <a:r>
              <a:rPr lang="en-US" sz="2000">
                <a:latin typeface="Times New Roman" panose="02020603050405020304" pitchFamily="18" charset="0"/>
                <a:cs typeface="Times New Roman" panose="02020603050405020304" pitchFamily="18" charset="0"/>
              </a:rPr>
              <a:t>That utilizes bandwidth more efficiently than distance vector routing protocols.</a:t>
            </a:r>
          </a:p>
        </p:txBody>
      </p:sp>
    </p:spTree>
    <p:extLst>
      <p:ext uri="{BB962C8B-B14F-4D97-AF65-F5344CB8AC3E}">
        <p14:creationId xmlns:p14="http://schemas.microsoft.com/office/powerpoint/2010/main" val="16326961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CD1C0E0-19D8-F4A6-6F59-3BBCB69C2829}"/>
              </a:ext>
            </a:extLst>
          </p:cNvPr>
          <p:cNvSpPr>
            <a:spLocks noGrp="1"/>
          </p:cNvSpPr>
          <p:nvPr>
            <p:ph type="title"/>
          </p:nvPr>
        </p:nvSpPr>
        <p:spPr>
          <a:xfrm>
            <a:off x="1098468" y="885651"/>
            <a:ext cx="3229803" cy="4624603"/>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EIGRP Cont.</a:t>
            </a:r>
            <a:br>
              <a:rPr lang="en-US" dirty="0">
                <a:solidFill>
                  <a:srgbClr val="FFFFFF"/>
                </a:solidFill>
                <a:latin typeface="Times New Roman" panose="02020603050405020304" pitchFamily="18" charset="0"/>
                <a:cs typeface="Times New Roman" panose="02020603050405020304" pitchFamily="18" charset="0"/>
              </a:rPr>
            </a:br>
            <a:r>
              <a:rPr lang="en-US" dirty="0">
                <a:solidFill>
                  <a:srgbClr val="FFFFFF"/>
                </a:solidFill>
                <a:latin typeface="Times New Roman" panose="02020603050405020304" pitchFamily="18" charset="0"/>
                <a:cs typeface="Times New Roman" panose="02020603050405020304" pitchFamily="18" charset="0"/>
              </a:rPr>
              <a:t>Autonomous System Numbers</a:t>
            </a:r>
          </a:p>
        </p:txBody>
      </p:sp>
      <p:sp>
        <p:nvSpPr>
          <p:cNvPr id="3" name="Content Placeholder 2">
            <a:extLst>
              <a:ext uri="{FF2B5EF4-FFF2-40B4-BE49-F238E27FC236}">
                <a16:creationId xmlns:a16="http://schemas.microsoft.com/office/drawing/2014/main" id="{8E82D016-5C46-4ADA-CB8B-3262415DA385}"/>
              </a:ext>
            </a:extLst>
          </p:cNvPr>
          <p:cNvSpPr>
            <a:spLocks noGrp="1"/>
          </p:cNvSpPr>
          <p:nvPr>
            <p:ph idx="1"/>
          </p:nvPr>
        </p:nvSpPr>
        <p:spPr>
          <a:xfrm>
            <a:off x="4978708" y="885651"/>
            <a:ext cx="6525220" cy="4616849"/>
          </a:xfrm>
        </p:spPr>
        <p:txBody>
          <a:bodyPr anchor="ctr">
            <a:normAutofit/>
          </a:bodyPr>
          <a:lstStyle/>
          <a:p>
            <a:r>
              <a:rPr lang="en-US" sz="2400" b="0" i="0">
                <a:effectLst/>
                <a:latin typeface="Times New Roman" panose="02020603050405020304" pitchFamily="18" charset="0"/>
                <a:cs typeface="Times New Roman" panose="02020603050405020304" pitchFamily="18" charset="0"/>
              </a:rPr>
              <a:t>EIGRP does recognize assignment of different autonomous systems which are processes running under the same administrative routing domain. </a:t>
            </a:r>
          </a:p>
          <a:p>
            <a:r>
              <a:rPr lang="en-US" sz="2400" b="0" i="0">
                <a:effectLst/>
                <a:latin typeface="Times New Roman" panose="02020603050405020304" pitchFamily="18" charset="0"/>
                <a:cs typeface="Times New Roman" panose="02020603050405020304" pitchFamily="18" charset="0"/>
              </a:rPr>
              <a:t>Assigning different autonomous system numbers isn’t for defining a backbone such as with OSPF. </a:t>
            </a:r>
          </a:p>
          <a:p>
            <a:r>
              <a:rPr lang="en-US" sz="2400" b="0" i="0">
                <a:effectLst/>
                <a:latin typeface="Times New Roman" panose="02020603050405020304" pitchFamily="18" charset="0"/>
                <a:cs typeface="Times New Roman" panose="02020603050405020304" pitchFamily="18" charset="0"/>
              </a:rPr>
              <a:t>With IGRP and EIGRP it is used to change route redistribution, filtering and summarization points</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6953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7F2F7C-5830-D26C-42EE-93CABE2AB398}"/>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latin typeface="Times New Roman" panose="02020603050405020304" pitchFamily="18" charset="0"/>
                <a:cs typeface="Times New Roman" panose="02020603050405020304" pitchFamily="18" charset="0"/>
              </a:rPr>
              <a:t>Routing Protocol Fundamentals Cont.</a:t>
            </a:r>
          </a:p>
        </p:txBody>
      </p:sp>
      <p:sp>
        <p:nvSpPr>
          <p:cNvPr id="3" name="Content Placeholder 2">
            <a:extLst>
              <a:ext uri="{FF2B5EF4-FFF2-40B4-BE49-F238E27FC236}">
                <a16:creationId xmlns:a16="http://schemas.microsoft.com/office/drawing/2014/main" id="{459FFFF1-DE38-5C29-CDA2-814935B2D278}"/>
              </a:ext>
            </a:extLst>
          </p:cNvPr>
          <p:cNvSpPr>
            <a:spLocks noGrp="1"/>
          </p:cNvSpPr>
          <p:nvPr>
            <p:ph idx="1"/>
          </p:nvPr>
        </p:nvSpPr>
        <p:spPr>
          <a:xfrm>
            <a:off x="4810259" y="649480"/>
            <a:ext cx="6555347" cy="5546047"/>
          </a:xfrm>
        </p:spPr>
        <p:txBody>
          <a:bodyPr anchor="ctr">
            <a:normAutofit fontScale="92500" lnSpcReduction="10000"/>
          </a:bodyPr>
          <a:lstStyle/>
          <a:p>
            <a:r>
              <a:rPr lang="en-US" dirty="0">
                <a:latin typeface="Times New Roman" panose="02020603050405020304" pitchFamily="18" charset="0"/>
                <a:cs typeface="Times New Roman" panose="02020603050405020304" pitchFamily="18" charset="0"/>
              </a:rPr>
              <a:t>Some types of routing protocols work best in static environments or environments with few or no changes and might take a long time to converge when changes to those environments are made. </a:t>
            </a:r>
          </a:p>
          <a:p>
            <a:r>
              <a:rPr lang="en-US" dirty="0">
                <a:latin typeface="Times New Roman" panose="02020603050405020304" pitchFamily="18" charset="0"/>
                <a:cs typeface="Times New Roman" panose="02020603050405020304" pitchFamily="18" charset="0"/>
              </a:rPr>
              <a:t>Other routing protocols, however, respond very quickly to changes in the network and can converge rapidly.</a:t>
            </a:r>
          </a:p>
          <a:p>
            <a:r>
              <a:rPr lang="en-US" dirty="0">
                <a:latin typeface="Times New Roman" panose="02020603050405020304" pitchFamily="18" charset="0"/>
                <a:cs typeface="Times New Roman" panose="02020603050405020304" pitchFamily="18" charset="0"/>
              </a:rPr>
              <a:t> Network convergence occurs when all routers in the network have the same view and agree on optimal routes. </a:t>
            </a:r>
          </a:p>
          <a:p>
            <a:r>
              <a:rPr lang="en-US" dirty="0">
                <a:latin typeface="Times New Roman" panose="02020603050405020304" pitchFamily="18" charset="0"/>
                <a:cs typeface="Times New Roman" panose="02020603050405020304" pitchFamily="18" charset="0"/>
              </a:rPr>
              <a:t>When convergence takes a long time to occur, intermittent packet loss and loss of connectivity may be experienced between remote networks</a:t>
            </a:r>
          </a:p>
        </p:txBody>
      </p:sp>
    </p:spTree>
    <p:extLst>
      <p:ext uri="{BB962C8B-B14F-4D97-AF65-F5344CB8AC3E}">
        <p14:creationId xmlns:p14="http://schemas.microsoft.com/office/powerpoint/2010/main" val="7374794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3D black question marks with one yellow question mark">
            <a:extLst>
              <a:ext uri="{FF2B5EF4-FFF2-40B4-BE49-F238E27FC236}">
                <a16:creationId xmlns:a16="http://schemas.microsoft.com/office/drawing/2014/main" id="{793D0331-DC35-6FAF-E0AF-68BD13D8027C}"/>
              </a:ext>
            </a:extLst>
          </p:cNvPr>
          <p:cNvPicPr>
            <a:picLocks noChangeAspect="1"/>
          </p:cNvPicPr>
          <p:nvPr/>
        </p:nvPicPr>
        <p:blipFill rotWithShape="1">
          <a:blip r:embed="rId2"/>
          <a:srcRect l="41383" r="18516" b="1"/>
          <a:stretch/>
        </p:blipFill>
        <p:spPr>
          <a:xfrm>
            <a:off x="20" y="10"/>
            <a:ext cx="7534636" cy="6857990"/>
          </a:xfrm>
          <a:prstGeom prst="rect">
            <a:avLst/>
          </a:prstGeom>
        </p:spPr>
      </p:pic>
      <p:sp>
        <p:nvSpPr>
          <p:cNvPr id="9" name="Rectangle 8">
            <a:extLst>
              <a:ext uri="{FF2B5EF4-FFF2-40B4-BE49-F238E27FC236}">
                <a16:creationId xmlns:a16="http://schemas.microsoft.com/office/drawing/2014/main" id="{7A627F2F-FE66-45EE-9738-2828B5939B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899991"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E1103257-4D74-1DAC-C735-12A6BA5C4D19}"/>
              </a:ext>
            </a:extLst>
          </p:cNvPr>
          <p:cNvSpPr>
            <a:spLocks noGrp="1"/>
          </p:cNvSpPr>
          <p:nvPr>
            <p:ph type="title"/>
          </p:nvPr>
        </p:nvSpPr>
        <p:spPr>
          <a:xfrm>
            <a:off x="8174735" y="640081"/>
            <a:ext cx="3377183" cy="3708895"/>
          </a:xfrm>
          <a:noFill/>
        </p:spPr>
        <p:txBody>
          <a:bodyPr vert="horz" lIns="91440" tIns="45720" rIns="91440" bIns="45720" rtlCol="0" anchor="b">
            <a:normAutofit/>
          </a:bodyPr>
          <a:lstStyle/>
          <a:p>
            <a:r>
              <a:rPr lang="en-US" sz="6000">
                <a:solidFill>
                  <a:schemeClr val="bg1"/>
                </a:solidFill>
              </a:rPr>
              <a:t>Questions</a:t>
            </a:r>
          </a:p>
        </p:txBody>
      </p:sp>
    </p:spTree>
    <p:extLst>
      <p:ext uri="{BB962C8B-B14F-4D97-AF65-F5344CB8AC3E}">
        <p14:creationId xmlns:p14="http://schemas.microsoft.com/office/powerpoint/2010/main" val="3983142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7E773EB-1EC1-4E49-9DE2-E6F46049724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391"/>
            <a:ext cx="12192000" cy="19430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7F2F7C-5830-D26C-42EE-93CABE2AB398}"/>
              </a:ext>
            </a:extLst>
          </p:cNvPr>
          <p:cNvSpPr>
            <a:spLocks noGrp="1"/>
          </p:cNvSpPr>
          <p:nvPr>
            <p:ph type="title"/>
          </p:nvPr>
        </p:nvSpPr>
        <p:spPr>
          <a:xfrm>
            <a:off x="391378" y="320675"/>
            <a:ext cx="11407487" cy="1325563"/>
          </a:xfrm>
        </p:spPr>
        <p:txBody>
          <a:bodyPr>
            <a:normAutofit/>
          </a:bodyPr>
          <a:lstStyle/>
          <a:p>
            <a:r>
              <a:rPr lang="en-US" sz="5400">
                <a:solidFill>
                  <a:schemeClr val="bg1"/>
                </a:solidFill>
                <a:latin typeface="Times New Roman" panose="02020603050405020304" pitchFamily="18" charset="0"/>
                <a:cs typeface="Times New Roman" panose="02020603050405020304" pitchFamily="18" charset="0"/>
              </a:rPr>
              <a:t>Open Shortest Path First (OSPF)</a:t>
            </a:r>
          </a:p>
        </p:txBody>
      </p:sp>
      <p:graphicFrame>
        <p:nvGraphicFramePr>
          <p:cNvPr id="5" name="Content Placeholder 2">
            <a:extLst>
              <a:ext uri="{FF2B5EF4-FFF2-40B4-BE49-F238E27FC236}">
                <a16:creationId xmlns:a16="http://schemas.microsoft.com/office/drawing/2014/main" id="{1575EA10-B445-0638-887F-C6942B169B31}"/>
              </a:ext>
            </a:extLst>
          </p:cNvPr>
          <p:cNvGraphicFramePr>
            <a:graphicFrameLocks noGrp="1"/>
          </p:cNvGraphicFramePr>
          <p:nvPr>
            <p:ph idx="1"/>
            <p:extLst>
              <p:ext uri="{D42A27DB-BD31-4B8C-83A1-F6EECF244321}">
                <p14:modId xmlns:p14="http://schemas.microsoft.com/office/powerpoint/2010/main" val="3803406271"/>
              </p:ext>
            </p:extLst>
          </p:nvPr>
        </p:nvGraphicFramePr>
        <p:xfrm>
          <a:off x="195689" y="1961024"/>
          <a:ext cx="11800621" cy="48817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23579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3A58148-D452-4F6F-A2FE-EED968DE197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7F2F7C-5830-D26C-42EE-93CABE2AB398}"/>
              </a:ext>
            </a:extLst>
          </p:cNvPr>
          <p:cNvSpPr>
            <a:spLocks noGrp="1"/>
          </p:cNvSpPr>
          <p:nvPr>
            <p:ph type="title"/>
          </p:nvPr>
        </p:nvSpPr>
        <p:spPr>
          <a:xfrm>
            <a:off x="312724" y="3433763"/>
            <a:ext cx="3197013" cy="2743200"/>
          </a:xfrm>
        </p:spPr>
        <p:txBody>
          <a:bodyPr vert="horz" lIns="91440" tIns="45720" rIns="91440" bIns="45720" rtlCol="0" anchor="t">
            <a:normAutofit/>
          </a:bodyPr>
          <a:lstStyle/>
          <a:p>
            <a:pPr algn="ctr"/>
            <a:r>
              <a:rPr lang="en-US" sz="4800" kern="1200" dirty="0">
                <a:solidFill>
                  <a:schemeClr val="bg1"/>
                </a:solidFill>
                <a:latin typeface="Times New Roman" panose="02020603050405020304" pitchFamily="18" charset="0"/>
                <a:cs typeface="Times New Roman" panose="02020603050405020304" pitchFamily="18" charset="0"/>
              </a:rPr>
              <a:t>Open Shortest Path First (OSPF)</a:t>
            </a:r>
          </a:p>
        </p:txBody>
      </p:sp>
      <p:pic>
        <p:nvPicPr>
          <p:cNvPr id="15" name="Graphic 14" descr="Laptop Secure">
            <a:extLst>
              <a:ext uri="{FF2B5EF4-FFF2-40B4-BE49-F238E27FC236}">
                <a16:creationId xmlns:a16="http://schemas.microsoft.com/office/drawing/2014/main" id="{28ACBFF1-2C4A-AB5F-80B8-5709BF334B3F}"/>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402271" y="2122544"/>
            <a:ext cx="914400" cy="914400"/>
          </a:xfrm>
          <a:prstGeom prst="rect">
            <a:avLst/>
          </a:prstGeom>
        </p:spPr>
      </p:pic>
      <p:sp>
        <p:nvSpPr>
          <p:cNvPr id="11" name="TextBox 10">
            <a:extLst>
              <a:ext uri="{FF2B5EF4-FFF2-40B4-BE49-F238E27FC236}">
                <a16:creationId xmlns:a16="http://schemas.microsoft.com/office/drawing/2014/main" id="{A4804F17-3214-6B2E-F22D-AACB5AB3761B}"/>
              </a:ext>
            </a:extLst>
          </p:cNvPr>
          <p:cNvSpPr txBox="1"/>
          <p:nvPr/>
        </p:nvSpPr>
        <p:spPr>
          <a:xfrm>
            <a:off x="3864634" y="0"/>
            <a:ext cx="8327365" cy="6858000"/>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Fast convergence is accomplished with the SPF (Dijkstra) algorithm which determines a shortest path from source to destination. </a:t>
            </a:r>
          </a:p>
          <a:p>
            <a:pPr marL="342900" indent="-2286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routing table is built from running SPF which determines all routes from neighbor routers. </a:t>
            </a:r>
          </a:p>
          <a:p>
            <a:pPr marL="342900" indent="-2286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Since each OSPF router has a copy of the topology database and routing table for its particular area, any route changes are detected faster than with distance vector protocols and alternate routes are determined.</a:t>
            </a:r>
          </a:p>
          <a:p>
            <a:pPr marL="342900" indent="-2286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Broadcast networks such as Ethernet and Non-Broadcast Multi Access networks such as Frame Relay have a designated router (DR) and a backup designated router (BDR) that are elected. </a:t>
            </a:r>
          </a:p>
          <a:p>
            <a:pPr marL="342900" indent="-2286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Designated routers establish adjacencies with all routers on that network segment. </a:t>
            </a:r>
          </a:p>
          <a:p>
            <a:pPr marL="342900" indent="-2286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is to reduce broadcasts from all routers sending regular hello packets to its neighbors. </a:t>
            </a:r>
          </a:p>
          <a:p>
            <a:pPr marL="342900" indent="-2286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DR sends multicast packets to all routers that it has established adjacencies with.</a:t>
            </a:r>
          </a:p>
          <a:p>
            <a:pPr marL="342900" indent="-2286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the DR fails, it is the BDR that sends multicasts to specific routers. </a:t>
            </a:r>
          </a:p>
          <a:p>
            <a:pPr marL="342900" indent="-2286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Each router is assigned a router ID, which is the highest assigned IP address on a working interface. </a:t>
            </a:r>
          </a:p>
          <a:p>
            <a:pPr marL="342900" indent="-2286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OSPF uses the router ID (RID) for all routing processes.</a:t>
            </a:r>
          </a:p>
          <a:p>
            <a:pPr indent="-228600">
              <a:lnSpc>
                <a:spcPct val="90000"/>
              </a:lnSpc>
              <a:spcAft>
                <a:spcPts val="60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63008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A58148-D452-4F6F-A2FE-EED968DE197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7F2F7C-5830-D26C-42EE-93CABE2AB398}"/>
              </a:ext>
            </a:extLst>
          </p:cNvPr>
          <p:cNvSpPr>
            <a:spLocks noGrp="1"/>
          </p:cNvSpPr>
          <p:nvPr>
            <p:ph type="title"/>
          </p:nvPr>
        </p:nvSpPr>
        <p:spPr>
          <a:xfrm>
            <a:off x="312724" y="3433763"/>
            <a:ext cx="3197013" cy="2743200"/>
          </a:xfrm>
        </p:spPr>
        <p:txBody>
          <a:bodyPr anchor="t">
            <a:normAutofit/>
          </a:bodyPr>
          <a:lstStyle/>
          <a:p>
            <a:pPr algn="ctr"/>
            <a:r>
              <a:rPr lang="en-US" sz="4800">
                <a:solidFill>
                  <a:schemeClr val="bg1"/>
                </a:solidFill>
                <a:latin typeface="Times New Roman" panose="02020603050405020304" pitchFamily="18" charset="0"/>
                <a:cs typeface="Times New Roman" panose="02020603050405020304" pitchFamily="18" charset="0"/>
              </a:rPr>
              <a:t>Border Gateway Protocol (BGP)</a:t>
            </a:r>
          </a:p>
        </p:txBody>
      </p:sp>
      <p:pic>
        <p:nvPicPr>
          <p:cNvPr id="7" name="Graphic 6" descr="Laptop Secure">
            <a:extLst>
              <a:ext uri="{FF2B5EF4-FFF2-40B4-BE49-F238E27FC236}">
                <a16:creationId xmlns:a16="http://schemas.microsoft.com/office/drawing/2014/main" id="{C993876F-E2DE-7DB3-4E52-B8041488FFD5}"/>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402271" y="2122544"/>
            <a:ext cx="914400" cy="914400"/>
          </a:xfrm>
          <a:prstGeom prst="rect">
            <a:avLst/>
          </a:prstGeom>
        </p:spPr>
      </p:pic>
      <p:sp>
        <p:nvSpPr>
          <p:cNvPr id="3" name="Content Placeholder 2">
            <a:extLst>
              <a:ext uri="{FF2B5EF4-FFF2-40B4-BE49-F238E27FC236}">
                <a16:creationId xmlns:a16="http://schemas.microsoft.com/office/drawing/2014/main" id="{459FFFF1-DE38-5C29-CDA2-814935B2D278}"/>
              </a:ext>
            </a:extLst>
          </p:cNvPr>
          <p:cNvSpPr>
            <a:spLocks noGrp="1"/>
          </p:cNvSpPr>
          <p:nvPr>
            <p:ph idx="1"/>
          </p:nvPr>
        </p:nvSpPr>
        <p:spPr>
          <a:xfrm>
            <a:off x="4330719" y="641615"/>
            <a:ext cx="7289799" cy="5533496"/>
          </a:xfrm>
        </p:spPr>
        <p:txBody>
          <a:bodyPr anchor="ctr">
            <a:normAutofit/>
          </a:bodyPr>
          <a:lstStyle/>
          <a:p>
            <a:r>
              <a:rPr lang="en-US" sz="1800">
                <a:latin typeface="Times New Roman" panose="02020603050405020304" pitchFamily="18" charset="0"/>
                <a:cs typeface="Times New Roman" panose="02020603050405020304" pitchFamily="18" charset="0"/>
              </a:rPr>
              <a:t>Border Gateway Protocol is an exterior gateway protocol, which is different from the interior gateway protocols discussed so far. </a:t>
            </a:r>
          </a:p>
          <a:p>
            <a:r>
              <a:rPr lang="en-US" sz="1800">
                <a:latin typeface="Times New Roman" panose="02020603050405020304" pitchFamily="18" charset="0"/>
                <a:cs typeface="Times New Roman" panose="02020603050405020304" pitchFamily="18" charset="0"/>
              </a:rPr>
              <a:t>The distinction is important since the term autonomous system is used somewhat differently with protocols such as EIGRP than it is with BGP. </a:t>
            </a:r>
          </a:p>
          <a:p>
            <a:r>
              <a:rPr lang="en-US" sz="1800">
                <a:latin typeface="Times New Roman" panose="02020603050405020304" pitchFamily="18" charset="0"/>
                <a:cs typeface="Times New Roman" panose="02020603050405020304" pitchFamily="18" charset="0"/>
              </a:rPr>
              <a:t>Exterior gateway protocols such as BGP route between autonomous systems, which are assigned a particular AS number.</a:t>
            </a:r>
          </a:p>
          <a:p>
            <a:r>
              <a:rPr lang="en-US" sz="1800">
                <a:latin typeface="Times New Roman" panose="02020603050405020304" pitchFamily="18" charset="0"/>
                <a:cs typeface="Times New Roman" panose="02020603050405020304" pitchFamily="18" charset="0"/>
              </a:rPr>
              <a:t>AS numbers can be assigned to an office with one or several BGP routers. </a:t>
            </a:r>
          </a:p>
          <a:p>
            <a:r>
              <a:rPr lang="en-US" sz="1800">
                <a:latin typeface="Times New Roman" panose="02020603050405020304" pitchFamily="18" charset="0"/>
                <a:cs typeface="Times New Roman" panose="02020603050405020304" pitchFamily="18" charset="0"/>
              </a:rPr>
              <a:t>The BGP routing table is comprised of destination IP addresses, an associated AS-Path to reach that destination and a next hop router address. </a:t>
            </a:r>
          </a:p>
          <a:p>
            <a:r>
              <a:rPr lang="en-US" sz="1800">
                <a:latin typeface="Times New Roman" panose="02020603050405020304" pitchFamily="18" charset="0"/>
                <a:cs typeface="Times New Roman" panose="02020603050405020304" pitchFamily="18" charset="0"/>
              </a:rPr>
              <a:t>The AS-Path is a collection of AS numbers that represent each office involved with routing packets. </a:t>
            </a:r>
          </a:p>
          <a:p>
            <a:r>
              <a:rPr lang="en-US" sz="1800">
                <a:latin typeface="Times New Roman" panose="02020603050405020304" pitchFamily="18" charset="0"/>
                <a:cs typeface="Times New Roman" panose="02020603050405020304" pitchFamily="18" charset="0"/>
              </a:rPr>
              <a:t>Contrast that with EIGRP, which uses autonomous systems as well.</a:t>
            </a:r>
          </a:p>
          <a:p>
            <a:r>
              <a:rPr lang="en-US" sz="1800">
                <a:latin typeface="Times New Roman" panose="02020603050405020304" pitchFamily="18" charset="0"/>
                <a:cs typeface="Times New Roman" panose="02020603050405020304" pitchFamily="18" charset="0"/>
              </a:rPr>
              <a:t>The difference is their autonomous systems refer to a logical grouping of routers within the same administrative system.</a:t>
            </a:r>
          </a:p>
        </p:txBody>
      </p:sp>
    </p:spTree>
    <p:extLst>
      <p:ext uri="{BB962C8B-B14F-4D97-AF65-F5344CB8AC3E}">
        <p14:creationId xmlns:p14="http://schemas.microsoft.com/office/powerpoint/2010/main" val="452320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7F2F7C-5830-D26C-42EE-93CABE2AB398}"/>
              </a:ext>
            </a:extLst>
          </p:cNvPr>
          <p:cNvSpPr>
            <a:spLocks noGrp="1"/>
          </p:cNvSpPr>
          <p:nvPr>
            <p:ph type="title"/>
          </p:nvPr>
        </p:nvSpPr>
        <p:spPr>
          <a:xfrm>
            <a:off x="524741" y="620392"/>
            <a:ext cx="3808268" cy="5504688"/>
          </a:xfrm>
        </p:spPr>
        <p:txBody>
          <a:bodyPr>
            <a:normAutofit/>
          </a:bodyPr>
          <a:lstStyle/>
          <a:p>
            <a:r>
              <a:rPr lang="en-US" sz="6000">
                <a:solidFill>
                  <a:schemeClr val="bg1"/>
                </a:solidFill>
                <a:latin typeface="Times New Roman" panose="02020603050405020304" pitchFamily="18" charset="0"/>
                <a:cs typeface="Times New Roman" panose="02020603050405020304" pitchFamily="18" charset="0"/>
              </a:rPr>
              <a:t> Internal Border Gateway Protocol (iBGP)</a:t>
            </a:r>
          </a:p>
        </p:txBody>
      </p:sp>
      <p:graphicFrame>
        <p:nvGraphicFramePr>
          <p:cNvPr id="5" name="Content Placeholder 2">
            <a:extLst>
              <a:ext uri="{FF2B5EF4-FFF2-40B4-BE49-F238E27FC236}">
                <a16:creationId xmlns:a16="http://schemas.microsoft.com/office/drawing/2014/main" id="{E9B6256E-5BE9-01C8-DC5B-F1F02571D15E}"/>
              </a:ext>
            </a:extLst>
          </p:cNvPr>
          <p:cNvGraphicFramePr>
            <a:graphicFrameLocks noGrp="1"/>
          </p:cNvGraphicFramePr>
          <p:nvPr>
            <p:ph idx="1"/>
            <p:extLst>
              <p:ext uri="{D42A27DB-BD31-4B8C-83A1-F6EECF244321}">
                <p14:modId xmlns:p14="http://schemas.microsoft.com/office/powerpoint/2010/main" val="501132807"/>
              </p:ext>
            </p:extLst>
          </p:nvPr>
        </p:nvGraphicFramePr>
        <p:xfrm>
          <a:off x="5468389" y="272955"/>
          <a:ext cx="6263640" cy="6250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72132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7F2F7C-5830-D26C-42EE-93CABE2AB398}"/>
              </a:ext>
            </a:extLst>
          </p:cNvPr>
          <p:cNvSpPr>
            <a:spLocks noGrp="1"/>
          </p:cNvSpPr>
          <p:nvPr>
            <p:ph type="title"/>
          </p:nvPr>
        </p:nvSpPr>
        <p:spPr>
          <a:xfrm>
            <a:off x="524741" y="620392"/>
            <a:ext cx="3808268" cy="5504688"/>
          </a:xfrm>
        </p:spPr>
        <p:txBody>
          <a:bodyPr>
            <a:normAutofit/>
          </a:bodyPr>
          <a:lstStyle/>
          <a:p>
            <a:r>
              <a:rPr lang="en-US" sz="6000">
                <a:solidFill>
                  <a:schemeClr val="bg1"/>
                </a:solidFill>
                <a:latin typeface="Times New Roman" panose="02020603050405020304" pitchFamily="18" charset="0"/>
                <a:cs typeface="Times New Roman" panose="02020603050405020304" pitchFamily="18" charset="0"/>
              </a:rPr>
              <a:t>External Border Gateway Protocol (eBGP)</a:t>
            </a:r>
          </a:p>
        </p:txBody>
      </p:sp>
      <p:graphicFrame>
        <p:nvGraphicFramePr>
          <p:cNvPr id="5" name="Content Placeholder 2">
            <a:extLst>
              <a:ext uri="{FF2B5EF4-FFF2-40B4-BE49-F238E27FC236}">
                <a16:creationId xmlns:a16="http://schemas.microsoft.com/office/drawing/2014/main" id="{F8D6CBE1-A8AC-2C6A-3B79-770FE7C64C79}"/>
              </a:ext>
            </a:extLst>
          </p:cNvPr>
          <p:cNvGraphicFramePr>
            <a:graphicFrameLocks noGrp="1"/>
          </p:cNvGraphicFramePr>
          <p:nvPr>
            <p:ph idx="1"/>
            <p:extLst>
              <p:ext uri="{D42A27DB-BD31-4B8C-83A1-F6EECF244321}">
                <p14:modId xmlns:p14="http://schemas.microsoft.com/office/powerpoint/2010/main" val="2537118511"/>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9646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819A166-7571-4003-A6B8-B62034C3ED3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185D0E61-D97C-74AF-C4F1-D5C33F606B07}"/>
              </a:ext>
            </a:extLst>
          </p:cNvPr>
          <p:cNvSpPr>
            <a:spLocks noGrp="1"/>
          </p:cNvSpPr>
          <p:nvPr>
            <p:ph type="title"/>
          </p:nvPr>
        </p:nvSpPr>
        <p:spPr>
          <a:xfrm>
            <a:off x="524741" y="620392"/>
            <a:ext cx="3808268" cy="5504688"/>
          </a:xfrm>
        </p:spPr>
        <p:txBody>
          <a:bodyPr>
            <a:normAutofit/>
          </a:bodyPr>
          <a:lstStyle/>
          <a:p>
            <a:r>
              <a:rPr lang="en-US" sz="6000">
                <a:solidFill>
                  <a:schemeClr val="bg1"/>
                </a:solidFill>
                <a:latin typeface="Times New Roman" panose="02020603050405020304" pitchFamily="18" charset="0"/>
                <a:cs typeface="Times New Roman" panose="02020603050405020304" pitchFamily="18" charset="0"/>
              </a:rPr>
              <a:t>Classful vs Classless Protocols</a:t>
            </a:r>
            <a:endParaRPr lang="en-US" sz="6000">
              <a:solidFill>
                <a:schemeClr val="bg1"/>
              </a:solidFill>
            </a:endParaRPr>
          </a:p>
        </p:txBody>
      </p:sp>
      <p:graphicFrame>
        <p:nvGraphicFramePr>
          <p:cNvPr id="10" name="Content Placeholder 7">
            <a:extLst>
              <a:ext uri="{FF2B5EF4-FFF2-40B4-BE49-F238E27FC236}">
                <a16:creationId xmlns:a16="http://schemas.microsoft.com/office/drawing/2014/main" id="{2DA271C1-4333-DB28-1FB8-C941B2E45CAB}"/>
              </a:ext>
            </a:extLst>
          </p:cNvPr>
          <p:cNvGraphicFramePr>
            <a:graphicFrameLocks noGrp="1"/>
          </p:cNvGraphicFramePr>
          <p:nvPr>
            <p:ph idx="1"/>
            <p:extLst>
              <p:ext uri="{D42A27DB-BD31-4B8C-83A1-F6EECF244321}">
                <p14:modId xmlns:p14="http://schemas.microsoft.com/office/powerpoint/2010/main" val="2454897339"/>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37961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F2F7C-5830-D26C-42EE-93CABE2AB39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Classful vs Classless Protocols Cont. </a:t>
            </a:r>
          </a:p>
        </p:txBody>
      </p:sp>
      <p:pic>
        <p:nvPicPr>
          <p:cNvPr id="5" name="Content Placeholder 4">
            <a:extLst>
              <a:ext uri="{FF2B5EF4-FFF2-40B4-BE49-F238E27FC236}">
                <a16:creationId xmlns:a16="http://schemas.microsoft.com/office/drawing/2014/main" id="{90BDFBA5-DA29-E688-7BB2-BEC8424C15A8}"/>
              </a:ext>
            </a:extLst>
          </p:cNvPr>
          <p:cNvPicPr>
            <a:picLocks noGrp="1" noChangeAspect="1"/>
          </p:cNvPicPr>
          <p:nvPr>
            <p:ph idx="1"/>
          </p:nvPr>
        </p:nvPicPr>
        <p:blipFill>
          <a:blip r:embed="rId2"/>
          <a:stretch>
            <a:fillRect/>
          </a:stretch>
        </p:blipFill>
        <p:spPr>
          <a:xfrm>
            <a:off x="227541" y="2131645"/>
            <a:ext cx="11736918" cy="2594709"/>
          </a:xfrm>
        </p:spPr>
      </p:pic>
    </p:spTree>
    <p:extLst>
      <p:ext uri="{BB962C8B-B14F-4D97-AF65-F5344CB8AC3E}">
        <p14:creationId xmlns:p14="http://schemas.microsoft.com/office/powerpoint/2010/main" val="12754291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B05E4-98B5-9720-B5DB-176C920C7BA5}"/>
              </a:ext>
            </a:extLst>
          </p:cNvPr>
          <p:cNvSpPr>
            <a:spLocks noGrp="1"/>
          </p:cNvSpPr>
          <p:nvPr>
            <p:ph type="title"/>
          </p:nvPr>
        </p:nvSpPr>
        <p:spPr>
          <a:xfrm>
            <a:off x="3819525" y="231775"/>
            <a:ext cx="3895725" cy="434975"/>
          </a:xfrm>
        </p:spPr>
        <p:txBody>
          <a:bodyPr>
            <a:normAutofit fontScale="90000"/>
          </a:bodyPr>
          <a:lstStyle/>
          <a:p>
            <a:r>
              <a:rPr lang="en-US" dirty="0"/>
              <a:t>Example Configs</a:t>
            </a:r>
          </a:p>
        </p:txBody>
      </p:sp>
      <p:sp>
        <p:nvSpPr>
          <p:cNvPr id="3" name="Content Placeholder 2">
            <a:extLst>
              <a:ext uri="{FF2B5EF4-FFF2-40B4-BE49-F238E27FC236}">
                <a16:creationId xmlns:a16="http://schemas.microsoft.com/office/drawing/2014/main" id="{9C9AAD7F-86EA-B26E-1F28-836A9860D70A}"/>
              </a:ext>
            </a:extLst>
          </p:cNvPr>
          <p:cNvSpPr>
            <a:spLocks noGrp="1"/>
          </p:cNvSpPr>
          <p:nvPr>
            <p:ph idx="1"/>
          </p:nvPr>
        </p:nvSpPr>
        <p:spPr>
          <a:xfrm>
            <a:off x="295275" y="666750"/>
            <a:ext cx="5143500" cy="6091237"/>
          </a:xfrm>
        </p:spPr>
        <p:txBody>
          <a:bodyPr>
            <a:noAutofit/>
          </a:bodyPr>
          <a:lstStyle/>
          <a:p>
            <a:pPr marL="0" indent="0">
              <a:buNone/>
            </a:pPr>
            <a:r>
              <a:rPr lang="en-US" sz="1800" dirty="0" smtClean="0">
                <a:latin typeface="Times New Roman" panose="02020603050405020304" pitchFamily="18" charset="0"/>
                <a:cs typeface="Times New Roman" panose="02020603050405020304" pitchFamily="18" charset="0"/>
              </a:rPr>
              <a:t>Static</a:t>
            </a:r>
          </a:p>
          <a:p>
            <a:r>
              <a:rPr lang="en-US" sz="1800" dirty="0" smtClean="0">
                <a:latin typeface="Times New Roman" panose="02020603050405020304" pitchFamily="18" charset="0"/>
                <a:cs typeface="Times New Roman" panose="02020603050405020304" pitchFamily="18" charset="0"/>
              </a:rPr>
              <a:t>Router(</a:t>
            </a:r>
            <a:r>
              <a:rPr lang="en-US" sz="1800" dirty="0" err="1" smtClean="0">
                <a:latin typeface="Times New Roman" panose="02020603050405020304" pitchFamily="18" charset="0"/>
                <a:cs typeface="Times New Roman" panose="02020603050405020304" pitchFamily="18" charset="0"/>
              </a:rPr>
              <a:t>config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ip</a:t>
            </a:r>
            <a:r>
              <a:rPr lang="en-US" sz="1800" dirty="0">
                <a:latin typeface="Times New Roman" panose="02020603050405020304" pitchFamily="18" charset="0"/>
                <a:cs typeface="Times New Roman" panose="02020603050405020304" pitchFamily="18" charset="0"/>
              </a:rPr>
              <a:t> route 10.0.0.0 255.0.0.0 10.1.1.1</a:t>
            </a: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RIP</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Router(config)# </a:t>
            </a:r>
            <a:r>
              <a:rPr lang="en-US" sz="1800" dirty="0" err="1">
                <a:latin typeface="Times New Roman" panose="02020603050405020304" pitchFamily="18" charset="0"/>
                <a:cs typeface="Times New Roman" panose="02020603050405020304" pitchFamily="18" charset="0"/>
              </a:rPr>
              <a:t>Rotuer</a:t>
            </a:r>
            <a:r>
              <a:rPr lang="en-US" sz="1800" dirty="0">
                <a:latin typeface="Times New Roman" panose="02020603050405020304" pitchFamily="18" charset="0"/>
                <a:cs typeface="Times New Roman" panose="02020603050405020304" pitchFamily="18" charset="0"/>
              </a:rPr>
              <a:t> rip</a:t>
            </a:r>
          </a:p>
          <a:p>
            <a:r>
              <a:rPr lang="en-US" sz="1800" dirty="0">
                <a:latin typeface="Times New Roman" panose="02020603050405020304" pitchFamily="18" charset="0"/>
                <a:cs typeface="Times New Roman" panose="02020603050405020304" pitchFamily="18" charset="0"/>
              </a:rPr>
              <a:t>Router(config-router)# network 10.0.0.0</a:t>
            </a:r>
          </a:p>
          <a:p>
            <a:r>
              <a:rPr lang="en-US" sz="1800" dirty="0">
                <a:latin typeface="Times New Roman" panose="02020603050405020304" pitchFamily="18" charset="0"/>
                <a:cs typeface="Times New Roman" panose="02020603050405020304" pitchFamily="18" charset="0"/>
              </a:rPr>
              <a:t>Router(config-router)# version 2</a:t>
            </a:r>
          </a:p>
          <a:p>
            <a:r>
              <a:rPr lang="en-US" sz="1800" dirty="0">
                <a:latin typeface="Times New Roman" panose="02020603050405020304" pitchFamily="18" charset="0"/>
                <a:cs typeface="Times New Roman" panose="02020603050405020304" pitchFamily="18" charset="0"/>
              </a:rPr>
              <a:t>Router(config-router)# no auto-summary</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IGP</a:t>
            </a:r>
          </a:p>
          <a:p>
            <a:r>
              <a:rPr lang="en-US" sz="1800" dirty="0" smtClean="0">
                <a:latin typeface="Times New Roman" panose="02020603050405020304" pitchFamily="18" charset="0"/>
                <a:cs typeface="Times New Roman" panose="02020603050405020304" pitchFamily="18" charset="0"/>
              </a:rPr>
              <a:t>Router(</a:t>
            </a:r>
            <a:r>
              <a:rPr lang="en-US" sz="1800" dirty="0" err="1" smtClean="0">
                <a:latin typeface="Times New Roman" panose="02020603050405020304" pitchFamily="18" charset="0"/>
                <a:cs typeface="Times New Roman" panose="02020603050405020304" pitchFamily="18" charset="0"/>
              </a:rPr>
              <a:t>config</a:t>
            </a:r>
            <a:r>
              <a:rPr lang="en-US" sz="1800" dirty="0">
                <a:latin typeface="Times New Roman" panose="02020603050405020304" pitchFamily="18" charset="0"/>
                <a:cs typeface="Times New Roman" panose="02020603050405020304" pitchFamily="18" charset="0"/>
              </a:rPr>
              <a:t>)# Router </a:t>
            </a:r>
            <a:r>
              <a:rPr lang="en-US" sz="1800" dirty="0" err="1">
                <a:latin typeface="Times New Roman" panose="02020603050405020304" pitchFamily="18" charset="0"/>
                <a:cs typeface="Times New Roman" panose="02020603050405020304" pitchFamily="18" charset="0"/>
              </a:rPr>
              <a:t>igrp</a:t>
            </a:r>
            <a:r>
              <a:rPr lang="en-US" sz="1800" dirty="0">
                <a:latin typeface="Times New Roman" panose="02020603050405020304" pitchFamily="18" charset="0"/>
                <a:cs typeface="Times New Roman" panose="02020603050405020304" pitchFamily="18" charset="0"/>
              </a:rPr>
              <a:t> 1</a:t>
            </a:r>
          </a:p>
          <a:p>
            <a:r>
              <a:rPr lang="en-US" sz="1800" dirty="0">
                <a:latin typeface="Times New Roman" panose="02020603050405020304" pitchFamily="18" charset="0"/>
                <a:cs typeface="Times New Roman" panose="02020603050405020304" pitchFamily="18" charset="0"/>
              </a:rPr>
              <a:t>Router(config-router)# network 10.20.30.1</a:t>
            </a:r>
          </a:p>
          <a:p>
            <a:r>
              <a:rPr lang="en-US" sz="1800" dirty="0">
                <a:latin typeface="Times New Roman" panose="02020603050405020304" pitchFamily="18" charset="0"/>
                <a:cs typeface="Times New Roman" panose="02020603050405020304" pitchFamily="18" charset="0"/>
              </a:rPr>
              <a:t>Router(config-router)# no auto-summary</a:t>
            </a:r>
          </a:p>
          <a:p>
            <a:pPr marL="0" indent="0">
              <a:buNone/>
            </a:pPr>
            <a:endParaRPr lang="en-US" sz="1800" dirty="0">
              <a:latin typeface="Times New Roman" panose="02020603050405020304" pitchFamily="18" charset="0"/>
              <a:cs typeface="Times New Roman" panose="02020603050405020304" pitchFamily="18" charset="0"/>
            </a:endParaRPr>
          </a:p>
          <a:p>
            <a:endParaRPr lang="en-US" sz="1800" dirty="0"/>
          </a:p>
          <a:p>
            <a:endParaRPr lang="en-US" sz="1800" dirty="0"/>
          </a:p>
        </p:txBody>
      </p:sp>
      <p:sp>
        <p:nvSpPr>
          <p:cNvPr id="5" name="Content Placeholder 2">
            <a:extLst>
              <a:ext uri="{FF2B5EF4-FFF2-40B4-BE49-F238E27FC236}">
                <a16:creationId xmlns:a16="http://schemas.microsoft.com/office/drawing/2014/main" id="{C9AE24ED-B20D-035B-B703-2DDBB20562C9}"/>
              </a:ext>
            </a:extLst>
          </p:cNvPr>
          <p:cNvSpPr txBox="1">
            <a:spLocks/>
          </p:cNvSpPr>
          <p:nvPr/>
        </p:nvSpPr>
        <p:spPr>
          <a:xfrm>
            <a:off x="5505450" y="776287"/>
            <a:ext cx="6115050" cy="57292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latin typeface="Times New Roman" panose="02020603050405020304" pitchFamily="18" charset="0"/>
                <a:cs typeface="Times New Roman" panose="02020603050405020304" pitchFamily="18" charset="0"/>
              </a:rPr>
              <a:t>EIGRP</a:t>
            </a:r>
          </a:p>
          <a:p>
            <a:r>
              <a:rPr lang="en-US" sz="1800" dirty="0">
                <a:latin typeface="Times New Roman" panose="02020603050405020304" pitchFamily="18" charset="0"/>
                <a:cs typeface="Times New Roman" panose="02020603050405020304" pitchFamily="18" charset="0"/>
              </a:rPr>
              <a:t>Router(</a:t>
            </a:r>
            <a:r>
              <a:rPr lang="en-US" sz="1800" dirty="0" err="1">
                <a:latin typeface="Times New Roman" panose="02020603050405020304" pitchFamily="18" charset="0"/>
                <a:cs typeface="Times New Roman" panose="02020603050405020304" pitchFamily="18" charset="0"/>
              </a:rPr>
              <a:t>config</a:t>
            </a:r>
            <a:r>
              <a:rPr lang="en-US" sz="1800" dirty="0">
                <a:latin typeface="Times New Roman" panose="02020603050405020304" pitchFamily="18" charset="0"/>
                <a:cs typeface="Times New Roman" panose="02020603050405020304" pitchFamily="18" charset="0"/>
              </a:rPr>
              <a:t>)# Router </a:t>
            </a:r>
            <a:r>
              <a:rPr lang="en-US" sz="1800" dirty="0" err="1">
                <a:latin typeface="Times New Roman" panose="02020603050405020304" pitchFamily="18" charset="0"/>
                <a:cs typeface="Times New Roman" panose="02020603050405020304" pitchFamily="18" charset="0"/>
              </a:rPr>
              <a:t>eigrp</a:t>
            </a:r>
            <a:r>
              <a:rPr lang="en-US" sz="1800" dirty="0">
                <a:latin typeface="Times New Roman" panose="02020603050405020304" pitchFamily="18" charset="0"/>
                <a:cs typeface="Times New Roman" panose="02020603050405020304" pitchFamily="18" charset="0"/>
              </a:rPr>
              <a:t> 1</a:t>
            </a:r>
          </a:p>
          <a:p>
            <a:r>
              <a:rPr lang="en-US" sz="1800" dirty="0">
                <a:latin typeface="Times New Roman" panose="02020603050405020304" pitchFamily="18" charset="0"/>
                <a:cs typeface="Times New Roman" panose="02020603050405020304" pitchFamily="18" charset="0"/>
              </a:rPr>
              <a:t>Router(</a:t>
            </a:r>
            <a:r>
              <a:rPr lang="en-US" sz="1800" dirty="0" err="1">
                <a:latin typeface="Times New Roman" panose="02020603050405020304" pitchFamily="18" charset="0"/>
                <a:cs typeface="Times New Roman" panose="02020603050405020304" pitchFamily="18" charset="0"/>
              </a:rPr>
              <a:t>config</a:t>
            </a:r>
            <a:r>
              <a:rPr lang="en-US" sz="1800" dirty="0">
                <a:latin typeface="Times New Roman" panose="02020603050405020304" pitchFamily="18" charset="0"/>
                <a:cs typeface="Times New Roman" panose="02020603050405020304" pitchFamily="18" charset="0"/>
              </a:rPr>
              <a:t>-router)#network 10.20.30.1</a:t>
            </a:r>
          </a:p>
          <a:p>
            <a:r>
              <a:rPr lang="en-US" sz="1800" dirty="0">
                <a:latin typeface="Times New Roman" panose="02020603050405020304" pitchFamily="18" charset="0"/>
                <a:cs typeface="Times New Roman" panose="02020603050405020304" pitchFamily="18" charset="0"/>
              </a:rPr>
              <a:t>Router(</a:t>
            </a:r>
            <a:r>
              <a:rPr lang="en-US" sz="1800" dirty="0" err="1">
                <a:latin typeface="Times New Roman" panose="02020603050405020304" pitchFamily="18" charset="0"/>
                <a:cs typeface="Times New Roman" panose="02020603050405020304" pitchFamily="18" charset="0"/>
              </a:rPr>
              <a:t>config</a:t>
            </a:r>
            <a:r>
              <a:rPr lang="en-US" sz="1800" dirty="0">
                <a:latin typeface="Times New Roman" panose="02020603050405020304" pitchFamily="18" charset="0"/>
                <a:cs typeface="Times New Roman" panose="02020603050405020304" pitchFamily="18" charset="0"/>
              </a:rPr>
              <a:t>-router)# no auto-summary</a:t>
            </a: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OSPF</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Router(</a:t>
            </a:r>
            <a:r>
              <a:rPr lang="en-US" sz="1800" dirty="0" err="1" smtClean="0">
                <a:latin typeface="Times New Roman" panose="02020603050405020304" pitchFamily="18" charset="0"/>
                <a:cs typeface="Times New Roman" panose="02020603050405020304" pitchFamily="18" charset="0"/>
              </a:rPr>
              <a:t>config</a:t>
            </a:r>
            <a:r>
              <a:rPr lang="en-US" sz="1800" dirty="0">
                <a:latin typeface="Times New Roman" panose="02020603050405020304" pitchFamily="18" charset="0"/>
                <a:cs typeface="Times New Roman" panose="02020603050405020304" pitchFamily="18" charset="0"/>
              </a:rPr>
              <a:t>)# router </a:t>
            </a:r>
            <a:r>
              <a:rPr lang="en-US" sz="1800" dirty="0" err="1">
                <a:latin typeface="Times New Roman" panose="02020603050405020304" pitchFamily="18" charset="0"/>
                <a:cs typeface="Times New Roman" panose="02020603050405020304" pitchFamily="18" charset="0"/>
              </a:rPr>
              <a:t>ospf</a:t>
            </a:r>
            <a:r>
              <a:rPr lang="en-US" sz="1800" dirty="0">
                <a:latin typeface="Times New Roman" panose="02020603050405020304" pitchFamily="18" charset="0"/>
                <a:cs typeface="Times New Roman" panose="02020603050405020304" pitchFamily="18" charset="0"/>
              </a:rPr>
              <a:t> 1</a:t>
            </a:r>
          </a:p>
          <a:p>
            <a:r>
              <a:rPr lang="en-US" sz="1800" dirty="0">
                <a:latin typeface="Times New Roman" panose="02020603050405020304" pitchFamily="18" charset="0"/>
                <a:cs typeface="Times New Roman" panose="02020603050405020304" pitchFamily="18" charset="0"/>
              </a:rPr>
              <a:t>Router(config-router)# network 10.10.10.1 0.0.0.3 area 0</a:t>
            </a:r>
          </a:p>
          <a:p>
            <a:r>
              <a:rPr lang="en-US" sz="1800" dirty="0">
                <a:latin typeface="Times New Roman" panose="02020603050405020304" pitchFamily="18" charset="0"/>
                <a:cs typeface="Times New Roman" panose="02020603050405020304" pitchFamily="18" charset="0"/>
              </a:rPr>
              <a:t>Router(config-router)# no auto-summary</a:t>
            </a:r>
          </a:p>
          <a:p>
            <a:pPr marL="0" indent="0">
              <a:buFont typeface="Arial" panose="020B0604020202020204" pitchFamily="34" charset="0"/>
              <a:buNone/>
            </a:pPr>
            <a:endParaRPr lang="en-US" sz="18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1800" dirty="0" smtClean="0">
                <a:latin typeface="Times New Roman" panose="02020603050405020304" pitchFamily="18" charset="0"/>
                <a:cs typeface="Times New Roman" panose="02020603050405020304" pitchFamily="18" charset="0"/>
              </a:rPr>
              <a:t>BGP</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Router(config)# router </a:t>
            </a:r>
            <a:r>
              <a:rPr lang="en-US" sz="1800" dirty="0" err="1">
                <a:latin typeface="Times New Roman" panose="02020603050405020304" pitchFamily="18" charset="0"/>
                <a:cs typeface="Times New Roman" panose="02020603050405020304" pitchFamily="18" charset="0"/>
              </a:rPr>
              <a:t>bgp</a:t>
            </a:r>
            <a:r>
              <a:rPr lang="en-US" sz="1800" dirty="0">
                <a:latin typeface="Times New Roman" panose="02020603050405020304" pitchFamily="18" charset="0"/>
                <a:cs typeface="Times New Roman" panose="02020603050405020304" pitchFamily="18" charset="0"/>
              </a:rPr>
              <a:t> 45000</a:t>
            </a:r>
          </a:p>
          <a:p>
            <a:r>
              <a:rPr lang="en-US" sz="1800" dirty="0">
                <a:latin typeface="Times New Roman" panose="02020603050405020304" pitchFamily="18" charset="0"/>
                <a:cs typeface="Times New Roman" panose="02020603050405020304" pitchFamily="18" charset="0"/>
              </a:rPr>
              <a:t>Router(config-router)# </a:t>
            </a:r>
            <a:r>
              <a:rPr lang="en-US" sz="1800" dirty="0" err="1">
                <a:latin typeface="Times New Roman" panose="02020603050405020304" pitchFamily="18" charset="0"/>
                <a:cs typeface="Times New Roman" panose="02020603050405020304" pitchFamily="18" charset="0"/>
              </a:rPr>
              <a:t>bgp</a:t>
            </a:r>
            <a:r>
              <a:rPr lang="en-US" sz="1800" dirty="0">
                <a:latin typeface="Times New Roman" panose="02020603050405020304" pitchFamily="18" charset="0"/>
                <a:cs typeface="Times New Roman" panose="02020603050405020304" pitchFamily="18" charset="0"/>
              </a:rPr>
              <a:t> log-neighbor-changes</a:t>
            </a:r>
          </a:p>
          <a:p>
            <a:r>
              <a:rPr lang="en-US" sz="1800" dirty="0">
                <a:latin typeface="Times New Roman" panose="02020603050405020304" pitchFamily="18" charset="0"/>
                <a:cs typeface="Times New Roman" panose="02020603050405020304" pitchFamily="18" charset="0"/>
              </a:rPr>
              <a:t>Router(config-router)# neighbor 192.168.1.2 remote-as 45000</a:t>
            </a:r>
          </a:p>
          <a:p>
            <a:pPr marL="0" indent="0">
              <a:buFont typeface="Arial" panose="020B0604020202020204" pitchFamily="34" charset="0"/>
              <a:buNone/>
            </a:pPr>
            <a:endParaRPr lang="en-US" sz="1800" dirty="0">
              <a:latin typeface="Times New Roman" panose="02020603050405020304" pitchFamily="18" charset="0"/>
              <a:cs typeface="Times New Roman" panose="02020603050405020304" pitchFamily="18" charset="0"/>
            </a:endParaRPr>
          </a:p>
          <a:p>
            <a:endParaRPr lang="en-US" sz="1800" dirty="0"/>
          </a:p>
          <a:p>
            <a:endParaRPr lang="en-US" sz="1800" dirty="0"/>
          </a:p>
        </p:txBody>
      </p:sp>
    </p:spTree>
    <p:extLst>
      <p:ext uri="{BB962C8B-B14F-4D97-AF65-F5344CB8AC3E}">
        <p14:creationId xmlns:p14="http://schemas.microsoft.com/office/powerpoint/2010/main" val="4721370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6BF0671-832D-C705-A82A-7DDE0CB56631}"/>
              </a:ext>
            </a:extLst>
          </p:cNvPr>
          <p:cNvPicPr>
            <a:picLocks noGrp="1" noChangeAspect="1"/>
          </p:cNvPicPr>
          <p:nvPr>
            <p:ph idx="1"/>
          </p:nvPr>
        </p:nvPicPr>
        <p:blipFill>
          <a:blip r:embed="rId2"/>
          <a:stretch>
            <a:fillRect/>
          </a:stretch>
        </p:blipFill>
        <p:spPr>
          <a:xfrm>
            <a:off x="587421" y="140672"/>
            <a:ext cx="10699278" cy="3109842"/>
          </a:xfrm>
          <a:prstGeom prst="rect">
            <a:avLst/>
          </a:prstGeom>
        </p:spPr>
      </p:pic>
      <p:pic>
        <p:nvPicPr>
          <p:cNvPr id="6" name="Picture 5">
            <a:extLst>
              <a:ext uri="{FF2B5EF4-FFF2-40B4-BE49-F238E27FC236}">
                <a16:creationId xmlns:a16="http://schemas.microsoft.com/office/drawing/2014/main" id="{552C589C-FE49-09D3-FE15-52D23E422D04}"/>
              </a:ext>
            </a:extLst>
          </p:cNvPr>
          <p:cNvPicPr>
            <a:picLocks noChangeAspect="1"/>
          </p:cNvPicPr>
          <p:nvPr/>
        </p:nvPicPr>
        <p:blipFill>
          <a:blip r:embed="rId3"/>
          <a:stretch>
            <a:fillRect/>
          </a:stretch>
        </p:blipFill>
        <p:spPr>
          <a:xfrm>
            <a:off x="405167" y="3607487"/>
            <a:ext cx="11381666" cy="3109842"/>
          </a:xfrm>
          <a:prstGeom prst="rect">
            <a:avLst/>
          </a:prstGeom>
        </p:spPr>
      </p:pic>
    </p:spTree>
    <p:extLst>
      <p:ext uri="{BB962C8B-B14F-4D97-AF65-F5344CB8AC3E}">
        <p14:creationId xmlns:p14="http://schemas.microsoft.com/office/powerpoint/2010/main" val="3343226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7F2F7C-5830-D26C-42EE-93CABE2AB398}"/>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latin typeface="Times New Roman" panose="02020603050405020304" pitchFamily="18" charset="0"/>
                <a:cs typeface="Times New Roman" panose="02020603050405020304" pitchFamily="18" charset="0"/>
              </a:rPr>
              <a:t>Routing Protocol Fundamentals Cont.</a:t>
            </a:r>
          </a:p>
        </p:txBody>
      </p:sp>
      <p:sp>
        <p:nvSpPr>
          <p:cNvPr id="3" name="Content Placeholder 2">
            <a:extLst>
              <a:ext uri="{FF2B5EF4-FFF2-40B4-BE49-F238E27FC236}">
                <a16:creationId xmlns:a16="http://schemas.microsoft.com/office/drawing/2014/main" id="{459FFFF1-DE38-5C29-CDA2-814935B2D278}"/>
              </a:ext>
            </a:extLst>
          </p:cNvPr>
          <p:cNvSpPr>
            <a:spLocks noGrp="1"/>
          </p:cNvSpPr>
          <p:nvPr>
            <p:ph idx="1"/>
          </p:nvPr>
        </p:nvSpPr>
        <p:spPr>
          <a:xfrm>
            <a:off x="4810259" y="649480"/>
            <a:ext cx="6555347" cy="5546047"/>
          </a:xfrm>
        </p:spPr>
        <p:txBody>
          <a:bodyPr anchor="ctr">
            <a:normAutofit/>
          </a:bodyPr>
          <a:lstStyle/>
          <a:p>
            <a:r>
              <a:rPr lang="en-US" dirty="0">
                <a:latin typeface="Times New Roman" panose="02020603050405020304" pitchFamily="18" charset="0"/>
                <a:cs typeface="Times New Roman" panose="02020603050405020304" pitchFamily="18" charset="0"/>
              </a:rPr>
              <a:t>Because routing protocols have different characteristics, they differ in their scalability and performance. </a:t>
            </a:r>
          </a:p>
          <a:p>
            <a:r>
              <a:rPr lang="en-US" dirty="0">
                <a:latin typeface="Times New Roman" panose="02020603050405020304" pitchFamily="18" charset="0"/>
                <a:cs typeface="Times New Roman" panose="02020603050405020304" pitchFamily="18" charset="0"/>
              </a:rPr>
              <a:t>Some routing protocols are suitable only for small networks, while others may be used in small, medium, and large networks. </a:t>
            </a:r>
          </a:p>
          <a:p>
            <a:r>
              <a:rPr lang="en-US" dirty="0">
                <a:latin typeface="Times New Roman" panose="02020603050405020304" pitchFamily="18" charset="0"/>
                <a:cs typeface="Times New Roman" panose="02020603050405020304" pitchFamily="18" charset="0"/>
              </a:rPr>
              <a:t>Therefore, in addition to understanding the intricacies of routing protocols, it is also important to have a solid understanding of when and in what situation one routing protocol would be used versus another.</a:t>
            </a:r>
          </a:p>
        </p:txBody>
      </p:sp>
    </p:spTree>
    <p:extLst>
      <p:ext uri="{BB962C8B-B14F-4D97-AF65-F5344CB8AC3E}">
        <p14:creationId xmlns:p14="http://schemas.microsoft.com/office/powerpoint/2010/main" val="21374700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7F2F7C-5830-D26C-42EE-93CABE2AB398}"/>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Questions</a:t>
            </a:r>
          </a:p>
        </p:txBody>
      </p:sp>
      <p:pic>
        <p:nvPicPr>
          <p:cNvPr id="7" name="Graphic 6" descr="Questions">
            <a:extLst>
              <a:ext uri="{FF2B5EF4-FFF2-40B4-BE49-F238E27FC236}">
                <a16:creationId xmlns:a16="http://schemas.microsoft.com/office/drawing/2014/main" id="{8AE9129B-1005-54B3-09BB-EB6B396E52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02704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2A273-E12B-5D0E-7F85-A6D101100C3C}"/>
              </a:ext>
            </a:extLst>
          </p:cNvPr>
          <p:cNvSpPr>
            <a:spLocks noGrp="1"/>
          </p:cNvSpPr>
          <p:nvPr>
            <p:ph type="title"/>
          </p:nvPr>
        </p:nvSpPr>
        <p:spPr>
          <a:xfrm>
            <a:off x="839788" y="104776"/>
            <a:ext cx="10515600" cy="928894"/>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txBody>
          <a:bodyPr/>
          <a:lstStyle/>
          <a:p>
            <a:r>
              <a:rPr lang="en-US" dirty="0">
                <a:latin typeface="Times New Roman" panose="02020603050405020304" pitchFamily="18" charset="0"/>
                <a:cs typeface="Times New Roman" panose="02020603050405020304" pitchFamily="18" charset="0"/>
              </a:rPr>
              <a:t>Flat and Hierarchical Routing Algorithms</a:t>
            </a:r>
          </a:p>
        </p:txBody>
      </p:sp>
      <p:sp>
        <p:nvSpPr>
          <p:cNvPr id="3" name="Text Placeholder 2">
            <a:extLst>
              <a:ext uri="{FF2B5EF4-FFF2-40B4-BE49-F238E27FC236}">
                <a16:creationId xmlns:a16="http://schemas.microsoft.com/office/drawing/2014/main" id="{4CEFE55D-3E08-5581-2F55-F407692F31FD}"/>
              </a:ext>
            </a:extLst>
          </p:cNvPr>
          <p:cNvSpPr>
            <a:spLocks noGrp="1"/>
          </p:cNvSpPr>
          <p:nvPr>
            <p:ph type="body" idx="1"/>
          </p:nvPr>
        </p:nvSpPr>
        <p:spPr>
          <a:xfrm>
            <a:off x="839788" y="1987825"/>
            <a:ext cx="5157787" cy="517249"/>
          </a:xfrm>
        </p:spPr>
        <p:txBody>
          <a:bodyPr/>
          <a:lstStyle/>
          <a:p>
            <a:r>
              <a:rPr lang="en-US" dirty="0">
                <a:latin typeface="Times New Roman" panose="02020603050405020304" pitchFamily="18" charset="0"/>
                <a:cs typeface="Times New Roman" panose="02020603050405020304" pitchFamily="18" charset="0"/>
              </a:rPr>
              <a:t>Flat routing system </a:t>
            </a:r>
          </a:p>
        </p:txBody>
      </p:sp>
      <p:sp>
        <p:nvSpPr>
          <p:cNvPr id="4" name="Content Placeholder 3">
            <a:extLst>
              <a:ext uri="{FF2B5EF4-FFF2-40B4-BE49-F238E27FC236}">
                <a16:creationId xmlns:a16="http://schemas.microsoft.com/office/drawing/2014/main" id="{D56AD6A2-C817-B8D9-31ED-C29FB5EDC1CF}"/>
              </a:ext>
            </a:extLst>
          </p:cNvPr>
          <p:cNvSpPr>
            <a:spLocks noGrp="1"/>
          </p:cNvSpPr>
          <p:nvPr>
            <p:ph sz="half" idx="2"/>
          </p:nvPr>
        </p:nvSpPr>
        <p:spPr>
          <a:xfrm>
            <a:off x="503583" y="2763700"/>
            <a:ext cx="5493992" cy="3862388"/>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A </a:t>
            </a:r>
            <a:r>
              <a:rPr lang="en-US" b="1" u="sng" dirty="0">
                <a:latin typeface="Times New Roman" panose="02020603050405020304" pitchFamily="18" charset="0"/>
                <a:cs typeface="Times New Roman" panose="02020603050405020304" pitchFamily="18" charset="0"/>
              </a:rPr>
              <a:t>flat routing system </a:t>
            </a:r>
            <a:r>
              <a:rPr lang="en-US" dirty="0">
                <a:latin typeface="Times New Roman" panose="02020603050405020304" pitchFamily="18" charset="0"/>
                <a:cs typeface="Times New Roman" panose="02020603050405020304" pitchFamily="18" charset="0"/>
              </a:rPr>
              <a:t>has no hierarchy. In such systems, routers must typically be connected to every other router in the network and each router essentially has the same function.</a:t>
            </a:r>
          </a:p>
          <a:p>
            <a:r>
              <a:rPr lang="en-US" dirty="0">
                <a:latin typeface="Times New Roman" panose="02020603050405020304" pitchFamily="18" charset="0"/>
                <a:cs typeface="Times New Roman" panose="02020603050405020304" pitchFamily="18" charset="0"/>
              </a:rPr>
              <a:t>Such algorithms work well in very small networks, however, they are no scalable. </a:t>
            </a:r>
          </a:p>
          <a:p>
            <a:r>
              <a:rPr lang="en-US" dirty="0">
                <a:latin typeface="Times New Roman" panose="02020603050405020304" pitchFamily="18" charset="0"/>
                <a:cs typeface="Times New Roman" panose="02020603050405020304" pitchFamily="18" charset="0"/>
              </a:rPr>
              <a:t>In addition to this, as the network grows, troubleshooting becomes much more difficult because instead of just focusing your efforts on certain areas, for example, you now have to look at the entire network.</a:t>
            </a:r>
          </a:p>
          <a:p>
            <a:endParaRPr lang="en-US"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8AEC2E2B-9EAA-4AE1-3446-9EA10F7A21F9}"/>
              </a:ext>
            </a:extLst>
          </p:cNvPr>
          <p:cNvSpPr>
            <a:spLocks noGrp="1"/>
          </p:cNvSpPr>
          <p:nvPr>
            <p:ph type="body" sz="quarter" idx="3"/>
          </p:nvPr>
        </p:nvSpPr>
        <p:spPr>
          <a:xfrm>
            <a:off x="6172200" y="1987825"/>
            <a:ext cx="5183188" cy="517250"/>
          </a:xfrm>
        </p:spPr>
        <p:txBody>
          <a:bodyPr/>
          <a:lstStyle/>
          <a:p>
            <a:r>
              <a:rPr lang="en-US" dirty="0">
                <a:latin typeface="Times New Roman" panose="02020603050405020304" pitchFamily="18" charset="0"/>
                <a:cs typeface="Times New Roman" panose="02020603050405020304" pitchFamily="18" charset="0"/>
              </a:rPr>
              <a:t>H</a:t>
            </a:r>
            <a:r>
              <a:rPr lang="en-US" b="1" dirty="0">
                <a:latin typeface="Times New Roman" panose="02020603050405020304" pitchFamily="18" charset="0"/>
                <a:cs typeface="Times New Roman" panose="02020603050405020304" pitchFamily="18" charset="0"/>
              </a:rPr>
              <a:t>ierarchical routing system</a:t>
            </a:r>
            <a:endParaRPr lang="en-US"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54BFCFD2-19B4-B90B-43F1-1360970CABBF}"/>
              </a:ext>
            </a:extLst>
          </p:cNvPr>
          <p:cNvSpPr>
            <a:spLocks noGrp="1"/>
          </p:cNvSpPr>
          <p:nvPr>
            <p:ph sz="quarter" idx="4"/>
          </p:nvPr>
        </p:nvSpPr>
        <p:spPr>
          <a:xfrm>
            <a:off x="6172200" y="2763700"/>
            <a:ext cx="5516216" cy="3862388"/>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A hierarchical routing system uses a layered approach wherein routers are placed in logical groupings referred to domains, areas, or autonomous systems.</a:t>
            </a:r>
          </a:p>
          <a:p>
            <a:r>
              <a:rPr lang="en-US" dirty="0">
                <a:latin typeface="Times New Roman" panose="02020603050405020304" pitchFamily="18" charset="0"/>
                <a:cs typeface="Times New Roman" panose="02020603050405020304" pitchFamily="18" charset="0"/>
              </a:rPr>
              <a:t>This allows different routers within the network to perform specific tasks, optimizing the functionality performed at those layers. </a:t>
            </a:r>
          </a:p>
          <a:p>
            <a:r>
              <a:rPr lang="en-US" dirty="0">
                <a:latin typeface="Times New Roman" panose="02020603050405020304" pitchFamily="18" charset="0"/>
                <a:cs typeface="Times New Roman" panose="02020603050405020304" pitchFamily="18" charset="0"/>
              </a:rPr>
              <a:t>Some routers in the hierarchical system can communicate with other routers in other domains or areas, while some routers can only communicate with routers in the same domain or area.</a:t>
            </a:r>
          </a:p>
          <a:p>
            <a:endParaRPr lang="en-US"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A79E5D0A-2197-4BFF-1B17-6075503FAF30}"/>
              </a:ext>
            </a:extLst>
          </p:cNvPr>
          <p:cNvSpPr txBox="1">
            <a:spLocks/>
          </p:cNvSpPr>
          <p:nvPr/>
        </p:nvSpPr>
        <p:spPr>
          <a:xfrm>
            <a:off x="747092" y="1252120"/>
            <a:ext cx="10850216" cy="517251"/>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Times New Roman" panose="02020603050405020304" pitchFamily="18" charset="0"/>
                <a:cs typeface="Times New Roman" panose="02020603050405020304" pitchFamily="18" charset="0"/>
              </a:rPr>
              <a:t>Routing protocol algorithms operate using either a flat routing system or a hierarchical routing system</a:t>
            </a:r>
          </a:p>
        </p:txBody>
      </p:sp>
    </p:spTree>
    <p:extLst>
      <p:ext uri="{BB962C8B-B14F-4D97-AF65-F5344CB8AC3E}">
        <p14:creationId xmlns:p14="http://schemas.microsoft.com/office/powerpoint/2010/main" val="1583730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3B7C87F-E3C8-EC7C-E7D9-738B46AB7D31}"/>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Times New Roman" panose="02020603050405020304" pitchFamily="18" charset="0"/>
                <a:cs typeface="Times New Roman" panose="02020603050405020304" pitchFamily="18" charset="0"/>
              </a:rPr>
              <a:t>Questions</a:t>
            </a:r>
          </a:p>
        </p:txBody>
      </p:sp>
      <p:pic>
        <p:nvPicPr>
          <p:cNvPr id="7" name="Graphic 5" descr="Questions">
            <a:extLst>
              <a:ext uri="{FF2B5EF4-FFF2-40B4-BE49-F238E27FC236}">
                <a16:creationId xmlns:a16="http://schemas.microsoft.com/office/drawing/2014/main" id="{D3355FA3-C3ED-A88B-2B6E-04AF27FC48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5153510" y="467208"/>
            <a:ext cx="5923584" cy="5923584"/>
          </a:xfrm>
          <a:prstGeom prst="rect">
            <a:avLst/>
          </a:prstGeom>
        </p:spPr>
      </p:pic>
    </p:spTree>
    <p:extLst>
      <p:ext uri="{BB962C8B-B14F-4D97-AF65-F5344CB8AC3E}">
        <p14:creationId xmlns:p14="http://schemas.microsoft.com/office/powerpoint/2010/main" val="3339422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7F2F7C-5830-D26C-42EE-93CABE2AB398}"/>
              </a:ext>
            </a:extLst>
          </p:cNvPr>
          <p:cNvSpPr>
            <a:spLocks noGrp="1"/>
          </p:cNvSpPr>
          <p:nvPr>
            <p:ph type="title"/>
          </p:nvPr>
        </p:nvSpPr>
        <p:spPr>
          <a:xfrm>
            <a:off x="1371599" y="294538"/>
            <a:ext cx="9895951" cy="1033669"/>
          </a:xfrm>
        </p:spPr>
        <p:txBody>
          <a:bodyPr>
            <a:normAutofit/>
          </a:bodyPr>
          <a:lstStyle/>
          <a:p>
            <a:r>
              <a:rPr lang="en-US" sz="4000">
                <a:solidFill>
                  <a:srgbClr val="FFFFFF"/>
                </a:solidFill>
                <a:latin typeface="Times New Roman" panose="02020603050405020304" pitchFamily="18" charset="0"/>
                <a:cs typeface="Times New Roman" panose="02020603050405020304" pitchFamily="18" charset="0"/>
              </a:rPr>
              <a:t>IP Addressing</a:t>
            </a:r>
          </a:p>
        </p:txBody>
      </p:sp>
      <p:sp>
        <p:nvSpPr>
          <p:cNvPr id="3" name="Content Placeholder 2">
            <a:extLst>
              <a:ext uri="{FF2B5EF4-FFF2-40B4-BE49-F238E27FC236}">
                <a16:creationId xmlns:a16="http://schemas.microsoft.com/office/drawing/2014/main" id="{459FFFF1-DE38-5C29-CDA2-814935B2D278}"/>
              </a:ext>
            </a:extLst>
          </p:cNvPr>
          <p:cNvSpPr>
            <a:spLocks noGrp="1"/>
          </p:cNvSpPr>
          <p:nvPr>
            <p:ph idx="1"/>
          </p:nvPr>
        </p:nvSpPr>
        <p:spPr>
          <a:xfrm>
            <a:off x="1371599" y="2318197"/>
            <a:ext cx="9724031" cy="3683358"/>
          </a:xfrm>
        </p:spPr>
        <p:txBody>
          <a:bodyPr anchor="ctr">
            <a:normAutofit/>
          </a:bodyPr>
          <a:lstStyle/>
          <a:p>
            <a:r>
              <a:rPr lang="en-US" sz="2000">
                <a:latin typeface="Times New Roman" panose="02020603050405020304" pitchFamily="18" charset="0"/>
                <a:cs typeface="Times New Roman" panose="02020603050405020304" pitchFamily="18" charset="0"/>
              </a:rPr>
              <a:t>An IP address is divided into two parts. </a:t>
            </a:r>
          </a:p>
          <a:p>
            <a:r>
              <a:rPr lang="en-US" sz="2000">
                <a:latin typeface="Times New Roman" panose="02020603050405020304" pitchFamily="18" charset="0"/>
                <a:cs typeface="Times New Roman" panose="02020603050405020304" pitchFamily="18" charset="0"/>
              </a:rPr>
              <a:t>The first part designates the network address while the second part designates the host address. </a:t>
            </a:r>
          </a:p>
          <a:p>
            <a:r>
              <a:rPr lang="en-US" sz="2000">
                <a:latin typeface="Times New Roman" panose="02020603050405020304" pitchFamily="18" charset="0"/>
                <a:cs typeface="Times New Roman" panose="02020603050405020304" pitchFamily="18" charset="0"/>
              </a:rPr>
              <a:t>When designing network, an IP addressing scheme is used to uniquely identify hosts and devices within the network. </a:t>
            </a:r>
          </a:p>
          <a:p>
            <a:r>
              <a:rPr lang="en-US" sz="2000">
                <a:latin typeface="Times New Roman" panose="02020603050405020304" pitchFamily="18" charset="0"/>
                <a:cs typeface="Times New Roman" panose="02020603050405020304" pitchFamily="18" charset="0"/>
              </a:rPr>
              <a:t>The IP addressing scheme should be hierarchical and should build on the traditional logical hierarchical model. </a:t>
            </a:r>
          </a:p>
          <a:p>
            <a:r>
              <a:rPr lang="en-US" sz="2000">
                <a:latin typeface="Times New Roman" panose="02020603050405020304" pitchFamily="18" charset="0"/>
                <a:cs typeface="Times New Roman" panose="02020603050405020304" pitchFamily="18" charset="0"/>
              </a:rPr>
              <a:t>This allows the addressing scheme to provide designated points in the network where effective route summarization can be performed.</a:t>
            </a:r>
          </a:p>
        </p:txBody>
      </p:sp>
    </p:spTree>
    <p:extLst>
      <p:ext uri="{BB962C8B-B14F-4D97-AF65-F5344CB8AC3E}">
        <p14:creationId xmlns:p14="http://schemas.microsoft.com/office/powerpoint/2010/main" val="1630325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7F2F7C-5830-D26C-42EE-93CABE2AB398}"/>
              </a:ext>
            </a:extLst>
          </p:cNvPr>
          <p:cNvSpPr>
            <a:spLocks noGrp="1"/>
          </p:cNvSpPr>
          <p:nvPr>
            <p:ph type="title"/>
          </p:nvPr>
        </p:nvSpPr>
        <p:spPr>
          <a:xfrm>
            <a:off x="1371599" y="294538"/>
            <a:ext cx="9895951" cy="1033669"/>
          </a:xfrm>
        </p:spPr>
        <p:txBody>
          <a:bodyPr>
            <a:normAutofit/>
          </a:bodyPr>
          <a:lstStyle/>
          <a:p>
            <a:r>
              <a:rPr lang="en-US" sz="4000">
                <a:solidFill>
                  <a:srgbClr val="FFFFFF"/>
                </a:solidFill>
                <a:latin typeface="Times New Roman" panose="02020603050405020304" pitchFamily="18" charset="0"/>
                <a:cs typeface="Times New Roman" panose="02020603050405020304" pitchFamily="18" charset="0"/>
              </a:rPr>
              <a:t>Address Summarization</a:t>
            </a:r>
          </a:p>
        </p:txBody>
      </p:sp>
      <p:sp>
        <p:nvSpPr>
          <p:cNvPr id="17" name="Content Placeholder 2">
            <a:extLst>
              <a:ext uri="{FF2B5EF4-FFF2-40B4-BE49-F238E27FC236}">
                <a16:creationId xmlns:a16="http://schemas.microsoft.com/office/drawing/2014/main" id="{459FFFF1-DE38-5C29-CDA2-814935B2D278}"/>
              </a:ext>
            </a:extLst>
          </p:cNvPr>
          <p:cNvSpPr>
            <a:spLocks noGrp="1"/>
          </p:cNvSpPr>
          <p:nvPr>
            <p:ph idx="1"/>
          </p:nvPr>
        </p:nvSpPr>
        <p:spPr>
          <a:xfrm>
            <a:off x="1371599" y="2318197"/>
            <a:ext cx="9724031" cy="3683358"/>
          </a:xfrm>
        </p:spPr>
        <p:txBody>
          <a:bodyPr anchor="ctr">
            <a:normAutofit/>
          </a:bodyPr>
          <a:lstStyle/>
          <a:p>
            <a:r>
              <a:rPr lang="en-US" sz="2000" dirty="0">
                <a:latin typeface="Times New Roman" panose="02020603050405020304" pitchFamily="18" charset="0"/>
                <a:cs typeface="Times New Roman" panose="02020603050405020304" pitchFamily="18" charset="0"/>
              </a:rPr>
              <a:t>Summarization reduces the amount of information that routers must process, which allows for faster convergence within the network. </a:t>
            </a:r>
          </a:p>
          <a:p>
            <a:r>
              <a:rPr lang="en-US" sz="2000" dirty="0">
                <a:latin typeface="Times New Roman" panose="02020603050405020304" pitchFamily="18" charset="0"/>
                <a:cs typeface="Times New Roman" panose="02020603050405020304" pitchFamily="18" charset="0"/>
              </a:rPr>
              <a:t>Summarization also restricts the size of the area that is affected by network changes by hiding detailed topology information from certain areas within the network.</a:t>
            </a:r>
          </a:p>
        </p:txBody>
      </p:sp>
    </p:spTree>
    <p:extLst>
      <p:ext uri="{BB962C8B-B14F-4D97-AF65-F5344CB8AC3E}">
        <p14:creationId xmlns:p14="http://schemas.microsoft.com/office/powerpoint/2010/main" val="1714324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91996ce7-020e-4684-919a-b5d87e9bfa30">
      <Terms xmlns="http://schemas.microsoft.com/office/infopath/2007/PartnerControls"/>
    </lcf76f155ced4ddcb4097134ff3c332f>
    <TaxCatchAll xmlns="490c9ccc-c823-4f5f-bd87-22d796f22aa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1741B2E28913D4F8EB1273C4FEFC740" ma:contentTypeVersion="13" ma:contentTypeDescription="Create a new document." ma:contentTypeScope="" ma:versionID="170f98308152748deac7d3b5f361fe98">
  <xsd:schema xmlns:xsd="http://www.w3.org/2001/XMLSchema" xmlns:xs="http://www.w3.org/2001/XMLSchema" xmlns:p="http://schemas.microsoft.com/office/2006/metadata/properties" xmlns:ns2="91996ce7-020e-4684-919a-b5d87e9bfa30" xmlns:ns3="490c9ccc-c823-4f5f-bd87-22d796f22aa1" targetNamespace="http://schemas.microsoft.com/office/2006/metadata/properties" ma:root="true" ma:fieldsID="e2edb776706941bbafaaebcf0e44a8f8" ns2:_="" ns3:_="">
    <xsd:import namespace="91996ce7-020e-4684-919a-b5d87e9bfa30"/>
    <xsd:import namespace="490c9ccc-c823-4f5f-bd87-22d796f22aa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996ce7-020e-4684-919a-b5d87e9bfa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c7be36e-9551-4638-a550-39ad87444971"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90c9ccc-c823-4f5f-bd87-22d796f22aa1"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00fd1672-d9d9-4973-a45a-bcb17e9a52fa}" ma:internalName="TaxCatchAll" ma:showField="CatchAllData" ma:web="490c9ccc-c823-4f5f-bd87-22d796f22aa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565016-E0B5-4CEF-8C93-F744B8197F5F}">
  <ds:schemaRefs>
    <ds:schemaRef ds:uri="http://schemas.microsoft.com/sharepoint/v3/contenttype/forms"/>
  </ds:schemaRefs>
</ds:datastoreItem>
</file>

<file path=customXml/itemProps2.xml><?xml version="1.0" encoding="utf-8"?>
<ds:datastoreItem xmlns:ds="http://schemas.openxmlformats.org/officeDocument/2006/customXml" ds:itemID="{A15266D1-E537-437F-9380-92A4302115F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C1C67D6-9920-4B33-B539-05ED9CF7C1A4}"/>
</file>

<file path=docProps/app.xml><?xml version="1.0" encoding="utf-8"?>
<Properties xmlns="http://schemas.openxmlformats.org/officeDocument/2006/extended-properties" xmlns:vt="http://schemas.openxmlformats.org/officeDocument/2006/docPropsVTypes">
  <TotalTime>5679</TotalTime>
  <Words>4197</Words>
  <Application>Microsoft Office PowerPoint</Application>
  <PresentationFormat>Widescreen</PresentationFormat>
  <Paragraphs>290</Paragraphs>
  <Slides>50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Calibri Light</vt:lpstr>
      <vt:lpstr>Times New Roman</vt:lpstr>
      <vt:lpstr>Wingdings 2</vt:lpstr>
      <vt:lpstr>Office Theme</vt:lpstr>
      <vt:lpstr>Introduction to IP Routing </vt:lpstr>
      <vt:lpstr>What is a Router?</vt:lpstr>
      <vt:lpstr>Routing Protocol Fundamentals</vt:lpstr>
      <vt:lpstr>Routing Protocol Fundamentals Cont.</vt:lpstr>
      <vt:lpstr>Routing Protocol Fundamentals Cont.</vt:lpstr>
      <vt:lpstr>Flat and Hierarchical Routing Algorithms</vt:lpstr>
      <vt:lpstr>Questions</vt:lpstr>
      <vt:lpstr>IP Addressing</vt:lpstr>
      <vt:lpstr>Address Summarization</vt:lpstr>
      <vt:lpstr>Administrative Distance</vt:lpstr>
      <vt:lpstr>Administrative Distance Cont.</vt:lpstr>
      <vt:lpstr>Routing Metrics</vt:lpstr>
      <vt:lpstr>Routing Metrics Cont.</vt:lpstr>
      <vt:lpstr>Bandwidth</vt:lpstr>
      <vt:lpstr>Bandwidth Cont.</vt:lpstr>
      <vt:lpstr>Cost</vt:lpstr>
      <vt:lpstr>Delay</vt:lpstr>
      <vt:lpstr>Load</vt:lpstr>
      <vt:lpstr>Path Length</vt:lpstr>
      <vt:lpstr>Reliability</vt:lpstr>
      <vt:lpstr>Questions</vt:lpstr>
      <vt:lpstr>Configuration modes</vt:lpstr>
      <vt:lpstr>User Execution mode</vt:lpstr>
      <vt:lpstr>Interface Configuration mode</vt:lpstr>
      <vt:lpstr>What is a  Routing Table</vt:lpstr>
      <vt:lpstr>Routing Tables Cont.</vt:lpstr>
      <vt:lpstr>Routing Tables Cont.</vt:lpstr>
      <vt:lpstr>Routing Tables Cont.</vt:lpstr>
      <vt:lpstr>Questions</vt:lpstr>
      <vt:lpstr>Routing Protocols</vt:lpstr>
      <vt:lpstr>Routing Protocol Types</vt:lpstr>
      <vt:lpstr>IP Routes (Static Routes)</vt:lpstr>
      <vt:lpstr>IP Routes (Static Routes)</vt:lpstr>
      <vt:lpstr>Routing Information Protocol (RIP)</vt:lpstr>
      <vt:lpstr>RIP Cont.</vt:lpstr>
      <vt:lpstr>Interior Gateway Routing Protocol (IGRP)</vt:lpstr>
      <vt:lpstr>Enhanced Interior Gateway Routing Protocol (EIGRP)</vt:lpstr>
      <vt:lpstr>EIGRP Cont.</vt:lpstr>
      <vt:lpstr>EIGRP Cont. Autonomous System Numbers</vt:lpstr>
      <vt:lpstr>Questions</vt:lpstr>
      <vt:lpstr>Open Shortest Path First (OSPF)</vt:lpstr>
      <vt:lpstr>Open Shortest Path First (OSPF)</vt:lpstr>
      <vt:lpstr>Border Gateway Protocol (BGP)</vt:lpstr>
      <vt:lpstr> Internal Border Gateway Protocol (iBGP)</vt:lpstr>
      <vt:lpstr>External Border Gateway Protocol (eBGP)</vt:lpstr>
      <vt:lpstr>Classful vs Classless Protocols</vt:lpstr>
      <vt:lpstr>Classful vs Classless Protocols Cont. </vt:lpstr>
      <vt:lpstr>Example Configs</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IP Routing </dc:title>
  <dc:creator>jesus ortiz2</dc:creator>
  <cp:lastModifiedBy>Ortiz SSgt Jesus G</cp:lastModifiedBy>
  <cp:revision>10</cp:revision>
  <dcterms:created xsi:type="dcterms:W3CDTF">2022-10-09T06:05:37Z</dcterms:created>
  <dcterms:modified xsi:type="dcterms:W3CDTF">2023-01-10T19:11:08Z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0x01010011741B2E28913D4F8EB1273C4FEFC740</vt:lpwstr>
  </property>
</Properties>
</file>