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5" r:id="rId12"/>
    <p:sldId id="263" r:id="rId13"/>
    <p:sldId id="264"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6DD7E-2B4C-4C93-82ED-59D05EEB3A9E}"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B6D70DE4-593C-4424-BFB3-62075AB6D949}">
      <dgm:prSet/>
      <dgm:spPr/>
      <dgm:t>
        <a:bodyPr/>
        <a:lstStyle/>
        <a:p>
          <a:r>
            <a:rPr lang="en-US"/>
            <a:t>IP uses Packets to carry information. Every IP packet is a single unit of information and besides data it carries information to determine where to send the packet. IP determines where to send packets to by looking at the destination IP address</a:t>
          </a:r>
        </a:p>
      </dgm:t>
    </dgm:pt>
    <dgm:pt modelId="{50827525-FD0E-4B25-B4A7-3E3448E25DF7}" type="parTrans" cxnId="{696D9636-7985-40A9-9FB4-FF6F2A9A1B2A}">
      <dgm:prSet/>
      <dgm:spPr/>
      <dgm:t>
        <a:bodyPr/>
        <a:lstStyle/>
        <a:p>
          <a:endParaRPr lang="en-US"/>
        </a:p>
      </dgm:t>
    </dgm:pt>
    <dgm:pt modelId="{174F71E9-FDB4-465C-AFEB-7F1FDF96A736}" type="sibTrans" cxnId="{696D9636-7985-40A9-9FB4-FF6F2A9A1B2A}">
      <dgm:prSet/>
      <dgm:spPr/>
      <dgm:t>
        <a:bodyPr/>
        <a:lstStyle/>
        <a:p>
          <a:endParaRPr lang="en-US"/>
        </a:p>
      </dgm:t>
    </dgm:pt>
    <dgm:pt modelId="{41F4C213-19AE-4779-B853-E14C0E420C2D}">
      <dgm:prSet/>
      <dgm:spPr/>
      <dgm:t>
        <a:bodyPr/>
        <a:lstStyle/>
        <a:p>
          <a:r>
            <a:rPr lang="en-US"/>
            <a:t>We need an IP address to uniquely identify each network device on the network. An IP address is just like a phone number (I’m talking about regular phone numbers, no cellphones). Everyone in a city who has a phone at home has a unique phone number where you can reach them.</a:t>
          </a:r>
        </a:p>
      </dgm:t>
    </dgm:pt>
    <dgm:pt modelId="{C5238039-9B3F-44E5-8D4D-D686693C9D70}" type="parTrans" cxnId="{3C4C76FF-C9FB-4C83-954E-82ED48754D6A}">
      <dgm:prSet/>
      <dgm:spPr/>
      <dgm:t>
        <a:bodyPr/>
        <a:lstStyle/>
        <a:p>
          <a:endParaRPr lang="en-US"/>
        </a:p>
      </dgm:t>
    </dgm:pt>
    <dgm:pt modelId="{EE995A72-6EEA-4BF2-8733-9301B6200323}" type="sibTrans" cxnId="{3C4C76FF-C9FB-4C83-954E-82ED48754D6A}">
      <dgm:prSet/>
      <dgm:spPr/>
      <dgm:t>
        <a:bodyPr/>
        <a:lstStyle/>
        <a:p>
          <a:endParaRPr lang="en-US"/>
        </a:p>
      </dgm:t>
    </dgm:pt>
    <dgm:pt modelId="{EBCC0547-F802-4A7C-92D5-A65B8DF8AE0B}" type="pres">
      <dgm:prSet presAssocID="{0276DD7E-2B4C-4C93-82ED-59D05EEB3A9E}" presName="vert0" presStyleCnt="0">
        <dgm:presLayoutVars>
          <dgm:dir/>
          <dgm:animOne val="branch"/>
          <dgm:animLvl val="lvl"/>
        </dgm:presLayoutVars>
      </dgm:prSet>
      <dgm:spPr/>
      <dgm:t>
        <a:bodyPr/>
        <a:lstStyle/>
        <a:p>
          <a:endParaRPr lang="en-US"/>
        </a:p>
      </dgm:t>
    </dgm:pt>
    <dgm:pt modelId="{C00C821F-9663-4106-9F13-7E2421F84282}" type="pres">
      <dgm:prSet presAssocID="{B6D70DE4-593C-4424-BFB3-62075AB6D949}" presName="thickLine" presStyleLbl="alignNode1" presStyleIdx="0" presStyleCnt="2"/>
      <dgm:spPr/>
    </dgm:pt>
    <dgm:pt modelId="{9AE0AB4E-096B-4468-A1E6-DDBD402A15B9}" type="pres">
      <dgm:prSet presAssocID="{B6D70DE4-593C-4424-BFB3-62075AB6D949}" presName="horz1" presStyleCnt="0"/>
      <dgm:spPr/>
    </dgm:pt>
    <dgm:pt modelId="{2DE8E230-AB0E-453F-9449-E53D94234493}" type="pres">
      <dgm:prSet presAssocID="{B6D70DE4-593C-4424-BFB3-62075AB6D949}" presName="tx1" presStyleLbl="revTx" presStyleIdx="0" presStyleCnt="2"/>
      <dgm:spPr/>
      <dgm:t>
        <a:bodyPr/>
        <a:lstStyle/>
        <a:p>
          <a:endParaRPr lang="en-US"/>
        </a:p>
      </dgm:t>
    </dgm:pt>
    <dgm:pt modelId="{EA15A825-C71D-4CE0-8F14-5EC90EF90CE0}" type="pres">
      <dgm:prSet presAssocID="{B6D70DE4-593C-4424-BFB3-62075AB6D949}" presName="vert1" presStyleCnt="0"/>
      <dgm:spPr/>
    </dgm:pt>
    <dgm:pt modelId="{63164C41-A308-4974-9192-0F9066F9BA07}" type="pres">
      <dgm:prSet presAssocID="{41F4C213-19AE-4779-B853-E14C0E420C2D}" presName="thickLine" presStyleLbl="alignNode1" presStyleIdx="1" presStyleCnt="2"/>
      <dgm:spPr/>
    </dgm:pt>
    <dgm:pt modelId="{253264D5-7B61-4E35-B09A-1F5DBDB3C380}" type="pres">
      <dgm:prSet presAssocID="{41F4C213-19AE-4779-B853-E14C0E420C2D}" presName="horz1" presStyleCnt="0"/>
      <dgm:spPr/>
    </dgm:pt>
    <dgm:pt modelId="{2F1CC412-C78A-40EB-A9A7-8A57E04B3C2E}" type="pres">
      <dgm:prSet presAssocID="{41F4C213-19AE-4779-B853-E14C0E420C2D}" presName="tx1" presStyleLbl="revTx" presStyleIdx="1" presStyleCnt="2"/>
      <dgm:spPr/>
      <dgm:t>
        <a:bodyPr/>
        <a:lstStyle/>
        <a:p>
          <a:endParaRPr lang="en-US"/>
        </a:p>
      </dgm:t>
    </dgm:pt>
    <dgm:pt modelId="{1F3C5AA7-AEFE-45C0-9019-83AD4FCFA773}" type="pres">
      <dgm:prSet presAssocID="{41F4C213-19AE-4779-B853-E14C0E420C2D}" presName="vert1" presStyleCnt="0"/>
      <dgm:spPr/>
    </dgm:pt>
  </dgm:ptLst>
  <dgm:cxnLst>
    <dgm:cxn modelId="{3C4C76FF-C9FB-4C83-954E-82ED48754D6A}" srcId="{0276DD7E-2B4C-4C93-82ED-59D05EEB3A9E}" destId="{41F4C213-19AE-4779-B853-E14C0E420C2D}" srcOrd="1" destOrd="0" parTransId="{C5238039-9B3F-44E5-8D4D-D686693C9D70}" sibTransId="{EE995A72-6EEA-4BF2-8733-9301B6200323}"/>
    <dgm:cxn modelId="{D75636EF-AF65-4450-92B7-44FA62332327}" type="presOf" srcId="{41F4C213-19AE-4779-B853-E14C0E420C2D}" destId="{2F1CC412-C78A-40EB-A9A7-8A57E04B3C2E}" srcOrd="0" destOrd="0" presId="urn:microsoft.com/office/officeart/2008/layout/LinedList"/>
    <dgm:cxn modelId="{696D9636-7985-40A9-9FB4-FF6F2A9A1B2A}" srcId="{0276DD7E-2B4C-4C93-82ED-59D05EEB3A9E}" destId="{B6D70DE4-593C-4424-BFB3-62075AB6D949}" srcOrd="0" destOrd="0" parTransId="{50827525-FD0E-4B25-B4A7-3E3448E25DF7}" sibTransId="{174F71E9-FDB4-465C-AFEB-7F1FDF96A736}"/>
    <dgm:cxn modelId="{B829189A-ADB1-4343-9FC4-FC156FE79D83}" type="presOf" srcId="{0276DD7E-2B4C-4C93-82ED-59D05EEB3A9E}" destId="{EBCC0547-F802-4A7C-92D5-A65B8DF8AE0B}" srcOrd="0" destOrd="0" presId="urn:microsoft.com/office/officeart/2008/layout/LinedList"/>
    <dgm:cxn modelId="{89680B7B-10BC-46E0-9FFE-5055ED751CC4}" type="presOf" srcId="{B6D70DE4-593C-4424-BFB3-62075AB6D949}" destId="{2DE8E230-AB0E-453F-9449-E53D94234493}" srcOrd="0" destOrd="0" presId="urn:microsoft.com/office/officeart/2008/layout/LinedList"/>
    <dgm:cxn modelId="{4D3BF629-5E6D-4A64-9900-285ADEB9EC44}" type="presParOf" srcId="{EBCC0547-F802-4A7C-92D5-A65B8DF8AE0B}" destId="{C00C821F-9663-4106-9F13-7E2421F84282}" srcOrd="0" destOrd="0" presId="urn:microsoft.com/office/officeart/2008/layout/LinedList"/>
    <dgm:cxn modelId="{C5CF62F7-DC95-4A9D-B2FE-30AC7F5B5B32}" type="presParOf" srcId="{EBCC0547-F802-4A7C-92D5-A65B8DF8AE0B}" destId="{9AE0AB4E-096B-4468-A1E6-DDBD402A15B9}" srcOrd="1" destOrd="0" presId="urn:microsoft.com/office/officeart/2008/layout/LinedList"/>
    <dgm:cxn modelId="{1D8E6BED-70DD-4E8B-87ED-CA8CDA639071}" type="presParOf" srcId="{9AE0AB4E-096B-4468-A1E6-DDBD402A15B9}" destId="{2DE8E230-AB0E-453F-9449-E53D94234493}" srcOrd="0" destOrd="0" presId="urn:microsoft.com/office/officeart/2008/layout/LinedList"/>
    <dgm:cxn modelId="{4F70B335-5DD7-4781-8597-6202E89162B1}" type="presParOf" srcId="{9AE0AB4E-096B-4468-A1E6-DDBD402A15B9}" destId="{EA15A825-C71D-4CE0-8F14-5EC90EF90CE0}" srcOrd="1" destOrd="0" presId="urn:microsoft.com/office/officeart/2008/layout/LinedList"/>
    <dgm:cxn modelId="{274402C1-39D3-4E26-ACF4-8BF5513345AA}" type="presParOf" srcId="{EBCC0547-F802-4A7C-92D5-A65B8DF8AE0B}" destId="{63164C41-A308-4974-9192-0F9066F9BA07}" srcOrd="2" destOrd="0" presId="urn:microsoft.com/office/officeart/2008/layout/LinedList"/>
    <dgm:cxn modelId="{962134F7-C80F-40C4-B106-56E8D1BCE1D4}" type="presParOf" srcId="{EBCC0547-F802-4A7C-92D5-A65B8DF8AE0B}" destId="{253264D5-7B61-4E35-B09A-1F5DBDB3C380}" srcOrd="3" destOrd="0" presId="urn:microsoft.com/office/officeart/2008/layout/LinedList"/>
    <dgm:cxn modelId="{3EBE4DEC-8085-48DF-B767-B6DDCE33F8C1}" type="presParOf" srcId="{253264D5-7B61-4E35-B09A-1F5DBDB3C380}" destId="{2F1CC412-C78A-40EB-A9A7-8A57E04B3C2E}" srcOrd="0" destOrd="0" presId="urn:microsoft.com/office/officeart/2008/layout/LinedList"/>
    <dgm:cxn modelId="{0DAEB34D-576F-4435-AB84-8BB9982B72A2}" type="presParOf" srcId="{253264D5-7B61-4E35-B09A-1F5DBDB3C380}" destId="{1F3C5AA7-AEFE-45C0-9019-83AD4FCFA7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ED2B9A-9F1B-45DA-9542-1FCCC99DC1C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F30A8DE-A396-4F02-86CA-364E893BA665}">
      <dgm:prSet custT="1"/>
      <dgm:spPr/>
      <dgm:t>
        <a:bodyPr/>
        <a:lstStyle/>
        <a:p>
          <a:pPr>
            <a:lnSpc>
              <a:spcPct val="100000"/>
            </a:lnSpc>
          </a:pPr>
          <a:r>
            <a:rPr lang="en-US" sz="1600"/>
            <a:t>Why are the first 3 bytes the “network” part and why is the last byte the “host” part?</a:t>
          </a:r>
        </a:p>
      </dgm:t>
    </dgm:pt>
    <dgm:pt modelId="{C04E4C3E-1371-4041-8AFE-5254ED0312D0}" type="parTrans" cxnId="{FF726B51-3195-4128-93A6-CFBFC35B8952}">
      <dgm:prSet/>
      <dgm:spPr/>
      <dgm:t>
        <a:bodyPr/>
        <a:lstStyle/>
        <a:p>
          <a:endParaRPr lang="en-US" sz="2800"/>
        </a:p>
      </dgm:t>
    </dgm:pt>
    <dgm:pt modelId="{7ADB0C61-09CF-4D49-8EA5-D318DB89D9D0}" type="sibTrans" cxnId="{FF726B51-3195-4128-93A6-CFBFC35B8952}">
      <dgm:prSet/>
      <dgm:spPr/>
      <dgm:t>
        <a:bodyPr/>
        <a:lstStyle/>
        <a:p>
          <a:pPr>
            <a:lnSpc>
              <a:spcPct val="100000"/>
            </a:lnSpc>
          </a:pPr>
          <a:endParaRPr lang="en-US" sz="2800"/>
        </a:p>
      </dgm:t>
    </dgm:pt>
    <dgm:pt modelId="{A2F49138-1CEE-4792-B9C1-46A938D9AF57}">
      <dgm:prSet custT="1"/>
      <dgm:spPr/>
      <dgm:t>
        <a:bodyPr/>
        <a:lstStyle/>
        <a:p>
          <a:pPr>
            <a:lnSpc>
              <a:spcPct val="100000"/>
            </a:lnSpc>
          </a:pPr>
          <a:r>
            <a:rPr lang="en-US" sz="1600"/>
            <a:t>If you configure an IP address you also have to specify the subnet mask. Our IP address 192.168.1.1 would come along with the subnet mask 255.255.255.0.</a:t>
          </a:r>
        </a:p>
      </dgm:t>
    </dgm:pt>
    <dgm:pt modelId="{50D10B63-FFF0-4907-8989-6CEDD89A11E3}" type="parTrans" cxnId="{1BBAB40C-6DE6-489B-836B-76C21170350F}">
      <dgm:prSet/>
      <dgm:spPr/>
      <dgm:t>
        <a:bodyPr/>
        <a:lstStyle/>
        <a:p>
          <a:endParaRPr lang="en-US" sz="2800"/>
        </a:p>
      </dgm:t>
    </dgm:pt>
    <dgm:pt modelId="{BC409F8F-629E-46FF-8F3C-463115DA46CB}" type="sibTrans" cxnId="{1BBAB40C-6DE6-489B-836B-76C21170350F}">
      <dgm:prSet/>
      <dgm:spPr/>
      <dgm:t>
        <a:bodyPr/>
        <a:lstStyle/>
        <a:p>
          <a:pPr>
            <a:lnSpc>
              <a:spcPct val="100000"/>
            </a:lnSpc>
          </a:pPr>
          <a:endParaRPr lang="en-US" sz="2800"/>
        </a:p>
      </dgm:t>
    </dgm:pt>
    <dgm:pt modelId="{D0094537-0C97-421F-A79D-1A50B79256C3}">
      <dgm:prSet custT="1"/>
      <dgm:spPr/>
      <dgm:t>
        <a:bodyPr/>
        <a:lstStyle/>
        <a:p>
          <a:pPr>
            <a:lnSpc>
              <a:spcPct val="100000"/>
            </a:lnSpc>
          </a:pPr>
          <a:r>
            <a:rPr lang="en-US" sz="1600"/>
            <a:t>The subnet mask tells your computer which part is the “network” part and which part is the “host” part.</a:t>
          </a:r>
        </a:p>
      </dgm:t>
    </dgm:pt>
    <dgm:pt modelId="{E7405167-2A4A-4BE4-9868-0646EAEFEFF0}" type="parTrans" cxnId="{CEB4860D-2480-43F3-8999-2F9CBFEE633C}">
      <dgm:prSet/>
      <dgm:spPr/>
      <dgm:t>
        <a:bodyPr/>
        <a:lstStyle/>
        <a:p>
          <a:endParaRPr lang="en-US" sz="2800"/>
        </a:p>
      </dgm:t>
    </dgm:pt>
    <dgm:pt modelId="{AC438817-12A3-4904-935F-9F79FFF5A1D0}" type="sibTrans" cxnId="{CEB4860D-2480-43F3-8999-2F9CBFEE633C}">
      <dgm:prSet/>
      <dgm:spPr/>
      <dgm:t>
        <a:bodyPr/>
        <a:lstStyle/>
        <a:p>
          <a:endParaRPr lang="en-US" sz="2800"/>
        </a:p>
      </dgm:t>
    </dgm:pt>
    <dgm:pt modelId="{03155E00-FF93-4696-A448-CF17AFDBBA6B}" type="pres">
      <dgm:prSet presAssocID="{C3ED2B9A-9F1B-45DA-9542-1FCCC99DC1C5}" presName="root" presStyleCnt="0">
        <dgm:presLayoutVars>
          <dgm:dir/>
          <dgm:resizeHandles val="exact"/>
        </dgm:presLayoutVars>
      </dgm:prSet>
      <dgm:spPr/>
      <dgm:t>
        <a:bodyPr/>
        <a:lstStyle/>
        <a:p>
          <a:endParaRPr lang="en-US"/>
        </a:p>
      </dgm:t>
    </dgm:pt>
    <dgm:pt modelId="{9AF6B576-3ABE-407F-9730-878E98609FF1}" type="pres">
      <dgm:prSet presAssocID="{C3ED2B9A-9F1B-45DA-9542-1FCCC99DC1C5}" presName="container" presStyleCnt="0">
        <dgm:presLayoutVars>
          <dgm:dir/>
          <dgm:resizeHandles val="exact"/>
        </dgm:presLayoutVars>
      </dgm:prSet>
      <dgm:spPr/>
    </dgm:pt>
    <dgm:pt modelId="{590D1CDA-3AF4-4672-B537-F9CBA3155415}" type="pres">
      <dgm:prSet presAssocID="{5F30A8DE-A396-4F02-86CA-364E893BA665}" presName="compNode" presStyleCnt="0"/>
      <dgm:spPr/>
    </dgm:pt>
    <dgm:pt modelId="{F3699DE6-4325-48CC-8006-7CED41F16C84}" type="pres">
      <dgm:prSet presAssocID="{5F30A8DE-A396-4F02-86CA-364E893BA665}" presName="iconBgRect" presStyleLbl="bgShp" presStyleIdx="0" presStyleCnt="3"/>
      <dgm:spPr/>
    </dgm:pt>
    <dgm:pt modelId="{148721BE-DBD9-4BDA-9AA4-8109F3000D97}" type="pres">
      <dgm:prSet presAssocID="{5F30A8DE-A396-4F02-86CA-364E893BA665}"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0A0256E7-0E76-49FE-BAE8-BB368AE85DF5}" type="pres">
      <dgm:prSet presAssocID="{5F30A8DE-A396-4F02-86CA-364E893BA665}" presName="spaceRect" presStyleCnt="0"/>
      <dgm:spPr/>
    </dgm:pt>
    <dgm:pt modelId="{47ADDAEE-B715-44F3-8B9B-D5DBEA8CFD1D}" type="pres">
      <dgm:prSet presAssocID="{5F30A8DE-A396-4F02-86CA-364E893BA665}" presName="textRect" presStyleLbl="revTx" presStyleIdx="0" presStyleCnt="3">
        <dgm:presLayoutVars>
          <dgm:chMax val="1"/>
          <dgm:chPref val="1"/>
        </dgm:presLayoutVars>
      </dgm:prSet>
      <dgm:spPr/>
      <dgm:t>
        <a:bodyPr/>
        <a:lstStyle/>
        <a:p>
          <a:endParaRPr lang="en-US"/>
        </a:p>
      </dgm:t>
    </dgm:pt>
    <dgm:pt modelId="{A0AD009A-8A62-4185-8929-07EB06E79F5D}" type="pres">
      <dgm:prSet presAssocID="{7ADB0C61-09CF-4D49-8EA5-D318DB89D9D0}" presName="sibTrans" presStyleLbl="sibTrans2D1" presStyleIdx="0" presStyleCnt="0"/>
      <dgm:spPr/>
      <dgm:t>
        <a:bodyPr/>
        <a:lstStyle/>
        <a:p>
          <a:endParaRPr lang="en-US"/>
        </a:p>
      </dgm:t>
    </dgm:pt>
    <dgm:pt modelId="{C377DE04-DA2D-433F-8B2F-DF9B0440FFFA}" type="pres">
      <dgm:prSet presAssocID="{A2F49138-1CEE-4792-B9C1-46A938D9AF57}" presName="compNode" presStyleCnt="0"/>
      <dgm:spPr/>
    </dgm:pt>
    <dgm:pt modelId="{94D73ED3-EC53-4A28-9A7A-7E3ACC755353}" type="pres">
      <dgm:prSet presAssocID="{A2F49138-1CEE-4792-B9C1-46A938D9AF57}" presName="iconBgRect" presStyleLbl="bgShp" presStyleIdx="1" presStyleCnt="3"/>
      <dgm:spPr/>
    </dgm:pt>
    <dgm:pt modelId="{C2019994-A1AE-4D1E-9C87-8005AF2132A9}" type="pres">
      <dgm:prSet presAssocID="{A2F49138-1CEE-4792-B9C1-46A938D9AF57}"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Computer"/>
        </a:ext>
      </dgm:extLst>
    </dgm:pt>
    <dgm:pt modelId="{0F3AAD11-DDA1-415A-AA33-9267532F648F}" type="pres">
      <dgm:prSet presAssocID="{A2F49138-1CEE-4792-B9C1-46A938D9AF57}" presName="spaceRect" presStyleCnt="0"/>
      <dgm:spPr/>
    </dgm:pt>
    <dgm:pt modelId="{7BBF40AC-2B72-4BF2-A7F1-E44BC417A151}" type="pres">
      <dgm:prSet presAssocID="{A2F49138-1CEE-4792-B9C1-46A938D9AF57}" presName="textRect" presStyleLbl="revTx" presStyleIdx="1" presStyleCnt="3">
        <dgm:presLayoutVars>
          <dgm:chMax val="1"/>
          <dgm:chPref val="1"/>
        </dgm:presLayoutVars>
      </dgm:prSet>
      <dgm:spPr/>
      <dgm:t>
        <a:bodyPr/>
        <a:lstStyle/>
        <a:p>
          <a:endParaRPr lang="en-US"/>
        </a:p>
      </dgm:t>
    </dgm:pt>
    <dgm:pt modelId="{57F85F73-B71C-4E60-9006-DD77F4EB21EC}" type="pres">
      <dgm:prSet presAssocID="{BC409F8F-629E-46FF-8F3C-463115DA46CB}" presName="sibTrans" presStyleLbl="sibTrans2D1" presStyleIdx="0" presStyleCnt="0"/>
      <dgm:spPr/>
      <dgm:t>
        <a:bodyPr/>
        <a:lstStyle/>
        <a:p>
          <a:endParaRPr lang="en-US"/>
        </a:p>
      </dgm:t>
    </dgm:pt>
    <dgm:pt modelId="{1857B328-0AE5-48A2-AD5D-137E6C5C9851}" type="pres">
      <dgm:prSet presAssocID="{D0094537-0C97-421F-A79D-1A50B79256C3}" presName="compNode" presStyleCnt="0"/>
      <dgm:spPr/>
    </dgm:pt>
    <dgm:pt modelId="{D2D2DA98-77DF-4AD1-947A-9D6826C4F998}" type="pres">
      <dgm:prSet presAssocID="{D0094537-0C97-421F-A79D-1A50B79256C3}" presName="iconBgRect" presStyleLbl="bgShp" presStyleIdx="2" presStyleCnt="3"/>
      <dgm:spPr/>
    </dgm:pt>
    <dgm:pt modelId="{B24F0D6B-F659-4294-AE8B-17069A3A54FA}" type="pres">
      <dgm:prSet presAssocID="{D0094537-0C97-421F-A79D-1A50B79256C3}"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Party Mask"/>
        </a:ext>
      </dgm:extLst>
    </dgm:pt>
    <dgm:pt modelId="{AF12C483-EE1C-4295-8AF9-A59777F0A9C5}" type="pres">
      <dgm:prSet presAssocID="{D0094537-0C97-421F-A79D-1A50B79256C3}" presName="spaceRect" presStyleCnt="0"/>
      <dgm:spPr/>
    </dgm:pt>
    <dgm:pt modelId="{5A843CD1-4C50-4F02-B80C-77BB297C2BEC}" type="pres">
      <dgm:prSet presAssocID="{D0094537-0C97-421F-A79D-1A50B79256C3}" presName="textRect" presStyleLbl="revTx" presStyleIdx="2" presStyleCnt="3">
        <dgm:presLayoutVars>
          <dgm:chMax val="1"/>
          <dgm:chPref val="1"/>
        </dgm:presLayoutVars>
      </dgm:prSet>
      <dgm:spPr/>
      <dgm:t>
        <a:bodyPr/>
        <a:lstStyle/>
        <a:p>
          <a:endParaRPr lang="en-US"/>
        </a:p>
      </dgm:t>
    </dgm:pt>
  </dgm:ptLst>
  <dgm:cxnLst>
    <dgm:cxn modelId="{CEB4860D-2480-43F3-8999-2F9CBFEE633C}" srcId="{C3ED2B9A-9F1B-45DA-9542-1FCCC99DC1C5}" destId="{D0094537-0C97-421F-A79D-1A50B79256C3}" srcOrd="2" destOrd="0" parTransId="{E7405167-2A4A-4BE4-9868-0646EAEFEFF0}" sibTransId="{AC438817-12A3-4904-935F-9F79FFF5A1D0}"/>
    <dgm:cxn modelId="{FF726B51-3195-4128-93A6-CFBFC35B8952}" srcId="{C3ED2B9A-9F1B-45DA-9542-1FCCC99DC1C5}" destId="{5F30A8DE-A396-4F02-86CA-364E893BA665}" srcOrd="0" destOrd="0" parTransId="{C04E4C3E-1371-4041-8AFE-5254ED0312D0}" sibTransId="{7ADB0C61-09CF-4D49-8EA5-D318DB89D9D0}"/>
    <dgm:cxn modelId="{21B7FF59-873A-44A1-800E-D7F3E852E988}" type="presOf" srcId="{5F30A8DE-A396-4F02-86CA-364E893BA665}" destId="{47ADDAEE-B715-44F3-8B9B-D5DBEA8CFD1D}" srcOrd="0" destOrd="0" presId="urn:microsoft.com/office/officeart/2018/2/layout/IconCircleList"/>
    <dgm:cxn modelId="{D0A5003E-36D2-47C3-A755-F2DB681A30C7}" type="presOf" srcId="{C3ED2B9A-9F1B-45DA-9542-1FCCC99DC1C5}" destId="{03155E00-FF93-4696-A448-CF17AFDBBA6B}" srcOrd="0" destOrd="0" presId="urn:microsoft.com/office/officeart/2018/2/layout/IconCircleList"/>
    <dgm:cxn modelId="{67573DF3-B366-4EED-B248-C912338D5EBF}" type="presOf" srcId="{A2F49138-1CEE-4792-B9C1-46A938D9AF57}" destId="{7BBF40AC-2B72-4BF2-A7F1-E44BC417A151}" srcOrd="0" destOrd="0" presId="urn:microsoft.com/office/officeart/2018/2/layout/IconCircleList"/>
    <dgm:cxn modelId="{1BBAB40C-6DE6-489B-836B-76C21170350F}" srcId="{C3ED2B9A-9F1B-45DA-9542-1FCCC99DC1C5}" destId="{A2F49138-1CEE-4792-B9C1-46A938D9AF57}" srcOrd="1" destOrd="0" parTransId="{50D10B63-FFF0-4907-8989-6CEDD89A11E3}" sibTransId="{BC409F8F-629E-46FF-8F3C-463115DA46CB}"/>
    <dgm:cxn modelId="{DD591072-1C15-4AC3-88F3-F8D489563EFB}" type="presOf" srcId="{D0094537-0C97-421F-A79D-1A50B79256C3}" destId="{5A843CD1-4C50-4F02-B80C-77BB297C2BEC}" srcOrd="0" destOrd="0" presId="urn:microsoft.com/office/officeart/2018/2/layout/IconCircleList"/>
    <dgm:cxn modelId="{DA41F7FF-B825-4828-B528-28DFED540BCA}" type="presOf" srcId="{BC409F8F-629E-46FF-8F3C-463115DA46CB}" destId="{57F85F73-B71C-4E60-9006-DD77F4EB21EC}" srcOrd="0" destOrd="0" presId="urn:microsoft.com/office/officeart/2018/2/layout/IconCircleList"/>
    <dgm:cxn modelId="{936C9C3E-37F3-4954-BE93-92ED4E8849F7}" type="presOf" srcId="{7ADB0C61-09CF-4D49-8EA5-D318DB89D9D0}" destId="{A0AD009A-8A62-4185-8929-07EB06E79F5D}" srcOrd="0" destOrd="0" presId="urn:microsoft.com/office/officeart/2018/2/layout/IconCircleList"/>
    <dgm:cxn modelId="{45ACC223-42E6-46DC-B889-2D98060BCD8E}" type="presParOf" srcId="{03155E00-FF93-4696-A448-CF17AFDBBA6B}" destId="{9AF6B576-3ABE-407F-9730-878E98609FF1}" srcOrd="0" destOrd="0" presId="urn:microsoft.com/office/officeart/2018/2/layout/IconCircleList"/>
    <dgm:cxn modelId="{5F4E204B-5BF1-4C15-9ADA-7B7147732B78}" type="presParOf" srcId="{9AF6B576-3ABE-407F-9730-878E98609FF1}" destId="{590D1CDA-3AF4-4672-B537-F9CBA3155415}" srcOrd="0" destOrd="0" presId="urn:microsoft.com/office/officeart/2018/2/layout/IconCircleList"/>
    <dgm:cxn modelId="{F64AD8A6-CD49-426D-AABC-B7739E0FCB84}" type="presParOf" srcId="{590D1CDA-3AF4-4672-B537-F9CBA3155415}" destId="{F3699DE6-4325-48CC-8006-7CED41F16C84}" srcOrd="0" destOrd="0" presId="urn:microsoft.com/office/officeart/2018/2/layout/IconCircleList"/>
    <dgm:cxn modelId="{2BCA2E9B-DB06-411F-AE14-0B641BD115E7}" type="presParOf" srcId="{590D1CDA-3AF4-4672-B537-F9CBA3155415}" destId="{148721BE-DBD9-4BDA-9AA4-8109F3000D97}" srcOrd="1" destOrd="0" presId="urn:microsoft.com/office/officeart/2018/2/layout/IconCircleList"/>
    <dgm:cxn modelId="{5D304A1A-F7A9-4826-B42B-B23799F47D3C}" type="presParOf" srcId="{590D1CDA-3AF4-4672-B537-F9CBA3155415}" destId="{0A0256E7-0E76-49FE-BAE8-BB368AE85DF5}" srcOrd="2" destOrd="0" presId="urn:microsoft.com/office/officeart/2018/2/layout/IconCircleList"/>
    <dgm:cxn modelId="{E5340F47-6166-4E85-AD76-049309383E7C}" type="presParOf" srcId="{590D1CDA-3AF4-4672-B537-F9CBA3155415}" destId="{47ADDAEE-B715-44F3-8B9B-D5DBEA8CFD1D}" srcOrd="3" destOrd="0" presId="urn:microsoft.com/office/officeart/2018/2/layout/IconCircleList"/>
    <dgm:cxn modelId="{BFC9A1A3-8DE0-4EA5-BE09-5D79F482F621}" type="presParOf" srcId="{9AF6B576-3ABE-407F-9730-878E98609FF1}" destId="{A0AD009A-8A62-4185-8929-07EB06E79F5D}" srcOrd="1" destOrd="0" presId="urn:microsoft.com/office/officeart/2018/2/layout/IconCircleList"/>
    <dgm:cxn modelId="{3FAE2920-F22B-443D-AC3F-1FF2DEA1078D}" type="presParOf" srcId="{9AF6B576-3ABE-407F-9730-878E98609FF1}" destId="{C377DE04-DA2D-433F-8B2F-DF9B0440FFFA}" srcOrd="2" destOrd="0" presId="urn:microsoft.com/office/officeart/2018/2/layout/IconCircleList"/>
    <dgm:cxn modelId="{FDDB51AC-8DFD-4B84-B2D9-5F81ECD48166}" type="presParOf" srcId="{C377DE04-DA2D-433F-8B2F-DF9B0440FFFA}" destId="{94D73ED3-EC53-4A28-9A7A-7E3ACC755353}" srcOrd="0" destOrd="0" presId="urn:microsoft.com/office/officeart/2018/2/layout/IconCircleList"/>
    <dgm:cxn modelId="{1DC3F648-BF58-4FBB-9888-72D2BF3BC374}" type="presParOf" srcId="{C377DE04-DA2D-433F-8B2F-DF9B0440FFFA}" destId="{C2019994-A1AE-4D1E-9C87-8005AF2132A9}" srcOrd="1" destOrd="0" presId="urn:microsoft.com/office/officeart/2018/2/layout/IconCircleList"/>
    <dgm:cxn modelId="{1BC13600-88F3-4620-B066-421E5E0D3793}" type="presParOf" srcId="{C377DE04-DA2D-433F-8B2F-DF9B0440FFFA}" destId="{0F3AAD11-DDA1-415A-AA33-9267532F648F}" srcOrd="2" destOrd="0" presId="urn:microsoft.com/office/officeart/2018/2/layout/IconCircleList"/>
    <dgm:cxn modelId="{864A4F03-5846-4FEA-9046-87B0D3203B54}" type="presParOf" srcId="{C377DE04-DA2D-433F-8B2F-DF9B0440FFFA}" destId="{7BBF40AC-2B72-4BF2-A7F1-E44BC417A151}" srcOrd="3" destOrd="0" presId="urn:microsoft.com/office/officeart/2018/2/layout/IconCircleList"/>
    <dgm:cxn modelId="{DA0539FE-2A86-4061-B5A2-0CF98E4755CA}" type="presParOf" srcId="{9AF6B576-3ABE-407F-9730-878E98609FF1}" destId="{57F85F73-B71C-4E60-9006-DD77F4EB21EC}" srcOrd="3" destOrd="0" presId="urn:microsoft.com/office/officeart/2018/2/layout/IconCircleList"/>
    <dgm:cxn modelId="{74023B79-5CD4-4546-9567-4228BE6F1DCF}" type="presParOf" srcId="{9AF6B576-3ABE-407F-9730-878E98609FF1}" destId="{1857B328-0AE5-48A2-AD5D-137E6C5C9851}" srcOrd="4" destOrd="0" presId="urn:microsoft.com/office/officeart/2018/2/layout/IconCircleList"/>
    <dgm:cxn modelId="{2138D20A-9C4E-4763-AC90-6228D4BBF600}" type="presParOf" srcId="{1857B328-0AE5-48A2-AD5D-137E6C5C9851}" destId="{D2D2DA98-77DF-4AD1-947A-9D6826C4F998}" srcOrd="0" destOrd="0" presId="urn:microsoft.com/office/officeart/2018/2/layout/IconCircleList"/>
    <dgm:cxn modelId="{1EE16314-90A4-4055-9382-DB5E30215496}" type="presParOf" srcId="{1857B328-0AE5-48A2-AD5D-137E6C5C9851}" destId="{B24F0D6B-F659-4294-AE8B-17069A3A54FA}" srcOrd="1" destOrd="0" presId="urn:microsoft.com/office/officeart/2018/2/layout/IconCircleList"/>
    <dgm:cxn modelId="{897ECB22-0086-4F49-8748-59F0FBC0EB4F}" type="presParOf" srcId="{1857B328-0AE5-48A2-AD5D-137E6C5C9851}" destId="{AF12C483-EE1C-4295-8AF9-A59777F0A9C5}" srcOrd="2" destOrd="0" presId="urn:microsoft.com/office/officeart/2018/2/layout/IconCircleList"/>
    <dgm:cxn modelId="{2FB0A79D-F992-4221-B189-9B709DF5147A}" type="presParOf" srcId="{1857B328-0AE5-48A2-AD5D-137E6C5C9851}" destId="{5A843CD1-4C50-4F02-B80C-77BB297C2B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C821F-9663-4106-9F13-7E2421F84282}">
      <dsp:nvSpPr>
        <dsp:cNvPr id="0" name=""/>
        <dsp:cNvSpPr/>
      </dsp:nvSpPr>
      <dsp:spPr>
        <a:xfrm>
          <a:off x="0" y="0"/>
          <a:ext cx="539833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8E230-AB0E-453F-9449-E53D94234493}">
      <dsp:nvSpPr>
        <dsp:cNvPr id="0" name=""/>
        <dsp:cNvSpPr/>
      </dsp:nvSpPr>
      <dsp:spPr>
        <a:xfrm>
          <a:off x="0" y="0"/>
          <a:ext cx="5398337" cy="24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IP uses Packets to carry information. Every IP packet is a single unit of information and besides data it carries information to determine where to send the packet. IP determines where to send packets to by looking at the destination IP address</a:t>
          </a:r>
        </a:p>
      </dsp:txBody>
      <dsp:txXfrm>
        <a:off x="0" y="0"/>
        <a:ext cx="5398337" cy="2414672"/>
      </dsp:txXfrm>
    </dsp:sp>
    <dsp:sp modelId="{63164C41-A308-4974-9192-0F9066F9BA07}">
      <dsp:nvSpPr>
        <dsp:cNvPr id="0" name=""/>
        <dsp:cNvSpPr/>
      </dsp:nvSpPr>
      <dsp:spPr>
        <a:xfrm>
          <a:off x="0" y="2414672"/>
          <a:ext cx="5398337" cy="0"/>
        </a:xfrm>
        <a:prstGeom prst="line">
          <a:avLst/>
        </a:prstGeom>
        <a:solidFill>
          <a:schemeClr val="accent5">
            <a:hueOff val="-17515355"/>
            <a:satOff val="26415"/>
            <a:lumOff val="-20785"/>
            <a:alphaOff val="0"/>
          </a:schemeClr>
        </a:solidFill>
        <a:ln w="12700" cap="flat" cmpd="sng" algn="ctr">
          <a:solidFill>
            <a:schemeClr val="accent5">
              <a:hueOff val="-17515355"/>
              <a:satOff val="26415"/>
              <a:lumOff val="-20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1CC412-C78A-40EB-A9A7-8A57E04B3C2E}">
      <dsp:nvSpPr>
        <dsp:cNvPr id="0" name=""/>
        <dsp:cNvSpPr/>
      </dsp:nvSpPr>
      <dsp:spPr>
        <a:xfrm>
          <a:off x="0" y="2414672"/>
          <a:ext cx="5398337" cy="241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We need an IP address to uniquely identify each network device on the network. An IP address is just like a phone number (I’m talking about regular phone numbers, no cellphones). Everyone in a city who has a phone at home has a unique phone number where you can reach them.</a:t>
          </a:r>
        </a:p>
      </dsp:txBody>
      <dsp:txXfrm>
        <a:off x="0" y="2414672"/>
        <a:ext cx="5398337" cy="2414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99DE6-4325-48CC-8006-7CED41F16C84}">
      <dsp:nvSpPr>
        <dsp:cNvPr id="0" name=""/>
        <dsp:cNvSpPr/>
      </dsp:nvSpPr>
      <dsp:spPr>
        <a:xfrm>
          <a:off x="11053" y="1847266"/>
          <a:ext cx="1032211" cy="1032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721BE-DBD9-4BDA-9AA4-8109F3000D97}">
      <dsp:nvSpPr>
        <dsp:cNvPr id="0" name=""/>
        <dsp:cNvSpPr/>
      </dsp:nvSpPr>
      <dsp:spPr>
        <a:xfrm>
          <a:off x="227818" y="2064031"/>
          <a:ext cx="598682" cy="59868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DDAEE-B715-44F3-8B9B-D5DBEA8CFD1D}">
      <dsp:nvSpPr>
        <dsp:cNvPr id="0" name=""/>
        <dsp:cNvSpPr/>
      </dsp:nvSpPr>
      <dsp:spPr>
        <a:xfrm>
          <a:off x="1264453" y="1847266"/>
          <a:ext cx="2433069" cy="103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Why are the first 3 bytes the “network” part and why is the last byte the “host” part?</a:t>
          </a:r>
        </a:p>
      </dsp:txBody>
      <dsp:txXfrm>
        <a:off x="1264453" y="1847266"/>
        <a:ext cx="2433069" cy="1032211"/>
      </dsp:txXfrm>
    </dsp:sp>
    <dsp:sp modelId="{94D73ED3-EC53-4A28-9A7A-7E3ACC755353}">
      <dsp:nvSpPr>
        <dsp:cNvPr id="0" name=""/>
        <dsp:cNvSpPr/>
      </dsp:nvSpPr>
      <dsp:spPr>
        <a:xfrm>
          <a:off x="4121466" y="1847266"/>
          <a:ext cx="1032211" cy="1032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19994-A1AE-4D1E-9C87-8005AF2132A9}">
      <dsp:nvSpPr>
        <dsp:cNvPr id="0" name=""/>
        <dsp:cNvSpPr/>
      </dsp:nvSpPr>
      <dsp:spPr>
        <a:xfrm>
          <a:off x="4338231" y="2064031"/>
          <a:ext cx="598682" cy="59868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F40AC-2B72-4BF2-A7F1-E44BC417A151}">
      <dsp:nvSpPr>
        <dsp:cNvPr id="0" name=""/>
        <dsp:cNvSpPr/>
      </dsp:nvSpPr>
      <dsp:spPr>
        <a:xfrm>
          <a:off x="5374866" y="1847266"/>
          <a:ext cx="2433069" cy="103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If you configure an IP address you also have to specify the subnet mask. Our IP address 192.168.1.1 would come along with the subnet mask 255.255.255.0.</a:t>
          </a:r>
        </a:p>
      </dsp:txBody>
      <dsp:txXfrm>
        <a:off x="5374866" y="1847266"/>
        <a:ext cx="2433069" cy="1032211"/>
      </dsp:txXfrm>
    </dsp:sp>
    <dsp:sp modelId="{D2D2DA98-77DF-4AD1-947A-9D6826C4F998}">
      <dsp:nvSpPr>
        <dsp:cNvPr id="0" name=""/>
        <dsp:cNvSpPr/>
      </dsp:nvSpPr>
      <dsp:spPr>
        <a:xfrm>
          <a:off x="8231880" y="1847266"/>
          <a:ext cx="1032211" cy="10322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F0D6B-F659-4294-AE8B-17069A3A54FA}">
      <dsp:nvSpPr>
        <dsp:cNvPr id="0" name=""/>
        <dsp:cNvSpPr/>
      </dsp:nvSpPr>
      <dsp:spPr>
        <a:xfrm>
          <a:off x="8448644" y="2064031"/>
          <a:ext cx="598682" cy="598682"/>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43CD1-4C50-4F02-B80C-77BB297C2BEC}">
      <dsp:nvSpPr>
        <dsp:cNvPr id="0" name=""/>
        <dsp:cNvSpPr/>
      </dsp:nvSpPr>
      <dsp:spPr>
        <a:xfrm>
          <a:off x="9485279" y="1847266"/>
          <a:ext cx="2433069" cy="103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11200">
            <a:lnSpc>
              <a:spcPct val="100000"/>
            </a:lnSpc>
            <a:spcBef>
              <a:spcPct val="0"/>
            </a:spcBef>
            <a:spcAft>
              <a:spcPct val="35000"/>
            </a:spcAft>
          </a:pPr>
          <a:r>
            <a:rPr lang="en-US" sz="1600" kern="1200"/>
            <a:t>The subnet mask tells your computer which part is the “network” part and which part is the “host” part.</a:t>
          </a:r>
        </a:p>
      </dsp:txBody>
      <dsp:txXfrm>
        <a:off x="9485279" y="1847266"/>
        <a:ext cx="2433069" cy="10322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07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9084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4961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9569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1869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8753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5011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9310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05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2785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1/9/2023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03826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1/9/2023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030519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D505C3-540C-4E1B-AFF5-74A9D9BD3E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F580B2-B0BE-B7DC-DB46-092BD19CE1B3}"/>
              </a:ext>
            </a:extLst>
          </p:cNvPr>
          <p:cNvPicPr>
            <a:picLocks noChangeAspect="1"/>
          </p:cNvPicPr>
          <p:nvPr/>
        </p:nvPicPr>
        <p:blipFill rotWithShape="1">
          <a:blip r:embed="rId2"/>
          <a:srcRect r="1334"/>
          <a:stretch/>
        </p:blipFill>
        <p:spPr>
          <a:xfrm>
            <a:off x="20" y="10"/>
            <a:ext cx="12191980" cy="6857990"/>
          </a:xfrm>
          <a:prstGeom prst="rect">
            <a:avLst/>
          </a:prstGeom>
        </p:spPr>
      </p:pic>
      <p:sp>
        <p:nvSpPr>
          <p:cNvPr id="12" name="Freeform: Shape 11">
            <a:extLst>
              <a:ext uri="{FF2B5EF4-FFF2-40B4-BE49-F238E27FC236}">
                <a16:creationId xmlns:a16="http://schemas.microsoft.com/office/drawing/2014/main" id="{C5C14909-AFB2-4E07-A65C-633954901F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BC4B016-0848-4634-83F9-FBC4C80CAE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7E2C48-6A27-27E0-89DD-C73D8E6A9BDD}"/>
              </a:ext>
            </a:extLst>
          </p:cNvPr>
          <p:cNvSpPr>
            <a:spLocks noGrp="1"/>
          </p:cNvSpPr>
          <p:nvPr>
            <p:ph type="ctrTitle"/>
          </p:nvPr>
        </p:nvSpPr>
        <p:spPr>
          <a:xfrm>
            <a:off x="-176213" y="1905001"/>
            <a:ext cx="12544425" cy="2247899"/>
          </a:xfrm>
        </p:spPr>
        <p:txBody>
          <a:bodyPr>
            <a:normAutofit/>
          </a:bodyPr>
          <a:lstStyle/>
          <a:p>
            <a:pPr algn="ctr"/>
            <a:r>
              <a:rPr lang="en-US" sz="4000" dirty="0">
                <a:solidFill>
                  <a:srgbClr val="FFFFFF"/>
                </a:solidFill>
              </a:rPr>
              <a:t>Introduction to IPv4 </a:t>
            </a:r>
            <a:r>
              <a:rPr lang="en-US" sz="4000" dirty="0" smtClean="0">
                <a:solidFill>
                  <a:srgbClr val="FFFFFF"/>
                </a:solidFill>
              </a:rPr>
              <a:t/>
            </a:r>
            <a:br>
              <a:rPr lang="en-US" sz="4000" dirty="0" smtClean="0">
                <a:solidFill>
                  <a:srgbClr val="FFFFFF"/>
                </a:solidFill>
              </a:rPr>
            </a:br>
            <a:r>
              <a:rPr lang="en-US" sz="4000" dirty="0" smtClean="0">
                <a:solidFill>
                  <a:srgbClr val="FFFFFF"/>
                </a:solidFill>
              </a:rPr>
              <a:t>and </a:t>
            </a:r>
            <a:r>
              <a:rPr lang="en-US" sz="4000" dirty="0" err="1">
                <a:solidFill>
                  <a:srgbClr val="FFFFFF"/>
                </a:solidFill>
              </a:rPr>
              <a:t>Subnetting</a:t>
            </a:r>
            <a:r>
              <a:rPr lang="en-US" sz="4000" dirty="0">
                <a:solidFill>
                  <a:srgbClr val="FFFFFF"/>
                </a:solidFill>
              </a:rPr>
              <a:t> </a:t>
            </a:r>
          </a:p>
        </p:txBody>
      </p:sp>
    </p:spTree>
    <p:extLst>
      <p:ext uri="{BB962C8B-B14F-4D97-AF65-F5344CB8AC3E}">
        <p14:creationId xmlns:p14="http://schemas.microsoft.com/office/powerpoint/2010/main" val="27798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71C1-14EC-C518-3DAC-9066BC772146}"/>
              </a:ext>
            </a:extLst>
          </p:cNvPr>
          <p:cNvSpPr>
            <a:spLocks noGrp="1"/>
          </p:cNvSpPr>
          <p:nvPr>
            <p:ph type="title"/>
          </p:nvPr>
        </p:nvSpPr>
        <p:spPr>
          <a:xfrm>
            <a:off x="178242" y="-50711"/>
            <a:ext cx="9905999" cy="1360898"/>
          </a:xfrm>
        </p:spPr>
        <p:txBody>
          <a:bodyPr/>
          <a:lstStyle/>
          <a:p>
            <a:r>
              <a:rPr lang="en-US" dirty="0"/>
              <a:t>Network Classes Cont.</a:t>
            </a:r>
          </a:p>
        </p:txBody>
      </p:sp>
      <p:sp>
        <p:nvSpPr>
          <p:cNvPr id="3" name="Content Placeholder 2">
            <a:extLst>
              <a:ext uri="{FF2B5EF4-FFF2-40B4-BE49-F238E27FC236}">
                <a16:creationId xmlns:a16="http://schemas.microsoft.com/office/drawing/2014/main" id="{B6FF27A6-90BD-68A6-A4EF-B3D6E27DEC06}"/>
              </a:ext>
            </a:extLst>
          </p:cNvPr>
          <p:cNvSpPr>
            <a:spLocks noGrp="1"/>
          </p:cNvSpPr>
          <p:nvPr>
            <p:ph idx="1"/>
          </p:nvPr>
        </p:nvSpPr>
        <p:spPr>
          <a:xfrm>
            <a:off x="178242" y="1135988"/>
            <a:ext cx="5320748" cy="3838588"/>
          </a:xfrm>
        </p:spPr>
        <p:txBody>
          <a:bodyPr>
            <a:normAutofit fontScale="92500" lnSpcReduction="10000"/>
          </a:bodyPr>
          <a:lstStyle/>
          <a:p>
            <a:r>
              <a:rPr lang="en-US" dirty="0"/>
              <a:t>Class A: The first bit always has to be 0.</a:t>
            </a:r>
          </a:p>
          <a:p>
            <a:r>
              <a:rPr lang="en-US" dirty="0"/>
              <a:t>Class B: The first 2 bits always have to be 10.</a:t>
            </a:r>
          </a:p>
          <a:p>
            <a:r>
              <a:rPr lang="en-US" dirty="0"/>
              <a:t>Class C: The first 3 bits always have to be 110.</a:t>
            </a:r>
          </a:p>
          <a:p>
            <a:pPr lvl="1"/>
            <a:r>
              <a:rPr lang="en-US" i="0" dirty="0"/>
              <a:t>So if you calculate this from binary to decimal you’ll get the following ranges:</a:t>
            </a:r>
          </a:p>
          <a:p>
            <a:r>
              <a:rPr lang="en-US" dirty="0"/>
              <a:t>Class A starts at 0.0.0.0</a:t>
            </a:r>
          </a:p>
          <a:p>
            <a:r>
              <a:rPr lang="en-US" dirty="0"/>
              <a:t>Class B starts at 128.0.0.0</a:t>
            </a:r>
          </a:p>
          <a:p>
            <a:r>
              <a:rPr lang="en-US" dirty="0"/>
              <a:t>Class C starts at 192.0.0.0</a:t>
            </a:r>
          </a:p>
        </p:txBody>
      </p:sp>
      <p:sp>
        <p:nvSpPr>
          <p:cNvPr id="7" name="TextBox 6">
            <a:extLst>
              <a:ext uri="{FF2B5EF4-FFF2-40B4-BE49-F238E27FC236}">
                <a16:creationId xmlns:a16="http://schemas.microsoft.com/office/drawing/2014/main" id="{DCA74198-1CAC-6099-4570-0E7869C2BFC5}"/>
              </a:ext>
            </a:extLst>
          </p:cNvPr>
          <p:cNvSpPr txBox="1"/>
          <p:nvPr/>
        </p:nvSpPr>
        <p:spPr>
          <a:xfrm>
            <a:off x="6347742" y="720868"/>
            <a:ext cx="5666016" cy="3139321"/>
          </a:xfrm>
          <a:prstGeom prst="rect">
            <a:avLst/>
          </a:prstGeom>
          <a:noFill/>
        </p:spPr>
        <p:txBody>
          <a:bodyPr wrap="square">
            <a:spAutoFit/>
          </a:bodyPr>
          <a:lstStyle/>
          <a:p>
            <a:r>
              <a:rPr lang="en-US" dirty="0"/>
              <a:t>The last thing I need to tell you about classes is the difference between “private” and “public” IP addresses.</a:t>
            </a:r>
          </a:p>
          <a:p>
            <a:endParaRPr lang="en-US" dirty="0"/>
          </a:p>
          <a:p>
            <a:r>
              <a:rPr lang="en-US" dirty="0"/>
              <a:t>Public IP addresses are used on the Internet.</a:t>
            </a:r>
          </a:p>
          <a:p>
            <a:r>
              <a:rPr lang="en-US" dirty="0"/>
              <a:t>Private IP addresses are used on your local area network and should not be used on the Internet.</a:t>
            </a:r>
          </a:p>
          <a:p>
            <a:r>
              <a:rPr lang="en-US" dirty="0"/>
              <a:t>These are the Private IP address ranges:</a:t>
            </a:r>
          </a:p>
          <a:p>
            <a:endParaRPr lang="en-US" dirty="0"/>
          </a:p>
          <a:p>
            <a:r>
              <a:rPr lang="en-US" dirty="0"/>
              <a:t>Class A:        10.0.0.0 – 10.255.255.255</a:t>
            </a:r>
          </a:p>
          <a:p>
            <a:r>
              <a:rPr lang="en-US" dirty="0"/>
              <a:t>Class B:        172.16.0.0 – 172.31.255.255</a:t>
            </a:r>
          </a:p>
          <a:p>
            <a:r>
              <a:rPr lang="en-US" dirty="0"/>
              <a:t>Class C:        192.168.0.0 – 192.168.255.255</a:t>
            </a:r>
          </a:p>
        </p:txBody>
      </p:sp>
      <p:pic>
        <p:nvPicPr>
          <p:cNvPr id="8" name="Picture 7">
            <a:extLst>
              <a:ext uri="{FF2B5EF4-FFF2-40B4-BE49-F238E27FC236}">
                <a16:creationId xmlns:a16="http://schemas.microsoft.com/office/drawing/2014/main" id="{848CE2DB-7F89-CCE3-6E20-5739BAA875E8}"/>
              </a:ext>
            </a:extLst>
          </p:cNvPr>
          <p:cNvPicPr>
            <a:picLocks noChangeAspect="1"/>
          </p:cNvPicPr>
          <p:nvPr/>
        </p:nvPicPr>
        <p:blipFill>
          <a:blip r:embed="rId2"/>
          <a:stretch>
            <a:fillRect/>
          </a:stretch>
        </p:blipFill>
        <p:spPr>
          <a:xfrm>
            <a:off x="3592895" y="4187621"/>
            <a:ext cx="6624696" cy="1966183"/>
          </a:xfrm>
          <a:prstGeom prst="rect">
            <a:avLst/>
          </a:prstGeom>
        </p:spPr>
      </p:pic>
    </p:spTree>
    <p:extLst>
      <p:ext uri="{BB962C8B-B14F-4D97-AF65-F5344CB8AC3E}">
        <p14:creationId xmlns:p14="http://schemas.microsoft.com/office/powerpoint/2010/main" val="348882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34E-06F9-E7AB-308E-E3464DBE6835}"/>
              </a:ext>
            </a:extLst>
          </p:cNvPr>
          <p:cNvSpPr>
            <a:spLocks noGrp="1"/>
          </p:cNvSpPr>
          <p:nvPr>
            <p:ph type="title"/>
          </p:nvPr>
        </p:nvSpPr>
        <p:spPr>
          <a:xfrm>
            <a:off x="294860" y="117561"/>
            <a:ext cx="9905999" cy="1360898"/>
          </a:xfrm>
        </p:spPr>
        <p:txBody>
          <a:bodyPr/>
          <a:lstStyle/>
          <a:p>
            <a:r>
              <a:rPr lang="en-US" dirty="0"/>
              <a:t>Network and </a:t>
            </a:r>
            <a:r>
              <a:rPr lang="en-US" dirty="0" err="1"/>
              <a:t>Boradcast</a:t>
            </a:r>
            <a:endParaRPr lang="en-US" dirty="0"/>
          </a:p>
        </p:txBody>
      </p:sp>
      <p:sp>
        <p:nvSpPr>
          <p:cNvPr id="3" name="Content Placeholder 2">
            <a:extLst>
              <a:ext uri="{FF2B5EF4-FFF2-40B4-BE49-F238E27FC236}">
                <a16:creationId xmlns:a16="http://schemas.microsoft.com/office/drawing/2014/main" id="{2B0A1B88-853D-3CB3-FD36-584CC22836DE}"/>
              </a:ext>
            </a:extLst>
          </p:cNvPr>
          <p:cNvSpPr>
            <a:spLocks noGrp="1"/>
          </p:cNvSpPr>
          <p:nvPr>
            <p:ph idx="1"/>
          </p:nvPr>
        </p:nvSpPr>
        <p:spPr>
          <a:xfrm>
            <a:off x="5502966" y="1632189"/>
            <a:ext cx="6397488" cy="4530072"/>
          </a:xfrm>
        </p:spPr>
        <p:txBody>
          <a:bodyPr>
            <a:normAutofit/>
          </a:bodyPr>
          <a:lstStyle/>
          <a:p>
            <a:r>
              <a:rPr lang="en-US" dirty="0"/>
              <a:t>There are 2 IP addresses we cannot use on our network.</a:t>
            </a:r>
          </a:p>
          <a:p>
            <a:pPr lvl="1"/>
            <a:r>
              <a:rPr lang="en-US" dirty="0"/>
              <a:t>	</a:t>
            </a:r>
            <a:r>
              <a:rPr lang="en-US" i="0" dirty="0"/>
              <a:t>Network address.</a:t>
            </a:r>
          </a:p>
          <a:p>
            <a:pPr lvl="1"/>
            <a:r>
              <a:rPr lang="en-US" i="0" dirty="0"/>
              <a:t>	Broadcast address.</a:t>
            </a:r>
          </a:p>
          <a:p>
            <a:r>
              <a:rPr lang="en-US" dirty="0"/>
              <a:t>The network address cannot be used on a computer as an IP address because it’s being used to “define” the network.</a:t>
            </a:r>
          </a:p>
          <a:p>
            <a:r>
              <a:rPr lang="en-US" dirty="0"/>
              <a:t>The broadcast address cannot be used on a computer as an IP address because it’s used by broadcast applications. A broadcast is an IP packet that will be received by all devices in your network.</a:t>
            </a:r>
          </a:p>
        </p:txBody>
      </p:sp>
      <p:pic>
        <p:nvPicPr>
          <p:cNvPr id="4" name="Picture 3">
            <a:extLst>
              <a:ext uri="{FF2B5EF4-FFF2-40B4-BE49-F238E27FC236}">
                <a16:creationId xmlns:a16="http://schemas.microsoft.com/office/drawing/2014/main" id="{4B193EB0-0595-000D-58FD-3EB30490EE70}"/>
              </a:ext>
            </a:extLst>
          </p:cNvPr>
          <p:cNvPicPr>
            <a:picLocks noChangeAspect="1"/>
          </p:cNvPicPr>
          <p:nvPr/>
        </p:nvPicPr>
        <p:blipFill>
          <a:blip r:embed="rId2"/>
          <a:stretch>
            <a:fillRect/>
          </a:stretch>
        </p:blipFill>
        <p:spPr>
          <a:xfrm>
            <a:off x="675858" y="1198494"/>
            <a:ext cx="4439480" cy="4762351"/>
          </a:xfrm>
          <a:prstGeom prst="rect">
            <a:avLst/>
          </a:prstGeom>
        </p:spPr>
      </p:pic>
    </p:spTree>
    <p:extLst>
      <p:ext uri="{BB962C8B-B14F-4D97-AF65-F5344CB8AC3E}">
        <p14:creationId xmlns:p14="http://schemas.microsoft.com/office/powerpoint/2010/main" val="212055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32D5-E1BD-9528-8103-61565FC7E5ED}"/>
              </a:ext>
            </a:extLst>
          </p:cNvPr>
          <p:cNvSpPr>
            <a:spLocks noGrp="1"/>
          </p:cNvSpPr>
          <p:nvPr>
            <p:ph type="title"/>
          </p:nvPr>
        </p:nvSpPr>
        <p:spPr>
          <a:xfrm>
            <a:off x="228600" y="0"/>
            <a:ext cx="9905999" cy="1360898"/>
          </a:xfrm>
        </p:spPr>
        <p:txBody>
          <a:bodyPr/>
          <a:lstStyle/>
          <a:p>
            <a:r>
              <a:rPr lang="en-US" dirty="0"/>
              <a:t>Example </a:t>
            </a:r>
          </a:p>
        </p:txBody>
      </p:sp>
      <p:sp>
        <p:nvSpPr>
          <p:cNvPr id="3" name="Content Placeholder 2">
            <a:extLst>
              <a:ext uri="{FF2B5EF4-FFF2-40B4-BE49-F238E27FC236}">
                <a16:creationId xmlns:a16="http://schemas.microsoft.com/office/drawing/2014/main" id="{72567604-F5D9-B32B-E2EF-2D794FE53554}"/>
              </a:ext>
            </a:extLst>
          </p:cNvPr>
          <p:cNvSpPr>
            <a:spLocks noGrp="1"/>
          </p:cNvSpPr>
          <p:nvPr>
            <p:ph idx="1"/>
          </p:nvPr>
        </p:nvSpPr>
        <p:spPr>
          <a:xfrm>
            <a:off x="400878" y="1360897"/>
            <a:ext cx="11393557" cy="4655589"/>
          </a:xfrm>
        </p:spPr>
        <p:txBody>
          <a:bodyPr>
            <a:normAutofit lnSpcReduction="10000"/>
          </a:bodyPr>
          <a:lstStyle/>
          <a:p>
            <a:r>
              <a:rPr lang="en-US" dirty="0"/>
              <a:t>Class C IP address 192.168.1.1.</a:t>
            </a:r>
          </a:p>
          <a:p>
            <a:r>
              <a:rPr lang="en-US" dirty="0"/>
              <a:t>We need to look at the last octet which is being used for hosts. If we set all the bits to 0 in our “host” part then we have the network address: 192.168.1.0</a:t>
            </a:r>
          </a:p>
          <a:p>
            <a:r>
              <a:rPr lang="en-US" dirty="0"/>
              <a:t>So 192.168.1.0 is the network address in this case and we are unable to use this IP address for computers.  </a:t>
            </a:r>
          </a:p>
          <a:p>
            <a:r>
              <a:rPr lang="en-US" dirty="0"/>
              <a:t>If we set all the bits to 1 we’ll have a broadcast IP address and we also cannot use this for computers: 192.168.1.255</a:t>
            </a:r>
          </a:p>
          <a:p>
            <a:r>
              <a:rPr lang="en-US" dirty="0"/>
              <a:t>So in summary:</a:t>
            </a:r>
          </a:p>
          <a:p>
            <a:pPr lvl="1"/>
            <a:r>
              <a:rPr lang="en-US" dirty="0"/>
              <a:t>	</a:t>
            </a:r>
            <a:r>
              <a:rPr lang="en-US" i="0" dirty="0"/>
              <a:t>Set all the host bits to 0 gives you the network address.</a:t>
            </a:r>
          </a:p>
          <a:p>
            <a:pPr lvl="1"/>
            <a:r>
              <a:rPr lang="en-US" i="0" dirty="0"/>
              <a:t>	Set all the host bits to 1 gives you the broadcast address.</a:t>
            </a:r>
          </a:p>
          <a:p>
            <a:pPr lvl="1"/>
            <a:r>
              <a:rPr lang="en-US" i="0" dirty="0"/>
              <a:t>	These 2 IP addresses we cannot use for computers.</a:t>
            </a:r>
          </a:p>
        </p:txBody>
      </p:sp>
    </p:spTree>
    <p:extLst>
      <p:ext uri="{BB962C8B-B14F-4D97-AF65-F5344CB8AC3E}">
        <p14:creationId xmlns:p14="http://schemas.microsoft.com/office/powerpoint/2010/main" val="278579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98B7D97-1FE0-4BA9-801E-2CE19FD25C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660"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D195D-7809-FD27-52A2-2511EE564B19}"/>
              </a:ext>
            </a:extLst>
          </p:cNvPr>
          <p:cNvSpPr>
            <a:spLocks noGrp="1"/>
          </p:cNvSpPr>
          <p:nvPr>
            <p:ph type="title"/>
          </p:nvPr>
        </p:nvSpPr>
        <p:spPr>
          <a:xfrm>
            <a:off x="1143000" y="1207441"/>
            <a:ext cx="3824111" cy="1916773"/>
          </a:xfrm>
        </p:spPr>
        <p:txBody>
          <a:bodyPr anchor="t">
            <a:normAutofit/>
          </a:bodyPr>
          <a:lstStyle/>
          <a:p>
            <a:r>
              <a:rPr lang="en-US" dirty="0"/>
              <a:t>What is Subnetting </a:t>
            </a:r>
          </a:p>
        </p:txBody>
      </p:sp>
      <p:sp>
        <p:nvSpPr>
          <p:cNvPr id="3" name="Content Placeholder 2">
            <a:extLst>
              <a:ext uri="{FF2B5EF4-FFF2-40B4-BE49-F238E27FC236}">
                <a16:creationId xmlns:a16="http://schemas.microsoft.com/office/drawing/2014/main" id="{1AFC0653-C895-A028-06B6-A54534844780}"/>
              </a:ext>
            </a:extLst>
          </p:cNvPr>
          <p:cNvSpPr>
            <a:spLocks noGrp="1"/>
          </p:cNvSpPr>
          <p:nvPr>
            <p:ph idx="1"/>
          </p:nvPr>
        </p:nvSpPr>
        <p:spPr>
          <a:xfrm>
            <a:off x="6478384" y="2489201"/>
            <a:ext cx="4570615" cy="3225798"/>
          </a:xfrm>
        </p:spPr>
        <p:txBody>
          <a:bodyPr anchor="b">
            <a:normAutofit/>
          </a:bodyPr>
          <a:lstStyle/>
          <a:p>
            <a:pPr algn="r"/>
            <a:r>
              <a:rPr lang="en-US" dirty="0"/>
              <a:t>Subnetting is the process of taking a network and splitting it into smaller networks, known as subnets. It's used to free up more public IPv4 addresses and segment networks for security and easier management.</a:t>
            </a:r>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4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304-AF22-07D1-59B0-D2B9A33E3884}"/>
              </a:ext>
            </a:extLst>
          </p:cNvPr>
          <p:cNvSpPr>
            <a:spLocks noGrp="1"/>
          </p:cNvSpPr>
          <p:nvPr>
            <p:ph type="title"/>
          </p:nvPr>
        </p:nvSpPr>
        <p:spPr>
          <a:xfrm>
            <a:off x="603912" y="26575"/>
            <a:ext cx="9905999" cy="1360898"/>
          </a:xfrm>
        </p:spPr>
        <p:txBody>
          <a:bodyPr/>
          <a:lstStyle/>
          <a:p>
            <a:r>
              <a:rPr lang="en-US" dirty="0"/>
              <a:t>Now that we know about classes, binary, and subnets. Let's dive into a subnet.</a:t>
            </a:r>
          </a:p>
        </p:txBody>
      </p:sp>
      <p:sp>
        <p:nvSpPr>
          <p:cNvPr id="3" name="Content Placeholder 2">
            <a:extLst>
              <a:ext uri="{FF2B5EF4-FFF2-40B4-BE49-F238E27FC236}">
                <a16:creationId xmlns:a16="http://schemas.microsoft.com/office/drawing/2014/main" id="{9EDAD434-9BE9-2923-CFDA-AA5405EE43C7}"/>
              </a:ext>
            </a:extLst>
          </p:cNvPr>
          <p:cNvSpPr>
            <a:spLocks noGrp="1"/>
          </p:cNvSpPr>
          <p:nvPr>
            <p:ph idx="1"/>
          </p:nvPr>
        </p:nvSpPr>
        <p:spPr>
          <a:xfrm>
            <a:off x="5023512" y="942717"/>
            <a:ext cx="4844956" cy="1137363"/>
          </a:xfrm>
        </p:spPr>
        <p:txBody>
          <a:bodyPr>
            <a:normAutofit/>
          </a:bodyPr>
          <a:lstStyle/>
          <a:p>
            <a:pPr lvl="1"/>
            <a:r>
              <a:rPr lang="en-US" sz="2400" dirty="0"/>
              <a:t>					</a:t>
            </a:r>
            <a:r>
              <a:rPr lang="en-US" sz="3200" i="0" dirty="0"/>
              <a:t>192.168.10.128 /27 </a:t>
            </a:r>
            <a:endParaRPr lang="en-US" sz="2400" i="0" dirty="0"/>
          </a:p>
          <a:p>
            <a:endParaRPr lang="en-US" sz="2800" dirty="0"/>
          </a:p>
          <a:p>
            <a:endParaRPr lang="en-US" sz="2800" dirty="0"/>
          </a:p>
        </p:txBody>
      </p:sp>
      <p:pic>
        <p:nvPicPr>
          <p:cNvPr id="4" name="Picture 3">
            <a:extLst>
              <a:ext uri="{FF2B5EF4-FFF2-40B4-BE49-F238E27FC236}">
                <a16:creationId xmlns:a16="http://schemas.microsoft.com/office/drawing/2014/main" id="{1473EA4B-373C-8A95-3ED5-AFF63F52E2E0}"/>
              </a:ext>
            </a:extLst>
          </p:cNvPr>
          <p:cNvPicPr>
            <a:picLocks noChangeAspect="1"/>
          </p:cNvPicPr>
          <p:nvPr/>
        </p:nvPicPr>
        <p:blipFill rotWithShape="1">
          <a:blip r:embed="rId2"/>
          <a:srcRect l="12268" t="5919" r="13142" b="6133"/>
          <a:stretch/>
        </p:blipFill>
        <p:spPr>
          <a:xfrm>
            <a:off x="5242631" y="2061346"/>
            <a:ext cx="6584005" cy="4366750"/>
          </a:xfrm>
          <a:prstGeom prst="rect">
            <a:avLst/>
          </a:prstGeom>
        </p:spPr>
      </p:pic>
      <p:pic>
        <p:nvPicPr>
          <p:cNvPr id="6" name="Picture 5">
            <a:extLst>
              <a:ext uri="{FF2B5EF4-FFF2-40B4-BE49-F238E27FC236}">
                <a16:creationId xmlns:a16="http://schemas.microsoft.com/office/drawing/2014/main" id="{AA7BAB0A-7430-F499-EB11-FAC27BAFE17D}"/>
              </a:ext>
            </a:extLst>
          </p:cNvPr>
          <p:cNvPicPr>
            <a:picLocks noChangeAspect="1"/>
          </p:cNvPicPr>
          <p:nvPr/>
        </p:nvPicPr>
        <p:blipFill>
          <a:blip r:embed="rId3"/>
          <a:stretch>
            <a:fillRect/>
          </a:stretch>
        </p:blipFill>
        <p:spPr>
          <a:xfrm>
            <a:off x="603912" y="1589396"/>
            <a:ext cx="4419600" cy="4838700"/>
          </a:xfrm>
          <a:prstGeom prst="rect">
            <a:avLst/>
          </a:prstGeom>
        </p:spPr>
      </p:pic>
    </p:spTree>
    <p:extLst>
      <p:ext uri="{BB962C8B-B14F-4D97-AF65-F5344CB8AC3E}">
        <p14:creationId xmlns:p14="http://schemas.microsoft.com/office/powerpoint/2010/main" val="142976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F8A8-3536-956F-4C8F-22B75981DE4C}"/>
              </a:ext>
            </a:extLst>
          </p:cNvPr>
          <p:cNvSpPr>
            <a:spLocks noGrp="1"/>
          </p:cNvSpPr>
          <p:nvPr>
            <p:ph type="title"/>
          </p:nvPr>
        </p:nvSpPr>
        <p:spPr>
          <a:xfrm>
            <a:off x="4015285" y="485063"/>
            <a:ext cx="4161430" cy="1029838"/>
          </a:xfrm>
        </p:spPr>
        <p:txBody>
          <a:bodyPr>
            <a:normAutofit fontScale="90000"/>
          </a:bodyPr>
          <a:lstStyle/>
          <a:p>
            <a:r>
              <a:rPr lang="en-US" sz="4000" i="0" dirty="0"/>
              <a:t>192.168.10.128 /27</a:t>
            </a:r>
            <a:endParaRPr lang="en-US" dirty="0"/>
          </a:p>
        </p:txBody>
      </p:sp>
      <p:sp>
        <p:nvSpPr>
          <p:cNvPr id="3" name="Content Placeholder 2">
            <a:extLst>
              <a:ext uri="{FF2B5EF4-FFF2-40B4-BE49-F238E27FC236}">
                <a16:creationId xmlns:a16="http://schemas.microsoft.com/office/drawing/2014/main" id="{48E9E36A-8FAD-E253-4D57-735DB159D915}"/>
              </a:ext>
            </a:extLst>
          </p:cNvPr>
          <p:cNvSpPr>
            <a:spLocks noGrp="1"/>
          </p:cNvSpPr>
          <p:nvPr>
            <p:ph idx="1"/>
          </p:nvPr>
        </p:nvSpPr>
        <p:spPr>
          <a:xfrm>
            <a:off x="3734938" y="1514901"/>
            <a:ext cx="4722124" cy="4490114"/>
          </a:xfrm>
        </p:spPr>
        <p:txBody>
          <a:bodyPr>
            <a:normAutofit fontScale="92500"/>
          </a:bodyPr>
          <a:lstStyle/>
          <a:p>
            <a:r>
              <a:rPr lang="en-US" sz="2400" dirty="0"/>
              <a:t>Network: </a:t>
            </a:r>
            <a:r>
              <a:rPr lang="en-US" sz="2400" i="0" dirty="0"/>
              <a:t>192.168.10.128</a:t>
            </a:r>
          </a:p>
          <a:p>
            <a:r>
              <a:rPr lang="en-US" sz="2400" dirty="0"/>
              <a:t>Default gateway: </a:t>
            </a:r>
            <a:r>
              <a:rPr lang="en-US" sz="2400" i="0" dirty="0"/>
              <a:t>192.168.10.129</a:t>
            </a:r>
          </a:p>
          <a:p>
            <a:r>
              <a:rPr lang="en-US" sz="2400" dirty="0"/>
              <a:t>Host: </a:t>
            </a:r>
            <a:r>
              <a:rPr lang="en-US" sz="2400" i="0" dirty="0"/>
              <a:t>192.168.10.130 -158</a:t>
            </a:r>
          </a:p>
          <a:p>
            <a:r>
              <a:rPr lang="en-US" sz="2400" dirty="0"/>
              <a:t>Broadcast: 192.168.10.159</a:t>
            </a:r>
          </a:p>
          <a:p>
            <a:r>
              <a:rPr lang="en-US" sz="2400" i="0" dirty="0"/>
              <a:t>Subnet</a:t>
            </a:r>
            <a:r>
              <a:rPr lang="en-US" sz="2400" dirty="0"/>
              <a:t> Mask: 255.255.255.224</a:t>
            </a:r>
          </a:p>
          <a:p>
            <a:r>
              <a:rPr lang="en-US" sz="2400" i="0" dirty="0"/>
              <a:t>Total Number of Hosts: 32</a:t>
            </a:r>
          </a:p>
          <a:p>
            <a:r>
              <a:rPr lang="en-US" sz="2400" i="0" dirty="0"/>
              <a:t>Number of Usable Hosts: 30</a:t>
            </a:r>
          </a:p>
          <a:p>
            <a:r>
              <a:rPr lang="en-US" sz="2400" i="0" dirty="0"/>
              <a:t> Next network 192.168.10.160</a:t>
            </a:r>
          </a:p>
          <a:p>
            <a:endParaRPr lang="en-US" dirty="0"/>
          </a:p>
        </p:txBody>
      </p:sp>
    </p:spTree>
    <p:extLst>
      <p:ext uri="{BB962C8B-B14F-4D97-AF65-F5344CB8AC3E}">
        <p14:creationId xmlns:p14="http://schemas.microsoft.com/office/powerpoint/2010/main" val="390095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225" y="2006410"/>
            <a:ext cx="5876925" cy="2317940"/>
          </a:xfrm>
        </p:spPr>
        <p:txBody>
          <a:bodyPr>
            <a:noAutofit/>
          </a:bodyPr>
          <a:lstStyle/>
          <a:p>
            <a:pPr algn="ctr"/>
            <a:r>
              <a:rPr lang="en-US" sz="8800" dirty="0" smtClean="0"/>
              <a:t>Questions?</a:t>
            </a:r>
            <a:endParaRPr lang="en-US" sz="8800" dirty="0"/>
          </a:p>
        </p:txBody>
      </p:sp>
    </p:spTree>
    <p:extLst>
      <p:ext uri="{BB962C8B-B14F-4D97-AF65-F5344CB8AC3E}">
        <p14:creationId xmlns:p14="http://schemas.microsoft.com/office/powerpoint/2010/main" val="139589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7E94-7B5B-D049-5825-96172FA6BC8E}"/>
              </a:ext>
            </a:extLst>
          </p:cNvPr>
          <p:cNvSpPr>
            <a:spLocks noGrp="1"/>
          </p:cNvSpPr>
          <p:nvPr>
            <p:ph type="title"/>
          </p:nvPr>
        </p:nvSpPr>
        <p:spPr/>
        <p:txBody>
          <a:bodyPr/>
          <a:lstStyle/>
          <a:p>
            <a:r>
              <a:rPr lang="en-US" dirty="0"/>
              <a:t>What is IP (Internet Protocol) Version 4</a:t>
            </a:r>
          </a:p>
        </p:txBody>
      </p:sp>
      <p:sp>
        <p:nvSpPr>
          <p:cNvPr id="3" name="Content Placeholder 2">
            <a:extLst>
              <a:ext uri="{FF2B5EF4-FFF2-40B4-BE49-F238E27FC236}">
                <a16:creationId xmlns:a16="http://schemas.microsoft.com/office/drawing/2014/main" id="{AC180726-6E8F-15A7-636D-D192F63FC66E}"/>
              </a:ext>
            </a:extLst>
          </p:cNvPr>
          <p:cNvSpPr>
            <a:spLocks noGrp="1"/>
          </p:cNvSpPr>
          <p:nvPr>
            <p:ph idx="1"/>
          </p:nvPr>
        </p:nvSpPr>
        <p:spPr/>
        <p:txBody>
          <a:bodyPr>
            <a:normAutofit/>
          </a:bodyPr>
          <a:lstStyle/>
          <a:p>
            <a:r>
              <a:rPr lang="en-US" sz="2400" dirty="0"/>
              <a:t>Internet Protocol version 4 (IPv4) is the fourth version of the Internet Protocol (IP). It is one of the core protocols of standards-based internetworking methods in the Internet and other packet-switched networks. IPv4 was the first version deployed for production on SATNET in 1982 and on the ARPANET in January 1983. It is still used to route most Internet traffic today, even with the ongoing deployment of Internet Protocol version 6</a:t>
            </a:r>
          </a:p>
        </p:txBody>
      </p:sp>
    </p:spTree>
    <p:extLst>
      <p:ext uri="{BB962C8B-B14F-4D97-AF65-F5344CB8AC3E}">
        <p14:creationId xmlns:p14="http://schemas.microsoft.com/office/powerpoint/2010/main" val="360672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FDC8E-F0D0-6AF4-9A6D-C294A896969B}"/>
              </a:ext>
            </a:extLst>
          </p:cNvPr>
          <p:cNvSpPr>
            <a:spLocks noGrp="1"/>
          </p:cNvSpPr>
          <p:nvPr>
            <p:ph type="title"/>
          </p:nvPr>
        </p:nvSpPr>
        <p:spPr>
          <a:xfrm>
            <a:off x="1143000" y="1181100"/>
            <a:ext cx="3894413" cy="2514828"/>
          </a:xfrm>
        </p:spPr>
        <p:txBody>
          <a:bodyPr anchor="t">
            <a:normAutofit/>
          </a:bodyPr>
          <a:lstStyle/>
          <a:p>
            <a:r>
              <a:rPr lang="en-US" dirty="0"/>
              <a:t>IPv4 Explained </a:t>
            </a:r>
            <a:endParaRPr lang="en-US"/>
          </a:p>
        </p:txBody>
      </p:sp>
      <p:cxnSp>
        <p:nvCxnSpPr>
          <p:cNvPr id="18" name="Straight Connector 17">
            <a:extLst>
              <a:ext uri="{FF2B5EF4-FFF2-40B4-BE49-F238E27FC236}">
                <a16:creationId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F456EA9-54EC-BF86-28DB-1098A4C0E636}"/>
              </a:ext>
            </a:extLst>
          </p:cNvPr>
          <p:cNvGraphicFramePr>
            <a:graphicFrameLocks noGrp="1"/>
          </p:cNvGraphicFramePr>
          <p:nvPr>
            <p:ph idx="1"/>
            <p:extLst>
              <p:ext uri="{D42A27DB-BD31-4B8C-83A1-F6EECF244321}">
                <p14:modId xmlns:p14="http://schemas.microsoft.com/office/powerpoint/2010/main" val="3707553185"/>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75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FDC8E-F0D0-6AF4-9A6D-C294A896969B}"/>
              </a:ext>
            </a:extLst>
          </p:cNvPr>
          <p:cNvSpPr>
            <a:spLocks noGrp="1"/>
          </p:cNvSpPr>
          <p:nvPr>
            <p:ph type="title"/>
          </p:nvPr>
        </p:nvSpPr>
        <p:spPr>
          <a:xfrm>
            <a:off x="1143001" y="1203678"/>
            <a:ext cx="3894412" cy="2028707"/>
          </a:xfrm>
        </p:spPr>
        <p:txBody>
          <a:bodyPr anchor="t">
            <a:normAutofit/>
          </a:bodyPr>
          <a:lstStyle/>
          <a:p>
            <a:r>
              <a:rPr lang="en-US" dirty="0"/>
              <a:t>IPv4 Explained </a:t>
            </a:r>
          </a:p>
        </p:txBody>
      </p:sp>
      <p:sp>
        <p:nvSpPr>
          <p:cNvPr id="3" name="Content Placeholder 2">
            <a:extLst>
              <a:ext uri="{FF2B5EF4-FFF2-40B4-BE49-F238E27FC236}">
                <a16:creationId xmlns:a16="http://schemas.microsoft.com/office/drawing/2014/main" id="{07998DC2-2AE9-B727-02F8-CA795195BFC5}"/>
              </a:ext>
            </a:extLst>
          </p:cNvPr>
          <p:cNvSpPr>
            <a:spLocks noGrp="1"/>
          </p:cNvSpPr>
          <p:nvPr>
            <p:ph idx="1"/>
          </p:nvPr>
        </p:nvSpPr>
        <p:spPr>
          <a:xfrm>
            <a:off x="5453548" y="685799"/>
            <a:ext cx="6314382" cy="5486400"/>
          </a:xfrm>
        </p:spPr>
        <p:txBody>
          <a:bodyPr anchor="b">
            <a:normAutofit/>
          </a:bodyPr>
          <a:lstStyle/>
          <a:p>
            <a:r>
              <a:rPr lang="en-US" dirty="0"/>
              <a:t>Characteristics of IPv4:</a:t>
            </a:r>
          </a:p>
          <a:p>
            <a:pPr marL="514350" lvl="1" indent="-285750" algn="ctr">
              <a:buFont typeface="Arial" panose="020B0604020202020204" pitchFamily="34" charset="0"/>
              <a:buChar char="•"/>
            </a:pPr>
            <a:r>
              <a:rPr lang="en-US" i="0" dirty="0"/>
              <a:t>Operates at the network layer of the OSI model.</a:t>
            </a:r>
          </a:p>
          <a:p>
            <a:pPr marL="514350" lvl="1" indent="-285750" algn="ctr">
              <a:buFont typeface="Arial" panose="020B0604020202020204" pitchFamily="34" charset="0"/>
              <a:buChar char="•"/>
            </a:pPr>
            <a:r>
              <a:rPr lang="en-US" i="0" dirty="0"/>
              <a:t>Connectionless protocol: IP itself does not setup a connection, in order to transport data you need the “transport” layer and use TCP or UDP.</a:t>
            </a:r>
          </a:p>
          <a:p>
            <a:pPr marL="514350" lvl="1" indent="-285750" algn="ctr">
              <a:buFont typeface="Arial" panose="020B0604020202020204" pitchFamily="34" charset="0"/>
              <a:buChar char="•"/>
            </a:pPr>
            <a:r>
              <a:rPr lang="en-US" i="0" dirty="0"/>
              <a:t>Every packet is treated independently; there is no order in which the packets are arriving at their destination.</a:t>
            </a:r>
          </a:p>
          <a:p>
            <a:pPr marL="514350" lvl="1" indent="-285750" algn="ctr">
              <a:buFont typeface="Arial" panose="020B0604020202020204" pitchFamily="34" charset="0"/>
              <a:buChar char="•"/>
            </a:pPr>
            <a:r>
              <a:rPr lang="en-US" i="0" dirty="0"/>
              <a:t>Hierarchical: IP addresses have a hierarchy; </a:t>
            </a:r>
            <a:r>
              <a:rPr lang="en-US" i="0" dirty="0" err="1"/>
              <a:t>we‟ll</a:t>
            </a:r>
            <a:r>
              <a:rPr lang="en-US" i="0" dirty="0"/>
              <a:t> discuss this a bit more in depth when we talk about subnetting and subnet masks.</a:t>
            </a:r>
          </a:p>
          <a:p>
            <a:pPr lvl="1" algn="r"/>
            <a:endParaRPr lang="en-US" dirty="0"/>
          </a:p>
          <a:p>
            <a:pPr algn="r"/>
            <a:endParaRPr lang="en-US" dirty="0"/>
          </a:p>
        </p:txBody>
      </p:sp>
      <p:cxnSp>
        <p:nvCxnSpPr>
          <p:cNvPr id="12" name="Straight Connector 11">
            <a:extLst>
              <a:ext uri="{FF2B5EF4-FFF2-40B4-BE49-F238E27FC236}">
                <a16:creationId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26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3B97D3-3894-4963-90C5-4EAA66131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635D7-159A-EE71-9F4E-44CB70B33030}"/>
              </a:ext>
            </a:extLst>
          </p:cNvPr>
          <p:cNvSpPr>
            <a:spLocks noGrp="1"/>
          </p:cNvSpPr>
          <p:nvPr>
            <p:ph type="title"/>
          </p:nvPr>
        </p:nvSpPr>
        <p:spPr>
          <a:xfrm>
            <a:off x="4022801" y="67201"/>
            <a:ext cx="4146398" cy="1360898"/>
          </a:xfrm>
        </p:spPr>
        <p:txBody>
          <a:bodyPr>
            <a:normAutofit/>
          </a:bodyPr>
          <a:lstStyle/>
          <a:p>
            <a:r>
              <a:rPr lang="en-US" dirty="0"/>
              <a:t>Breaking it down </a:t>
            </a:r>
          </a:p>
        </p:txBody>
      </p:sp>
      <p:pic>
        <p:nvPicPr>
          <p:cNvPr id="4" name="Picture 3">
            <a:extLst>
              <a:ext uri="{FF2B5EF4-FFF2-40B4-BE49-F238E27FC236}">
                <a16:creationId xmlns:a16="http://schemas.microsoft.com/office/drawing/2014/main" id="{3B29831B-A98C-CD60-C2A6-88DE066D645D}"/>
              </a:ext>
            </a:extLst>
          </p:cNvPr>
          <p:cNvPicPr>
            <a:picLocks noChangeAspect="1"/>
          </p:cNvPicPr>
          <p:nvPr/>
        </p:nvPicPr>
        <p:blipFill>
          <a:blip r:embed="rId2"/>
          <a:stretch>
            <a:fillRect/>
          </a:stretch>
        </p:blipFill>
        <p:spPr>
          <a:xfrm>
            <a:off x="297874" y="1471289"/>
            <a:ext cx="4802252" cy="688902"/>
          </a:xfrm>
          <a:prstGeom prst="rect">
            <a:avLst/>
          </a:prstGeom>
        </p:spPr>
      </p:pic>
      <p:pic>
        <p:nvPicPr>
          <p:cNvPr id="6" name="Picture 5">
            <a:extLst>
              <a:ext uri="{FF2B5EF4-FFF2-40B4-BE49-F238E27FC236}">
                <a16:creationId xmlns:a16="http://schemas.microsoft.com/office/drawing/2014/main" id="{68E7AAC2-F7C2-B9C5-DECD-E42E9A5D53CC}"/>
              </a:ext>
            </a:extLst>
          </p:cNvPr>
          <p:cNvPicPr>
            <a:picLocks noChangeAspect="1"/>
          </p:cNvPicPr>
          <p:nvPr/>
        </p:nvPicPr>
        <p:blipFill>
          <a:blip r:embed="rId3"/>
          <a:stretch>
            <a:fillRect/>
          </a:stretch>
        </p:blipFill>
        <p:spPr>
          <a:xfrm>
            <a:off x="224310" y="5127130"/>
            <a:ext cx="4802253" cy="688902"/>
          </a:xfrm>
          <a:prstGeom prst="rect">
            <a:avLst/>
          </a:prstGeom>
        </p:spPr>
      </p:pic>
      <p:pic>
        <p:nvPicPr>
          <p:cNvPr id="5" name="Picture 4">
            <a:extLst>
              <a:ext uri="{FF2B5EF4-FFF2-40B4-BE49-F238E27FC236}">
                <a16:creationId xmlns:a16="http://schemas.microsoft.com/office/drawing/2014/main" id="{26A56F04-0083-8B29-EF2E-451629F236D1}"/>
              </a:ext>
            </a:extLst>
          </p:cNvPr>
          <p:cNvPicPr>
            <a:picLocks noChangeAspect="1"/>
          </p:cNvPicPr>
          <p:nvPr/>
        </p:nvPicPr>
        <p:blipFill>
          <a:blip r:embed="rId4"/>
          <a:stretch>
            <a:fillRect/>
          </a:stretch>
        </p:blipFill>
        <p:spPr>
          <a:xfrm>
            <a:off x="297872" y="2966939"/>
            <a:ext cx="4802254" cy="688902"/>
          </a:xfrm>
          <a:prstGeom prst="rect">
            <a:avLst/>
          </a:prstGeom>
        </p:spPr>
      </p:pic>
      <p:sp>
        <p:nvSpPr>
          <p:cNvPr id="3" name="Content Placeholder 2">
            <a:extLst>
              <a:ext uri="{FF2B5EF4-FFF2-40B4-BE49-F238E27FC236}">
                <a16:creationId xmlns:a16="http://schemas.microsoft.com/office/drawing/2014/main" id="{9E29D705-47FA-3158-1194-99B5E53FCB1C}"/>
              </a:ext>
            </a:extLst>
          </p:cNvPr>
          <p:cNvSpPr>
            <a:spLocks noGrp="1"/>
          </p:cNvSpPr>
          <p:nvPr>
            <p:ph idx="1"/>
          </p:nvPr>
        </p:nvSpPr>
        <p:spPr>
          <a:xfrm>
            <a:off x="5250873" y="1139483"/>
            <a:ext cx="6495650" cy="5032717"/>
          </a:xfrm>
        </p:spPr>
        <p:txBody>
          <a:bodyPr>
            <a:normAutofit lnSpcReduction="10000"/>
          </a:bodyPr>
          <a:lstStyle/>
          <a:p>
            <a:pPr>
              <a:lnSpc>
                <a:spcPct val="110000"/>
              </a:lnSpc>
            </a:pPr>
            <a:r>
              <a:rPr lang="en-US" sz="1800" dirty="0"/>
              <a:t>An IP address is 32-bit and consists of 2 parts, the network part and the host part:</a:t>
            </a:r>
          </a:p>
          <a:p>
            <a:pPr>
              <a:lnSpc>
                <a:spcPct val="110000"/>
              </a:lnSpc>
            </a:pPr>
            <a:endParaRPr lang="en-US" sz="1800" dirty="0"/>
          </a:p>
          <a:p>
            <a:pPr>
              <a:lnSpc>
                <a:spcPct val="110000"/>
              </a:lnSpc>
            </a:pPr>
            <a:endParaRPr lang="en-US" sz="1800" dirty="0"/>
          </a:p>
          <a:p>
            <a:pPr>
              <a:lnSpc>
                <a:spcPct val="110000"/>
              </a:lnSpc>
            </a:pPr>
            <a:r>
              <a:rPr lang="en-US" sz="1800" dirty="0"/>
              <a:t>The network part will tell us to which “network” the IP address will belong, you can compare this to the city or area code of a phone number. The “host” part uniquely identifies the network device; these are like the last digits of your phone number.</a:t>
            </a:r>
          </a:p>
          <a:p>
            <a:pPr>
              <a:lnSpc>
                <a:spcPct val="110000"/>
              </a:lnSpc>
            </a:pPr>
            <a:endParaRPr lang="en-US" sz="1800" dirty="0"/>
          </a:p>
          <a:p>
            <a:pPr>
              <a:lnSpc>
                <a:spcPct val="110000"/>
              </a:lnSpc>
            </a:pPr>
            <a:endParaRPr lang="en-US" sz="1800" dirty="0"/>
          </a:p>
          <a:p>
            <a:pPr>
              <a:lnSpc>
                <a:spcPct val="110000"/>
              </a:lnSpc>
            </a:pPr>
            <a:r>
              <a:rPr lang="en-US" sz="1800" dirty="0"/>
              <a:t>You probably have seen the IP address 192.168.1.1 before. It’s a very commonly used IP address on local networks. For this IP address the first 3 bytes are the “network” address and the last byte is the “host” address.</a:t>
            </a:r>
          </a:p>
          <a:p>
            <a:pPr marL="0" indent="0">
              <a:lnSpc>
                <a:spcPct val="110000"/>
              </a:lnSpc>
              <a:buNone/>
            </a:pPr>
            <a:endParaRPr lang="en-US" sz="1800" dirty="0"/>
          </a:p>
        </p:txBody>
      </p:sp>
    </p:spTree>
    <p:extLst>
      <p:ext uri="{BB962C8B-B14F-4D97-AF65-F5344CB8AC3E}">
        <p14:creationId xmlns:p14="http://schemas.microsoft.com/office/powerpoint/2010/main" val="131744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2F2F-D80F-85DC-8CE5-C088A0DD3502}"/>
              </a:ext>
            </a:extLst>
          </p:cNvPr>
          <p:cNvSpPr>
            <a:spLocks noGrp="1"/>
          </p:cNvSpPr>
          <p:nvPr>
            <p:ph type="title"/>
          </p:nvPr>
        </p:nvSpPr>
        <p:spPr>
          <a:xfrm>
            <a:off x="1142998" y="479039"/>
            <a:ext cx="9905999" cy="1360898"/>
          </a:xfrm>
        </p:spPr>
        <p:txBody>
          <a:bodyPr/>
          <a:lstStyle/>
          <a:p>
            <a:r>
              <a:rPr lang="en-US" dirty="0"/>
              <a:t>Why is that?</a:t>
            </a:r>
          </a:p>
        </p:txBody>
      </p:sp>
      <p:graphicFrame>
        <p:nvGraphicFramePr>
          <p:cNvPr id="7" name="Content Placeholder 2">
            <a:extLst>
              <a:ext uri="{FF2B5EF4-FFF2-40B4-BE49-F238E27FC236}">
                <a16:creationId xmlns:a16="http://schemas.microsoft.com/office/drawing/2014/main" id="{26C4663A-2BA6-314C-6050-904626F61BD0}"/>
              </a:ext>
            </a:extLst>
          </p:cNvPr>
          <p:cNvGraphicFramePr>
            <a:graphicFrameLocks noGrp="1"/>
          </p:cNvGraphicFramePr>
          <p:nvPr>
            <p:ph idx="1"/>
            <p:extLst>
              <p:ext uri="{D42A27DB-BD31-4B8C-83A1-F6EECF244321}">
                <p14:modId xmlns:p14="http://schemas.microsoft.com/office/powerpoint/2010/main" val="1737081280"/>
              </p:ext>
            </p:extLst>
          </p:nvPr>
        </p:nvGraphicFramePr>
        <p:xfrm>
          <a:off x="131297" y="1553384"/>
          <a:ext cx="11929403" cy="4726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205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7264-638F-D2B8-A249-C5595DCBE024}"/>
              </a:ext>
            </a:extLst>
          </p:cNvPr>
          <p:cNvSpPr>
            <a:spLocks noGrp="1"/>
          </p:cNvSpPr>
          <p:nvPr>
            <p:ph type="title"/>
          </p:nvPr>
        </p:nvSpPr>
        <p:spPr>
          <a:xfrm>
            <a:off x="1142999" y="130813"/>
            <a:ext cx="9905999" cy="1360898"/>
          </a:xfrm>
        </p:spPr>
        <p:txBody>
          <a:bodyPr/>
          <a:lstStyle/>
          <a:p>
            <a:r>
              <a:rPr lang="en-US" dirty="0"/>
              <a:t>Converting to decimal (192.168.1.1)</a:t>
            </a:r>
          </a:p>
        </p:txBody>
      </p:sp>
      <p:sp>
        <p:nvSpPr>
          <p:cNvPr id="3" name="Content Placeholder 2">
            <a:extLst>
              <a:ext uri="{FF2B5EF4-FFF2-40B4-BE49-F238E27FC236}">
                <a16:creationId xmlns:a16="http://schemas.microsoft.com/office/drawing/2014/main" id="{9B755C85-CE19-C50B-96C2-6A1486B6D116}"/>
              </a:ext>
            </a:extLst>
          </p:cNvPr>
          <p:cNvSpPr>
            <a:spLocks noGrp="1"/>
          </p:cNvSpPr>
          <p:nvPr>
            <p:ph idx="1"/>
          </p:nvPr>
        </p:nvSpPr>
        <p:spPr>
          <a:xfrm>
            <a:off x="453887" y="1179086"/>
            <a:ext cx="11565835" cy="4784391"/>
          </a:xfrm>
        </p:spPr>
        <p:txBody>
          <a:bodyPr>
            <a:normAutofit fontScale="92500" lnSpcReduction="20000"/>
          </a:bodyPr>
          <a:lstStyle/>
          <a:p>
            <a:r>
              <a:rPr lang="en-US" dirty="0"/>
              <a:t>What do we know about this IP address? First of all we know it’s a 32-bit value, so in binary it will look like this</a:t>
            </a:r>
          </a:p>
          <a:p>
            <a:r>
              <a:rPr lang="en-US" dirty="0"/>
              <a:t>IPv4 address in binary 1100000010101000000000001000000001</a:t>
            </a:r>
          </a:p>
          <a:p>
            <a:r>
              <a:rPr lang="en-US" dirty="0"/>
              <a:t>Now this is a number that is not very human-friendly so to make our life easier we can at least put this number into “blocks” of 8 bits. 8 bits is also called a byte or an octet:	</a:t>
            </a:r>
          </a:p>
          <a:p>
            <a:pPr lvl="1"/>
            <a:r>
              <a:rPr lang="en-US" dirty="0"/>
              <a:t>	</a:t>
            </a:r>
            <a:r>
              <a:rPr lang="en-US" i="0" dirty="0">
                <a:highlight>
                  <a:srgbClr val="808080"/>
                </a:highlight>
              </a:rPr>
              <a:t>11000000 </a:t>
            </a:r>
            <a:r>
              <a:rPr lang="en-US" i="0" dirty="0"/>
              <a:t>  10101000   000000001   000000001</a:t>
            </a:r>
          </a:p>
          <a:p>
            <a:pPr lvl="1"/>
            <a:r>
              <a:rPr lang="en-US" i="0" dirty="0"/>
              <a:t>Now we can convert each byte into decimal</a:t>
            </a:r>
          </a:p>
          <a:p>
            <a:r>
              <a:rPr lang="en-US" dirty="0"/>
              <a:t>Bits	128	64	32	16	8	4	2	1</a:t>
            </a:r>
          </a:p>
          <a:p>
            <a:pPr lvl="1"/>
            <a:r>
              <a:rPr lang="en-US" dirty="0"/>
              <a:t>	</a:t>
            </a:r>
            <a:r>
              <a:rPr lang="en-US" i="0" dirty="0"/>
              <a:t>0	0	0	0	0	0	0	0</a:t>
            </a:r>
          </a:p>
          <a:p>
            <a:pPr lvl="1"/>
            <a:r>
              <a:rPr lang="en-US" i="0" dirty="0"/>
              <a:t>Bits	128	64	32	16	8	4	2	1</a:t>
            </a:r>
          </a:p>
          <a:p>
            <a:pPr lvl="1"/>
            <a:r>
              <a:rPr lang="en-US" i="0" dirty="0"/>
              <a:t>	1	1	0	0	0	0	0	0</a:t>
            </a:r>
          </a:p>
          <a:p>
            <a:pPr lvl="1"/>
            <a:r>
              <a:rPr lang="en-US" i="0" dirty="0"/>
              <a:t>	128 + 64 = 192</a:t>
            </a:r>
          </a:p>
          <a:p>
            <a:pPr lvl="1"/>
            <a:r>
              <a:rPr lang="en-US" i="0" dirty="0"/>
              <a:t>Continues this method with each byte to convert into decimals </a:t>
            </a:r>
          </a:p>
          <a:p>
            <a:pPr lvl="1"/>
            <a:endParaRPr lang="en-US" i="0" dirty="0"/>
          </a:p>
        </p:txBody>
      </p:sp>
    </p:spTree>
    <p:extLst>
      <p:ext uri="{BB962C8B-B14F-4D97-AF65-F5344CB8AC3E}">
        <p14:creationId xmlns:p14="http://schemas.microsoft.com/office/powerpoint/2010/main" val="136269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82A9DE-CD38-F6DB-6FE2-1379DF89AC35}"/>
              </a:ext>
            </a:extLst>
          </p:cNvPr>
          <p:cNvPicPr>
            <a:picLocks noGrp="1" noChangeAspect="1"/>
          </p:cNvPicPr>
          <p:nvPr>
            <p:ph idx="1"/>
          </p:nvPr>
        </p:nvPicPr>
        <p:blipFill>
          <a:blip r:embed="rId2"/>
          <a:stretch>
            <a:fillRect/>
          </a:stretch>
        </p:blipFill>
        <p:spPr>
          <a:xfrm>
            <a:off x="5117168" y="481232"/>
            <a:ext cx="6740679" cy="5561525"/>
          </a:xfrm>
        </p:spPr>
      </p:pic>
      <p:sp>
        <p:nvSpPr>
          <p:cNvPr id="7" name="TextBox 6">
            <a:extLst>
              <a:ext uri="{FF2B5EF4-FFF2-40B4-BE49-F238E27FC236}">
                <a16:creationId xmlns:a16="http://schemas.microsoft.com/office/drawing/2014/main" id="{8BE38223-AF10-80B9-049C-BE146A5CAC93}"/>
              </a:ext>
            </a:extLst>
          </p:cNvPr>
          <p:cNvSpPr txBox="1"/>
          <p:nvPr/>
        </p:nvSpPr>
        <p:spPr>
          <a:xfrm>
            <a:off x="495008" y="2196249"/>
            <a:ext cx="4516143" cy="3539430"/>
          </a:xfrm>
          <a:prstGeom prst="rect">
            <a:avLst/>
          </a:prstGeom>
          <a:noFill/>
        </p:spPr>
        <p:txBody>
          <a:bodyPr wrap="square">
            <a:spAutoFit/>
          </a:bodyPr>
          <a:lstStyle/>
          <a:p>
            <a:r>
              <a:rPr lang="en-US" sz="2800" dirty="0"/>
              <a:t>When all the positions are "turned on," they add up to 255.</a:t>
            </a:r>
          </a:p>
          <a:p>
            <a:endParaRPr lang="en-US" sz="2800" dirty="0"/>
          </a:p>
          <a:p>
            <a:r>
              <a:rPr lang="en-US" sz="2800" dirty="0"/>
              <a:t>You can see how it works here. These are the most common octets you'll encounter in subnetting:</a:t>
            </a:r>
          </a:p>
        </p:txBody>
      </p:sp>
    </p:spTree>
    <p:extLst>
      <p:ext uri="{BB962C8B-B14F-4D97-AF65-F5344CB8AC3E}">
        <p14:creationId xmlns:p14="http://schemas.microsoft.com/office/powerpoint/2010/main" val="246079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88A-EA0A-0DFF-83AE-AB95ACFCC22F}"/>
              </a:ext>
            </a:extLst>
          </p:cNvPr>
          <p:cNvSpPr>
            <a:spLocks noGrp="1"/>
          </p:cNvSpPr>
          <p:nvPr>
            <p:ph type="title"/>
          </p:nvPr>
        </p:nvSpPr>
        <p:spPr>
          <a:xfrm>
            <a:off x="1143000" y="278407"/>
            <a:ext cx="9905999" cy="1360898"/>
          </a:xfrm>
        </p:spPr>
        <p:txBody>
          <a:bodyPr/>
          <a:lstStyle/>
          <a:p>
            <a:r>
              <a:rPr lang="en-US" dirty="0"/>
              <a:t>Network Classes </a:t>
            </a:r>
          </a:p>
        </p:txBody>
      </p:sp>
      <p:sp>
        <p:nvSpPr>
          <p:cNvPr id="3" name="Content Placeholder 2">
            <a:extLst>
              <a:ext uri="{FF2B5EF4-FFF2-40B4-BE49-F238E27FC236}">
                <a16:creationId xmlns:a16="http://schemas.microsoft.com/office/drawing/2014/main" id="{2F8F616E-242D-FC58-46CE-FF8E6E5C9E1F}"/>
              </a:ext>
            </a:extLst>
          </p:cNvPr>
          <p:cNvSpPr>
            <a:spLocks noGrp="1"/>
          </p:cNvSpPr>
          <p:nvPr>
            <p:ph idx="1"/>
          </p:nvPr>
        </p:nvSpPr>
        <p:spPr>
          <a:xfrm>
            <a:off x="533400" y="1639304"/>
            <a:ext cx="10889974" cy="4443443"/>
          </a:xfrm>
        </p:spPr>
        <p:txBody>
          <a:bodyPr>
            <a:normAutofit/>
          </a:bodyPr>
          <a:lstStyle/>
          <a:p>
            <a:r>
              <a:rPr lang="en-US" dirty="0"/>
              <a:t>IP address that we just used (192.168.1.1) is an example of a class C network.</a:t>
            </a:r>
          </a:p>
          <a:p>
            <a:r>
              <a:rPr lang="en-US" dirty="0"/>
              <a:t>We have 3 different classes to work with:</a:t>
            </a:r>
          </a:p>
          <a:p>
            <a:pPr lvl="1"/>
            <a:r>
              <a:rPr lang="en-US" sz="2000" i="0" dirty="0"/>
              <a:t>	Class A</a:t>
            </a:r>
          </a:p>
          <a:p>
            <a:pPr lvl="1"/>
            <a:r>
              <a:rPr lang="en-US" sz="2000" i="0" dirty="0"/>
              <a:t>	Class B</a:t>
            </a:r>
          </a:p>
          <a:p>
            <a:pPr lvl="1"/>
            <a:r>
              <a:rPr lang="en-US" sz="2000" i="0" dirty="0"/>
              <a:t>	Class C</a:t>
            </a:r>
          </a:p>
          <a:p>
            <a:r>
              <a:rPr lang="en-US" dirty="0"/>
              <a:t>The difference between them is how many hosts you can fit in each network</a:t>
            </a:r>
          </a:p>
          <a:p>
            <a:pPr lvl="1"/>
            <a:r>
              <a:rPr lang="en-US" dirty="0"/>
              <a:t>	</a:t>
            </a:r>
            <a:r>
              <a:rPr lang="en-US" i="0" dirty="0"/>
              <a:t>If you use a class A network you can have a LOT of hosts in each network that you create.</a:t>
            </a:r>
          </a:p>
          <a:p>
            <a:pPr lvl="1"/>
            <a:r>
              <a:rPr lang="en-US" i="0" dirty="0"/>
              <a:t>	If you use a class B you can build more networks, but fewer hosts per network.</a:t>
            </a:r>
          </a:p>
          <a:p>
            <a:pPr lvl="1"/>
            <a:r>
              <a:rPr lang="en-US" i="0" dirty="0"/>
              <a:t>	With class C you can build a LOT of networks but only with a few hosts in each network</a:t>
            </a:r>
            <a:r>
              <a:rPr lang="en-US" dirty="0"/>
              <a:t>.</a:t>
            </a:r>
          </a:p>
        </p:txBody>
      </p:sp>
    </p:spTree>
    <p:extLst>
      <p:ext uri="{BB962C8B-B14F-4D97-AF65-F5344CB8AC3E}">
        <p14:creationId xmlns:p14="http://schemas.microsoft.com/office/powerpoint/2010/main" val="2877467255"/>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Props1.xml><?xml version="1.0" encoding="utf-8"?>
<ds:datastoreItem xmlns:ds="http://schemas.openxmlformats.org/officeDocument/2006/customXml" ds:itemID="{B6E29781-2B7E-4DFE-94F7-23AD607A3A3F}"/>
</file>

<file path=customXml/itemProps2.xml><?xml version="1.0" encoding="utf-8"?>
<ds:datastoreItem xmlns:ds="http://schemas.openxmlformats.org/officeDocument/2006/customXml" ds:itemID="{9BEE2C34-0600-49D1-9351-BBB0D0C9A725}">
  <ds:schemaRefs>
    <ds:schemaRef ds:uri="http://schemas.microsoft.com/sharepoint/v3/contenttype/forms"/>
  </ds:schemaRefs>
</ds:datastoreItem>
</file>

<file path=customXml/itemProps3.xml><?xml version="1.0" encoding="utf-8"?>
<ds:datastoreItem xmlns:ds="http://schemas.openxmlformats.org/officeDocument/2006/customXml" ds:itemID="{7C3158BC-8DD2-4626-9F3A-53113F20869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250</TotalTime>
  <Words>1282</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Walbaum Display</vt:lpstr>
      <vt:lpstr>RegattaVTI</vt:lpstr>
      <vt:lpstr>Introduction to IPv4  and Subnetting </vt:lpstr>
      <vt:lpstr>What is IP (Internet Protocol) Version 4</vt:lpstr>
      <vt:lpstr>IPv4 Explained </vt:lpstr>
      <vt:lpstr>IPv4 Explained </vt:lpstr>
      <vt:lpstr>Breaking it down </vt:lpstr>
      <vt:lpstr>Why is that?</vt:lpstr>
      <vt:lpstr>Converting to decimal (192.168.1.1)</vt:lpstr>
      <vt:lpstr>PowerPoint Presentation</vt:lpstr>
      <vt:lpstr>Network Classes </vt:lpstr>
      <vt:lpstr>Network Classes Cont.</vt:lpstr>
      <vt:lpstr>Network and Boradcast</vt:lpstr>
      <vt:lpstr>Example </vt:lpstr>
      <vt:lpstr>What is Subnetting </vt:lpstr>
      <vt:lpstr>Now that we know about classes, binary, and subnets. Let's dive into a subnet.</vt:lpstr>
      <vt:lpstr>192.168.10.128 /27</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ortiz2</dc:creator>
  <cp:lastModifiedBy>Ortiz SSgt Jesus G</cp:lastModifiedBy>
  <cp:revision>6</cp:revision>
  <dcterms:created xsi:type="dcterms:W3CDTF">2022-10-11T09:43:14Z</dcterms:created>
  <dcterms:modified xsi:type="dcterms:W3CDTF">2023-01-09T03:22:17Z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