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34"/>
  </p:notesMasterIdLst>
  <p:sldIdLst>
    <p:sldId id="615" r:id="rId5"/>
    <p:sldId id="618" r:id="rId6"/>
    <p:sldId id="685" r:id="rId7"/>
    <p:sldId id="682" r:id="rId8"/>
    <p:sldId id="683" r:id="rId9"/>
    <p:sldId id="669" r:id="rId10"/>
    <p:sldId id="632" r:id="rId11"/>
    <p:sldId id="635" r:id="rId12"/>
    <p:sldId id="636" r:id="rId13"/>
    <p:sldId id="637" r:id="rId14"/>
    <p:sldId id="620" r:id="rId15"/>
    <p:sldId id="686" r:id="rId16"/>
    <p:sldId id="687" r:id="rId17"/>
    <p:sldId id="688" r:id="rId18"/>
    <p:sldId id="689" r:id="rId19"/>
    <p:sldId id="690" r:id="rId20"/>
    <p:sldId id="691" r:id="rId21"/>
    <p:sldId id="692" r:id="rId22"/>
    <p:sldId id="693" r:id="rId23"/>
    <p:sldId id="695" r:id="rId24"/>
    <p:sldId id="696" r:id="rId25"/>
    <p:sldId id="694" r:id="rId26"/>
    <p:sldId id="697" r:id="rId27"/>
    <p:sldId id="698" r:id="rId28"/>
    <p:sldId id="672" r:id="rId29"/>
    <p:sldId id="647" r:id="rId30"/>
    <p:sldId id="649" r:id="rId31"/>
    <p:sldId id="676" r:id="rId32"/>
    <p:sldId id="6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4" d="100"/>
          <a:sy n="114" d="100"/>
        </p:scale>
        <p:origin x="76" y="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7CFDF-CE00-45C9-A646-5D6A83579535}" type="datetimeFigureOut">
              <a:rPr lang="en-US" smtClean="0"/>
              <a:t>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35DB4-53D0-45F8-AB2A-54ED80767306}" type="slidenum">
              <a:rPr lang="en-US" smtClean="0"/>
              <a:t>‹#›</a:t>
            </a:fld>
            <a:endParaRPr lang="en-US"/>
          </a:p>
        </p:txBody>
      </p:sp>
    </p:spTree>
    <p:extLst>
      <p:ext uri="{BB962C8B-B14F-4D97-AF65-F5344CB8AC3E}">
        <p14:creationId xmlns:p14="http://schemas.microsoft.com/office/powerpoint/2010/main" val="1783578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1. Design</a:t>
            </a:r>
          </a:p>
          <a:p>
            <a:r>
              <a:rPr lang="en-US" sz="1200" b="0" i="0" kern="1200">
                <a:solidFill>
                  <a:schemeClr val="tx1"/>
                </a:solidFill>
                <a:effectLst/>
                <a:latin typeface="+mn-lt"/>
                <a:ea typeface="+mn-ea"/>
                <a:cs typeface="+mn-cs"/>
              </a:rPr>
              <a:t>2. VLANs</a:t>
            </a:r>
            <a:endParaRPr lang="en-US" sz="1200" b="0" i="0" kern="1200">
              <a:solidFill>
                <a:schemeClr val="tx1"/>
              </a:solidFill>
              <a:effectLst/>
              <a:latin typeface="+mn-lt"/>
              <a:cs typeface="Calibri"/>
            </a:endParaRPr>
          </a:p>
          <a:p>
            <a:r>
              <a:rPr lang="en-US" sz="1200" b="0" i="0" kern="1200">
                <a:solidFill>
                  <a:schemeClr val="tx1"/>
                </a:solidFill>
                <a:effectLst/>
                <a:latin typeface="+mn-lt"/>
                <a:ea typeface="+mn-ea"/>
                <a:cs typeface="+mn-cs"/>
              </a:rPr>
              <a:t>3. STP</a:t>
            </a:r>
            <a:endParaRPr lang="en-US" sz="1200" b="0" i="0" kern="1200">
              <a:solidFill>
                <a:schemeClr val="tx1"/>
              </a:solidFill>
              <a:effectLst/>
              <a:latin typeface="+mn-lt"/>
              <a:cs typeface="Calibri"/>
            </a:endParaRPr>
          </a:p>
          <a:p>
            <a:r>
              <a:rPr lang="en-US" sz="1200" b="0" i="0" kern="1200">
                <a:solidFill>
                  <a:schemeClr val="tx1"/>
                </a:solidFill>
                <a:effectLst/>
                <a:latin typeface="+mn-lt"/>
                <a:ea typeface="+mn-ea"/>
                <a:cs typeface="+mn-cs"/>
              </a:rPr>
              <a:t>4. VLAN Pruning</a:t>
            </a:r>
            <a:endParaRPr lang="en-US" sz="1200" b="0" i="0" kern="1200">
              <a:solidFill>
                <a:schemeClr val="tx1"/>
              </a:solidFill>
              <a:effectLst/>
              <a:latin typeface="+mn-lt"/>
              <a:cs typeface="Calibri"/>
            </a:endParaRPr>
          </a:p>
          <a:p>
            <a:r>
              <a:rPr lang="en-US" sz="1200" b="0" i="0" kern="1200">
                <a:solidFill>
                  <a:schemeClr val="tx1"/>
                </a:solidFill>
                <a:effectLst/>
                <a:latin typeface="+mn-lt"/>
                <a:ea typeface="+mn-ea"/>
                <a:cs typeface="+mn-cs"/>
              </a:rPr>
              <a:t>5. Router on a stick</a:t>
            </a:r>
            <a:r>
              <a:rPr lang="en-US" sz="1200" b="0" i="0" kern="1200" baseline="0">
                <a:solidFill>
                  <a:schemeClr val="tx1"/>
                </a:solidFill>
                <a:effectLst/>
                <a:latin typeface="+mn-lt"/>
                <a:ea typeface="+mn-ea"/>
                <a:cs typeface="+mn-cs"/>
              </a:rPr>
              <a:t> / Inter-VLAN Routing</a:t>
            </a:r>
            <a:endParaRPr lang="en-US" sz="1200" b="0" i="0" kern="1200">
              <a:solidFill>
                <a:schemeClr val="tx1"/>
              </a:solidFill>
              <a:effectLst/>
              <a:latin typeface="+mn-lt"/>
              <a:cs typeface="Calibri"/>
            </a:endParaRPr>
          </a:p>
          <a:p>
            <a:r>
              <a:rPr lang="en-US" sz="1200" b="0" i="0" kern="1200">
                <a:solidFill>
                  <a:schemeClr val="tx1"/>
                </a:solidFill>
                <a:effectLst/>
                <a:latin typeface="+mn-lt"/>
                <a:ea typeface="+mn-ea"/>
                <a:cs typeface="+mn-cs"/>
              </a:rPr>
              <a:t>6. DHCP</a:t>
            </a:r>
            <a:endParaRPr lang="en-US" sz="1200" b="0" i="0" kern="1200">
              <a:solidFill>
                <a:schemeClr val="tx1"/>
              </a:solidFill>
              <a:effectLst/>
              <a:latin typeface="+mn-lt"/>
              <a:cs typeface="Calibri"/>
            </a:endParaRPr>
          </a:p>
          <a:p>
            <a:r>
              <a:rPr lang="en-US" sz="1200" b="0" i="0" kern="1200">
                <a:solidFill>
                  <a:schemeClr val="tx1"/>
                </a:solidFill>
                <a:effectLst/>
                <a:latin typeface="+mn-lt"/>
                <a:ea typeface="+mn-ea"/>
                <a:cs typeface="+mn-cs"/>
              </a:rPr>
              <a:t>7. Login</a:t>
            </a:r>
            <a:endParaRPr lang="en-US" sz="1200" b="0" i="0" kern="1200">
              <a:solidFill>
                <a:schemeClr val="tx1"/>
              </a:solidFill>
              <a:effectLst/>
              <a:latin typeface="+mn-lt"/>
              <a:cs typeface="Calibri"/>
            </a:endParaRPr>
          </a:p>
          <a:p>
            <a:r>
              <a:rPr lang="en-US" sz="1200" b="0" i="0" kern="1200">
                <a:solidFill>
                  <a:schemeClr val="tx1"/>
                </a:solidFill>
                <a:effectLst/>
                <a:latin typeface="+mn-lt"/>
                <a:ea typeface="+mn-ea"/>
                <a:cs typeface="+mn-cs"/>
              </a:rPr>
              <a:t>8. remote management</a:t>
            </a:r>
            <a:endParaRPr lang="en-US" sz="1200" b="0" i="0" kern="1200">
              <a:solidFill>
                <a:schemeClr val="tx1"/>
              </a:solidFill>
              <a:effectLst/>
              <a:latin typeface="+mn-lt"/>
              <a:cs typeface="Calibri"/>
            </a:endParaRPr>
          </a:p>
          <a:p>
            <a:r>
              <a:rPr lang="en-US" sz="1200" b="0" i="0" kern="1200">
                <a:solidFill>
                  <a:schemeClr val="tx1"/>
                </a:solidFill>
                <a:effectLst/>
                <a:latin typeface="+mn-lt"/>
                <a:ea typeface="+mn-ea"/>
                <a:cs typeface="+mn-cs"/>
              </a:rPr>
              <a:t>9. Port Security</a:t>
            </a:r>
            <a:endParaRPr lang="en-US" sz="1200" b="0" i="0" kern="1200">
              <a:solidFill>
                <a:schemeClr val="tx1"/>
              </a:solidFill>
              <a:effectLst/>
              <a:latin typeface="+mn-lt"/>
              <a:cs typeface="Calibri"/>
            </a:endParaRPr>
          </a:p>
          <a:p>
            <a:r>
              <a:rPr lang="en-US" sz="1200" b="0" i="0" kern="1200">
                <a:solidFill>
                  <a:schemeClr val="tx1"/>
                </a:solidFill>
                <a:effectLst/>
                <a:latin typeface="+mn-lt"/>
                <a:ea typeface="+mn-ea"/>
                <a:cs typeface="+mn-cs"/>
              </a:rPr>
              <a:t>10. ACLs</a:t>
            </a:r>
            <a:endParaRPr lang="en-US" sz="1200" b="0" i="0" kern="1200">
              <a:solidFill>
                <a:schemeClr val="tx1"/>
              </a:solidFill>
              <a:effectLst/>
              <a:latin typeface="+mn-lt"/>
              <a:cs typeface="Calibri"/>
            </a:endParaRPr>
          </a:p>
          <a:p>
            <a:endParaRPr lang="en-US"/>
          </a:p>
        </p:txBody>
      </p:sp>
      <p:sp>
        <p:nvSpPr>
          <p:cNvPr id="4" name="Slide Number Placeholder 3"/>
          <p:cNvSpPr>
            <a:spLocks noGrp="1"/>
          </p:cNvSpPr>
          <p:nvPr>
            <p:ph type="sldNum" sz="quarter" idx="10"/>
          </p:nvPr>
        </p:nvSpPr>
        <p:spPr/>
        <p:txBody>
          <a:bodyPr/>
          <a:lstStyle/>
          <a:p>
            <a:fld id="{9CC71C3D-7BFF-4186-86C4-1ED03E409E2C}" type="slidenum">
              <a:rPr lang="en-US" smtClean="0"/>
              <a:t>2</a:t>
            </a:fld>
            <a:endParaRPr lang="en-US"/>
          </a:p>
        </p:txBody>
      </p:sp>
    </p:spTree>
    <p:extLst>
      <p:ext uri="{BB962C8B-B14F-4D97-AF65-F5344CB8AC3E}">
        <p14:creationId xmlns:p14="http://schemas.microsoft.com/office/powerpoint/2010/main" val="8151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8D519F-D33B-475C-B1C0-076DBD0CAA3C}"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120521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D519F-D33B-475C-B1C0-076DBD0CAA3C}"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270864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D519F-D33B-475C-B1C0-076DBD0CAA3C}"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351816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38D519F-D33B-475C-B1C0-076DBD0CAA3C}"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3012082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38D519F-D33B-475C-B1C0-076DBD0CAA3C}"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2598316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D519F-D33B-475C-B1C0-076DBD0CAA3C}"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780043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D519F-D33B-475C-B1C0-076DBD0CAA3C}"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1730252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D519F-D33B-475C-B1C0-076DBD0CAA3C}"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3723055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D519F-D33B-475C-B1C0-076DBD0CAA3C}"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363568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8D519F-D33B-475C-B1C0-076DBD0CAA3C}"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130071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D519F-D33B-475C-B1C0-076DBD0CAA3C}" type="datetimeFigureOut">
              <a:rPr lang="en-US" smtClean="0"/>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453411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8D519F-D33B-475C-B1C0-076DBD0CAA3C}"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1889598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8D519F-D33B-475C-B1C0-076DBD0CAA3C}" type="datetimeFigureOut">
              <a:rPr lang="en-US" smtClean="0"/>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218798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8D519F-D33B-475C-B1C0-076DBD0CAA3C}" type="datetimeFigureOut">
              <a:rPr lang="en-US" smtClean="0"/>
              <a:t>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1277413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D519F-D33B-475C-B1C0-076DBD0CAA3C}" type="datetimeFigureOut">
              <a:rPr lang="en-US" smtClean="0"/>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257050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D519F-D33B-475C-B1C0-076DBD0CAA3C}" type="datetimeFigureOut">
              <a:rPr lang="en-US" smtClean="0"/>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1244629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E38D519F-D33B-475C-B1C0-076DBD0CAA3C}" type="datetimeFigureOut">
              <a:rPr lang="en-US" smtClean="0"/>
              <a:t>2/24/2023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A8A78D65-8DD4-4481-A3FD-62C611663DC5}" type="slidenum">
              <a:rPr lang="en-US" smtClean="0"/>
              <a:t>‹#›</a:t>
            </a:fld>
            <a:endParaRPr lang="en-US"/>
          </a:p>
        </p:txBody>
      </p:sp>
    </p:spTree>
    <p:extLst>
      <p:ext uri="{BB962C8B-B14F-4D97-AF65-F5344CB8AC3E}">
        <p14:creationId xmlns:p14="http://schemas.microsoft.com/office/powerpoint/2010/main" val="106871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38D519F-D33B-475C-B1C0-076DBD0CAA3C}" type="datetimeFigureOut">
              <a:rPr lang="en-US" smtClean="0"/>
              <a:t>2/24/2023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8A78D65-8DD4-4481-A3FD-62C611663DC5}" type="slidenum">
              <a:rPr lang="en-US" smtClean="0"/>
              <a:t>‹#›</a:t>
            </a:fld>
            <a:endParaRPr lang="en-US"/>
          </a:p>
        </p:txBody>
      </p:sp>
    </p:spTree>
    <p:extLst>
      <p:ext uri="{BB962C8B-B14F-4D97-AF65-F5344CB8AC3E}">
        <p14:creationId xmlns:p14="http://schemas.microsoft.com/office/powerpoint/2010/main" val="413795897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1" y="2154381"/>
            <a:ext cx="9905998" cy="1528385"/>
          </a:xfrm>
        </p:spPr>
        <p:txBody>
          <a:bodyPr>
            <a:noAutofit/>
          </a:bodyPr>
          <a:lstStyle/>
          <a:p>
            <a:pPr marL="0" indent="0" algn="ctr">
              <a:buNone/>
            </a:pPr>
            <a:r>
              <a:rPr lang="en-US" sz="6600" dirty="0"/>
              <a:t>LAN </a:t>
            </a:r>
            <a:r>
              <a:rPr lang="en-US" sz="6600" dirty="0" smtClean="0"/>
              <a:t>Considerations</a:t>
            </a:r>
            <a:endParaRPr lang="en-US" sz="6600" dirty="0"/>
          </a:p>
        </p:txBody>
      </p:sp>
    </p:spTree>
    <p:extLst>
      <p:ext uri="{BB962C8B-B14F-4D97-AF65-F5344CB8AC3E}">
        <p14:creationId xmlns:p14="http://schemas.microsoft.com/office/powerpoint/2010/main" val="348688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717-5B72-4DD0-980A-BDF06E7D9937}"/>
              </a:ext>
            </a:extLst>
          </p:cNvPr>
          <p:cNvSpPr>
            <a:spLocks noGrp="1"/>
          </p:cNvSpPr>
          <p:nvPr>
            <p:ph type="title"/>
          </p:nvPr>
        </p:nvSpPr>
        <p:spPr>
          <a:xfrm>
            <a:off x="4265867" y="433432"/>
            <a:ext cx="3657090" cy="917196"/>
          </a:xfrm>
        </p:spPr>
        <p:txBody>
          <a:bodyPr>
            <a:normAutofit/>
          </a:bodyPr>
          <a:lstStyle/>
          <a:p>
            <a:r>
              <a:rPr lang="en-US" dirty="0">
                <a:cs typeface="Calibri"/>
              </a:rPr>
              <a:t>Verifying VLANs</a:t>
            </a:r>
            <a:endParaRPr lang="en-US" dirty="0"/>
          </a:p>
        </p:txBody>
      </p:sp>
      <p:sp>
        <p:nvSpPr>
          <p:cNvPr id="3" name="Content Placeholder 2">
            <a:extLst>
              <a:ext uri="{FF2B5EF4-FFF2-40B4-BE49-F238E27FC236}">
                <a16:creationId xmlns:a16="http://schemas.microsoft.com/office/drawing/2014/main" id="{E8A07954-2CFD-4F55-BD3D-9D5A484BBFE6}"/>
              </a:ext>
            </a:extLst>
          </p:cNvPr>
          <p:cNvSpPr>
            <a:spLocks noGrp="1"/>
          </p:cNvSpPr>
          <p:nvPr>
            <p:ph idx="1"/>
          </p:nvPr>
        </p:nvSpPr>
        <p:spPr>
          <a:xfrm>
            <a:off x="1141413" y="1522252"/>
            <a:ext cx="9905998" cy="554373"/>
          </a:xfrm>
        </p:spPr>
        <p:txBody>
          <a:bodyPr/>
          <a:lstStyle/>
          <a:p>
            <a:r>
              <a:rPr lang="en-US" dirty="0"/>
              <a:t>Show VLAN brief</a:t>
            </a:r>
          </a:p>
        </p:txBody>
      </p:sp>
      <p:sp>
        <p:nvSpPr>
          <p:cNvPr id="4" name="TextBox 3">
            <a:extLst>
              <a:ext uri="{FF2B5EF4-FFF2-40B4-BE49-F238E27FC236}">
                <a16:creationId xmlns:a16="http://schemas.microsoft.com/office/drawing/2014/main" id="{0B999908-092D-4EDE-9127-B4ADF93D154D}"/>
              </a:ext>
            </a:extLst>
          </p:cNvPr>
          <p:cNvSpPr txBox="1"/>
          <p:nvPr/>
        </p:nvSpPr>
        <p:spPr>
          <a:xfrm>
            <a:off x="2084459" y="2248249"/>
            <a:ext cx="8019906" cy="424731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Switch#show</a:t>
            </a:r>
            <a:r>
              <a:rPr lang="en-US" dirty="0"/>
              <a:t> </a:t>
            </a:r>
            <a:r>
              <a:rPr lang="en-US" dirty="0" err="1"/>
              <a:t>vlan</a:t>
            </a:r>
            <a:r>
              <a:rPr lang="en-US" dirty="0"/>
              <a:t> brief</a:t>
            </a:r>
          </a:p>
          <a:p>
            <a:endParaRPr lang="en-US"/>
          </a:p>
          <a:p>
            <a:r>
              <a:rPr lang="en-US" dirty="0"/>
              <a:t>VLAN Name                              Status      Ports</a:t>
            </a:r>
            <a:endParaRPr lang="en-US" dirty="0">
              <a:cs typeface="Calibri"/>
            </a:endParaRPr>
          </a:p>
          <a:p>
            <a:r>
              <a:rPr lang="en-US" dirty="0"/>
              <a:t>---- -------------------------------  ----------    -------------------------------</a:t>
            </a:r>
            <a:endParaRPr lang="en-US" dirty="0">
              <a:cs typeface="Calibri"/>
            </a:endParaRPr>
          </a:p>
          <a:p>
            <a:r>
              <a:rPr lang="en-US" dirty="0"/>
              <a:t>1     default</a:t>
            </a:r>
            <a:r>
              <a:rPr lang="en-US" dirty="0">
                <a:ea typeface="+mn-lt"/>
                <a:cs typeface="+mn-lt"/>
              </a:rPr>
              <a:t>                               active</a:t>
            </a:r>
            <a:r>
              <a:rPr lang="en-US" dirty="0"/>
              <a:t>       Fa0/1, </a:t>
            </a:r>
            <a:r>
              <a:rPr lang="en-US" dirty="0">
                <a:ea typeface="+mn-lt"/>
                <a:cs typeface="+mn-lt"/>
              </a:rPr>
              <a:t>Fa0/2</a:t>
            </a:r>
            <a:r>
              <a:rPr lang="en-US" dirty="0"/>
              <a:t>, Fa0/3</a:t>
            </a:r>
            <a:endParaRPr lang="en-US" dirty="0">
              <a:cs typeface="Calibri"/>
            </a:endParaRPr>
          </a:p>
          <a:p>
            <a:r>
              <a:rPr lang="en-US" dirty="0"/>
              <a:t>                                                                  </a:t>
            </a:r>
            <a:r>
              <a:rPr lang="en-US" dirty="0">
                <a:ea typeface="+mn-lt"/>
                <a:cs typeface="+mn-lt"/>
              </a:rPr>
              <a:t>   Fa0/4, </a:t>
            </a:r>
            <a:r>
              <a:rPr lang="en-US" dirty="0"/>
              <a:t>Fa0/5</a:t>
            </a:r>
            <a:r>
              <a:rPr lang="en-US" dirty="0">
                <a:ea typeface="+mn-lt"/>
                <a:cs typeface="+mn-lt"/>
              </a:rPr>
              <a:t>, Fa0/6</a:t>
            </a:r>
          </a:p>
          <a:p>
            <a:r>
              <a:rPr lang="en-US" dirty="0">
                <a:ea typeface="+mn-lt"/>
                <a:cs typeface="+mn-lt"/>
              </a:rPr>
              <a:t>                                                                     </a:t>
            </a:r>
            <a:r>
              <a:rPr lang="en-US" dirty="0"/>
              <a:t>Fa0/7, </a:t>
            </a:r>
            <a:r>
              <a:rPr lang="en-US" dirty="0">
                <a:ea typeface="+mn-lt"/>
                <a:cs typeface="+mn-lt"/>
              </a:rPr>
              <a:t>Fa0/8</a:t>
            </a:r>
            <a:r>
              <a:rPr lang="en-US" dirty="0"/>
              <a:t>, Fa0/9</a:t>
            </a:r>
            <a:endParaRPr lang="en-US" dirty="0">
              <a:cs typeface="Calibri"/>
            </a:endParaRPr>
          </a:p>
          <a:p>
            <a:r>
              <a:rPr lang="en-US" dirty="0">
                <a:ea typeface="+mn-lt"/>
                <a:cs typeface="+mn-lt"/>
              </a:rPr>
              <a:t>                                                                     </a:t>
            </a:r>
            <a:r>
              <a:rPr lang="en-US" dirty="0">
                <a:cs typeface="Calibri"/>
              </a:rPr>
              <a:t>Fa0/10, </a:t>
            </a:r>
            <a:r>
              <a:rPr lang="en-US" dirty="0">
                <a:ea typeface="+mn-lt"/>
                <a:cs typeface="+mn-lt"/>
              </a:rPr>
              <a:t>Fa0/11</a:t>
            </a:r>
            <a:endParaRPr lang="en-US" dirty="0">
              <a:cs typeface="Calibri"/>
            </a:endParaRPr>
          </a:p>
          <a:p>
            <a:r>
              <a:rPr lang="en-US" dirty="0">
                <a:cs typeface="Calibri"/>
              </a:rPr>
              <a:t>10     Test                                  active</a:t>
            </a:r>
            <a:r>
              <a:rPr lang="en-US" dirty="0">
                <a:ea typeface="+mn-lt"/>
                <a:cs typeface="+mn-lt"/>
              </a:rPr>
              <a:t> </a:t>
            </a:r>
          </a:p>
          <a:p>
            <a:r>
              <a:rPr lang="en-US" dirty="0">
                <a:cs typeface="Calibri"/>
              </a:rPr>
              <a:t>20     VLAN0020                       active       Fe0/12 </a:t>
            </a:r>
          </a:p>
          <a:p>
            <a:r>
              <a:rPr lang="en-US" dirty="0">
                <a:ea typeface="+mn-lt"/>
                <a:cs typeface="+mn-lt"/>
              </a:rPr>
              <a:t>1002 </a:t>
            </a:r>
            <a:r>
              <a:rPr lang="en-US" dirty="0" err="1">
                <a:ea typeface="+mn-lt"/>
                <a:cs typeface="+mn-lt"/>
              </a:rPr>
              <a:t>fddi</a:t>
            </a:r>
            <a:r>
              <a:rPr lang="en-US" dirty="0">
                <a:ea typeface="+mn-lt"/>
                <a:cs typeface="+mn-lt"/>
              </a:rPr>
              <a:t>-default                    act/</a:t>
            </a:r>
            <a:r>
              <a:rPr lang="en-US" dirty="0" err="1">
                <a:ea typeface="+mn-lt"/>
                <a:cs typeface="+mn-lt"/>
              </a:rPr>
              <a:t>unsup</a:t>
            </a:r>
            <a:endParaRPr lang="en-US" dirty="0" err="1"/>
          </a:p>
          <a:p>
            <a:r>
              <a:rPr lang="en-US" dirty="0">
                <a:ea typeface="+mn-lt"/>
                <a:cs typeface="+mn-lt"/>
              </a:rPr>
              <a:t>1003 </a:t>
            </a:r>
            <a:r>
              <a:rPr lang="en-US" dirty="0" err="1">
                <a:ea typeface="+mn-lt"/>
                <a:cs typeface="+mn-lt"/>
              </a:rPr>
              <a:t>trcrf</a:t>
            </a:r>
            <a:r>
              <a:rPr lang="en-US" dirty="0">
                <a:ea typeface="+mn-lt"/>
                <a:cs typeface="+mn-lt"/>
              </a:rPr>
              <a:t>-default                   act/</a:t>
            </a:r>
            <a:r>
              <a:rPr lang="en-US" dirty="0" err="1">
                <a:ea typeface="+mn-lt"/>
                <a:cs typeface="+mn-lt"/>
              </a:rPr>
              <a:t>unsup</a:t>
            </a:r>
            <a:endParaRPr lang="en-US" dirty="0" err="1"/>
          </a:p>
          <a:p>
            <a:r>
              <a:rPr lang="en-US" dirty="0">
                <a:ea typeface="+mn-lt"/>
                <a:cs typeface="+mn-lt"/>
              </a:rPr>
              <a:t>1004 </a:t>
            </a:r>
            <a:r>
              <a:rPr lang="en-US" dirty="0" err="1">
                <a:ea typeface="+mn-lt"/>
                <a:cs typeface="+mn-lt"/>
              </a:rPr>
              <a:t>fddinet</a:t>
            </a:r>
            <a:r>
              <a:rPr lang="en-US" dirty="0">
                <a:ea typeface="+mn-lt"/>
                <a:cs typeface="+mn-lt"/>
              </a:rPr>
              <a:t>-default              act/</a:t>
            </a:r>
            <a:r>
              <a:rPr lang="en-US" dirty="0" err="1">
                <a:ea typeface="+mn-lt"/>
                <a:cs typeface="+mn-lt"/>
              </a:rPr>
              <a:t>unsup</a:t>
            </a:r>
            <a:endParaRPr lang="en-US" dirty="0" err="1"/>
          </a:p>
          <a:p>
            <a:r>
              <a:rPr lang="en-US" dirty="0">
                <a:ea typeface="+mn-lt"/>
                <a:cs typeface="+mn-lt"/>
              </a:rPr>
              <a:t>1005 </a:t>
            </a:r>
            <a:r>
              <a:rPr lang="en-US" dirty="0" err="1">
                <a:ea typeface="+mn-lt"/>
                <a:cs typeface="+mn-lt"/>
              </a:rPr>
              <a:t>trbrf</a:t>
            </a:r>
            <a:r>
              <a:rPr lang="en-US" dirty="0">
                <a:ea typeface="+mn-lt"/>
                <a:cs typeface="+mn-lt"/>
              </a:rPr>
              <a:t>-default                   act/</a:t>
            </a:r>
            <a:r>
              <a:rPr lang="en-US" dirty="0" err="1">
                <a:ea typeface="+mn-lt"/>
                <a:cs typeface="+mn-lt"/>
              </a:rPr>
              <a:t>unsup</a:t>
            </a:r>
            <a:endParaRPr lang="en-US" dirty="0" err="1"/>
          </a:p>
          <a:p>
            <a:endParaRPr lang="en-US">
              <a:cs typeface="Calibri"/>
            </a:endParaRPr>
          </a:p>
        </p:txBody>
      </p:sp>
    </p:spTree>
    <p:extLst>
      <p:ext uri="{BB962C8B-B14F-4D97-AF65-F5344CB8AC3E}">
        <p14:creationId xmlns:p14="http://schemas.microsoft.com/office/powerpoint/2010/main" val="380708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BD3ED2-B0E6-45A2-ABD5-ECF31BC37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2D1E8-4ABF-4B6B-B39D-40B080B61E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160" y="0"/>
            <a:ext cx="9369421" cy="6857999"/>
          </a:xfrm>
          <a:prstGeom prst="rect">
            <a:avLst/>
          </a:prstGeom>
          <a:gradFill flip="none" rotWithShape="1">
            <a:gsLst>
              <a:gs pos="10000">
                <a:schemeClr val="bg2">
                  <a:lumMod val="60000"/>
                  <a:lumOff val="40000"/>
                  <a:alpha val="40000"/>
                </a:schemeClr>
              </a:gs>
              <a:gs pos="70000">
                <a:schemeClr val="bg2">
                  <a:alpha val="0"/>
                </a:schemeClr>
              </a:gs>
              <a:gs pos="0">
                <a:schemeClr val="bg2">
                  <a:lumMod val="40000"/>
                  <a:lumOff val="60000"/>
                  <a:alpha val="5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BC7AB4B5-66A5-48D1-BD88-C60A16ED97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88489"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2022" y="643467"/>
            <a:ext cx="4340023" cy="5571064"/>
          </a:xfrm>
        </p:spPr>
        <p:txBody>
          <a:bodyPr anchor="ctr">
            <a:normAutofit/>
          </a:bodyPr>
          <a:lstStyle/>
          <a:p>
            <a:r>
              <a:rPr lang="en-US" sz="4400"/>
              <a:t>QUESTION</a:t>
            </a:r>
          </a:p>
        </p:txBody>
      </p:sp>
      <p:sp>
        <p:nvSpPr>
          <p:cNvPr id="3" name="Content Placeholder 2"/>
          <p:cNvSpPr>
            <a:spLocks noGrp="1"/>
          </p:cNvSpPr>
          <p:nvPr>
            <p:ph idx="1"/>
          </p:nvPr>
        </p:nvSpPr>
        <p:spPr>
          <a:xfrm>
            <a:off x="6708499" y="643467"/>
            <a:ext cx="4521480" cy="5571064"/>
          </a:xfrm>
        </p:spPr>
        <p:txBody>
          <a:bodyPr vert="horz" lIns="91440" tIns="45720" rIns="91440" bIns="45720" rtlCol="0">
            <a:normAutofit/>
          </a:bodyPr>
          <a:lstStyle/>
          <a:p>
            <a:pPr marL="0" indent="0">
              <a:buNone/>
            </a:pPr>
            <a:r>
              <a:rPr lang="en-US" b="1" dirty="0">
                <a:ea typeface="+mn-lt"/>
                <a:cs typeface="+mn-lt"/>
              </a:rPr>
              <a:t>True or False- VLANs allow network administrators to logically segment a LAN into different broadcast domains.</a:t>
            </a:r>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cs typeface="Times New Roman"/>
              </a:rPr>
              <a:t>Answer:</a:t>
            </a:r>
            <a:endParaRPr lang="en-US" dirty="0">
              <a:cs typeface="Times New Roman"/>
            </a:endParaRPr>
          </a:p>
          <a:p>
            <a:pPr lvl="1"/>
            <a:r>
              <a:rPr lang="en-US" dirty="0">
                <a:cs typeface="Times New Roman"/>
              </a:rPr>
              <a:t>True</a:t>
            </a:r>
          </a:p>
        </p:txBody>
      </p:sp>
    </p:spTree>
    <p:extLst>
      <p:ext uri="{BB962C8B-B14F-4D97-AF65-F5344CB8AC3E}">
        <p14:creationId xmlns:p14="http://schemas.microsoft.com/office/powerpoint/2010/main" val="495692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54BB9-44CB-4748-85EC-AD116905C277}"/>
              </a:ext>
            </a:extLst>
          </p:cNvPr>
          <p:cNvSpPr>
            <a:spLocks noGrp="1"/>
          </p:cNvSpPr>
          <p:nvPr>
            <p:ph type="title"/>
          </p:nvPr>
        </p:nvSpPr>
        <p:spPr>
          <a:xfrm>
            <a:off x="2758894" y="1904301"/>
            <a:ext cx="6674211" cy="2179521"/>
          </a:xfrm>
        </p:spPr>
        <p:txBody>
          <a:bodyPr>
            <a:noAutofit/>
          </a:bodyPr>
          <a:lstStyle/>
          <a:p>
            <a:pPr algn="ctr"/>
            <a:r>
              <a:rPr lang="en-US" dirty="0">
                <a:cs typeface="Times New Roman" panose="02020603050405020304" pitchFamily="18" charset="0"/>
              </a:rPr>
              <a:t/>
            </a:r>
            <a:br>
              <a:rPr lang="en-US" dirty="0">
                <a:cs typeface="Times New Roman" panose="02020603050405020304" pitchFamily="18" charset="0"/>
              </a:rPr>
            </a:br>
            <a:r>
              <a:rPr lang="en-US" sz="4000" dirty="0">
                <a:cs typeface="Times New Roman"/>
              </a:rPr>
              <a:t>Dynamic Host Control Protocol (DHCP)</a:t>
            </a:r>
            <a:endParaRPr lang="en-US" sz="4000" dirty="0">
              <a:cs typeface="Times New Roman" panose="02020603050405020304" pitchFamily="18" charset="0"/>
            </a:endParaRPr>
          </a:p>
        </p:txBody>
      </p:sp>
    </p:spTree>
    <p:extLst>
      <p:ext uri="{BB962C8B-B14F-4D97-AF65-F5344CB8AC3E}">
        <p14:creationId xmlns:p14="http://schemas.microsoft.com/office/powerpoint/2010/main" val="65259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BD0A-6C8F-4500-87AB-2A3B0CFAE264}"/>
              </a:ext>
            </a:extLst>
          </p:cNvPr>
          <p:cNvSpPr>
            <a:spLocks noGrp="1"/>
          </p:cNvSpPr>
          <p:nvPr>
            <p:ph type="title"/>
          </p:nvPr>
        </p:nvSpPr>
        <p:spPr>
          <a:xfrm>
            <a:off x="1143001" y="466988"/>
            <a:ext cx="9905998" cy="597817"/>
          </a:xfrm>
        </p:spPr>
        <p:txBody>
          <a:bodyPr>
            <a:normAutofit/>
          </a:bodyPr>
          <a:lstStyle/>
          <a:p>
            <a:r>
              <a:rPr lang="en-US" dirty="0">
                <a:ea typeface="+mn-lt"/>
                <a:cs typeface="+mn-lt"/>
              </a:rPr>
              <a:t>Dynamic Host Control Protocol (</a:t>
            </a:r>
            <a:r>
              <a:rPr lang="en-US" dirty="0">
                <a:cs typeface="Calibri"/>
              </a:rPr>
              <a:t>DHCP)</a:t>
            </a:r>
          </a:p>
        </p:txBody>
      </p:sp>
      <p:sp>
        <p:nvSpPr>
          <p:cNvPr id="3" name="Content Placeholder 2">
            <a:extLst>
              <a:ext uri="{FF2B5EF4-FFF2-40B4-BE49-F238E27FC236}">
                <a16:creationId xmlns:a16="http://schemas.microsoft.com/office/drawing/2014/main" id="{C480C013-71ED-488E-8CE0-21D7FD927F74}"/>
              </a:ext>
            </a:extLst>
          </p:cNvPr>
          <p:cNvSpPr>
            <a:spLocks noGrp="1"/>
          </p:cNvSpPr>
          <p:nvPr>
            <p:ph idx="1"/>
          </p:nvPr>
        </p:nvSpPr>
        <p:spPr>
          <a:xfrm>
            <a:off x="2156460" y="2406008"/>
            <a:ext cx="7879080" cy="2045983"/>
          </a:xfrm>
        </p:spPr>
        <p:txBody>
          <a:bodyPr vert="horz" lIns="91440" tIns="45720" rIns="91440" bIns="45720" rtlCol="0" anchor="t">
            <a:normAutofit/>
          </a:bodyPr>
          <a:lstStyle/>
          <a:p>
            <a:r>
              <a:rPr lang="en-US" dirty="0">
                <a:ea typeface="+mn-lt"/>
                <a:cs typeface="+mn-lt"/>
              </a:rPr>
              <a:t>DHCP is commonly used for assigning IPv4 address information to a network host. DHCP allows a DHCP client to obtain an IP address, subnet mask, default gateway IP address, DNS server IP address, and other type of IP addressing information from a DHCP server.</a:t>
            </a:r>
          </a:p>
          <a:p>
            <a:pPr marL="0" indent="0">
              <a:buNone/>
            </a:pPr>
            <a:endParaRPr lang="en-US" dirty="0">
              <a:ea typeface="+mn-lt"/>
              <a:cs typeface="+mn-lt"/>
            </a:endParaRPr>
          </a:p>
        </p:txBody>
      </p:sp>
    </p:spTree>
    <p:extLst>
      <p:ext uri="{BB962C8B-B14F-4D97-AF65-F5344CB8AC3E}">
        <p14:creationId xmlns:p14="http://schemas.microsoft.com/office/powerpoint/2010/main" val="130335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BD0A-6C8F-4500-87AB-2A3B0CFAE264}"/>
              </a:ext>
            </a:extLst>
          </p:cNvPr>
          <p:cNvSpPr>
            <a:spLocks noGrp="1"/>
          </p:cNvSpPr>
          <p:nvPr>
            <p:ph type="title"/>
          </p:nvPr>
        </p:nvSpPr>
        <p:spPr>
          <a:xfrm>
            <a:off x="3957447" y="106261"/>
            <a:ext cx="4269485" cy="1269533"/>
          </a:xfrm>
        </p:spPr>
        <p:txBody>
          <a:bodyPr>
            <a:normAutofit/>
          </a:bodyPr>
          <a:lstStyle/>
          <a:p>
            <a:r>
              <a:rPr lang="en-US" dirty="0">
                <a:ea typeface="+mn-lt"/>
                <a:cs typeface="+mn-lt"/>
              </a:rPr>
              <a:t>The DORA process</a:t>
            </a:r>
            <a:endParaRPr lang="en-US" dirty="0">
              <a:cs typeface="Calibri"/>
            </a:endParaRPr>
          </a:p>
        </p:txBody>
      </p:sp>
      <p:sp>
        <p:nvSpPr>
          <p:cNvPr id="3" name="Content Placeholder 2">
            <a:extLst>
              <a:ext uri="{FF2B5EF4-FFF2-40B4-BE49-F238E27FC236}">
                <a16:creationId xmlns:a16="http://schemas.microsoft.com/office/drawing/2014/main" id="{C480C013-71ED-488E-8CE0-21D7FD927F74}"/>
              </a:ext>
            </a:extLst>
          </p:cNvPr>
          <p:cNvSpPr>
            <a:spLocks noGrp="1"/>
          </p:cNvSpPr>
          <p:nvPr>
            <p:ph idx="1"/>
          </p:nvPr>
        </p:nvSpPr>
        <p:spPr>
          <a:xfrm>
            <a:off x="2152649" y="1459086"/>
            <a:ext cx="7879080" cy="4969546"/>
          </a:xfrm>
        </p:spPr>
        <p:txBody>
          <a:bodyPr vert="horz" lIns="91440" tIns="45720" rIns="91440" bIns="45720" rtlCol="0" anchor="t">
            <a:normAutofit/>
          </a:bodyPr>
          <a:lstStyle/>
          <a:p>
            <a:pPr lvl="1"/>
            <a:r>
              <a:rPr lang="en-US" dirty="0">
                <a:ea typeface="+mn-lt"/>
                <a:cs typeface="+mn-lt"/>
              </a:rPr>
              <a:t>DHCP </a:t>
            </a:r>
            <a:r>
              <a:rPr lang="en-US" dirty="0">
                <a:highlight>
                  <a:srgbClr val="0000FF"/>
                </a:highlight>
                <a:ea typeface="+mn-lt"/>
                <a:cs typeface="+mn-lt"/>
              </a:rPr>
              <a:t>D</a:t>
            </a:r>
            <a:r>
              <a:rPr lang="en-US" dirty="0">
                <a:ea typeface="+mn-lt"/>
                <a:cs typeface="+mn-lt"/>
              </a:rPr>
              <a:t>iscover</a:t>
            </a:r>
          </a:p>
          <a:p>
            <a:pPr lvl="2"/>
            <a:r>
              <a:rPr lang="en-US" dirty="0">
                <a:ea typeface="+mn-lt"/>
                <a:cs typeface="+mn-lt"/>
              </a:rPr>
              <a:t>A broadcast message is sent out to see if there is a DHCP server available</a:t>
            </a:r>
          </a:p>
          <a:p>
            <a:pPr lvl="1"/>
            <a:r>
              <a:rPr lang="en-US" dirty="0">
                <a:ea typeface="+mn-lt"/>
                <a:cs typeface="+mn-lt"/>
              </a:rPr>
              <a:t>DHCP </a:t>
            </a:r>
            <a:r>
              <a:rPr lang="en-US" dirty="0">
                <a:highlight>
                  <a:srgbClr val="0000FF"/>
                </a:highlight>
                <a:ea typeface="+mn-lt"/>
                <a:cs typeface="+mn-lt"/>
              </a:rPr>
              <a:t>O</a:t>
            </a:r>
            <a:r>
              <a:rPr lang="en-US" dirty="0">
                <a:ea typeface="+mn-lt"/>
                <a:cs typeface="+mn-lt"/>
              </a:rPr>
              <a:t>ffer</a:t>
            </a:r>
          </a:p>
          <a:p>
            <a:pPr lvl="2"/>
            <a:r>
              <a:rPr lang="en-US" dirty="0">
                <a:ea typeface="+mn-lt"/>
                <a:cs typeface="+mn-lt"/>
              </a:rPr>
              <a:t>A DHCP server will see/receive the message and respond with an OFFER that has an unreleased IP address, subnet mask, and default gateway</a:t>
            </a:r>
          </a:p>
          <a:p>
            <a:pPr lvl="1"/>
            <a:r>
              <a:rPr lang="en-US" dirty="0">
                <a:ea typeface="+mn-lt"/>
                <a:cs typeface="+mn-lt"/>
              </a:rPr>
              <a:t>DHCP </a:t>
            </a:r>
            <a:r>
              <a:rPr lang="en-US" dirty="0">
                <a:highlight>
                  <a:srgbClr val="0000FF"/>
                </a:highlight>
                <a:ea typeface="+mn-lt"/>
                <a:cs typeface="+mn-lt"/>
              </a:rPr>
              <a:t>R</a:t>
            </a:r>
            <a:r>
              <a:rPr lang="en-US" dirty="0">
                <a:ea typeface="+mn-lt"/>
                <a:cs typeface="+mn-lt"/>
              </a:rPr>
              <a:t>equest</a:t>
            </a:r>
          </a:p>
          <a:p>
            <a:pPr lvl="2"/>
            <a:r>
              <a:rPr lang="en-US" dirty="0">
                <a:ea typeface="+mn-lt"/>
                <a:cs typeface="+mn-lt"/>
              </a:rPr>
              <a:t>The client responds to the OFFER message with this type of message saying that it will accept the contents of the OFFER message</a:t>
            </a:r>
          </a:p>
          <a:p>
            <a:pPr lvl="1"/>
            <a:r>
              <a:rPr lang="en-US" dirty="0">
                <a:ea typeface="+mn-lt"/>
                <a:cs typeface="+mn-lt"/>
              </a:rPr>
              <a:t>DHCP </a:t>
            </a:r>
            <a:r>
              <a:rPr lang="en-US" dirty="0">
                <a:highlight>
                  <a:srgbClr val="0000FF"/>
                </a:highlight>
                <a:ea typeface="+mn-lt"/>
                <a:cs typeface="+mn-lt"/>
              </a:rPr>
              <a:t>A</a:t>
            </a:r>
            <a:r>
              <a:rPr lang="en-US" dirty="0">
                <a:ea typeface="+mn-lt"/>
                <a:cs typeface="+mn-lt"/>
              </a:rPr>
              <a:t>cknowledge</a:t>
            </a:r>
          </a:p>
          <a:p>
            <a:pPr lvl="2"/>
            <a:r>
              <a:rPr lang="en-US" dirty="0">
                <a:ea typeface="+mn-lt"/>
                <a:cs typeface="+mn-lt"/>
              </a:rPr>
              <a:t>The server sends this message acknowledging that the IP has been accepted and is spoken for. At this time any other items like lease duration is negotiated. </a:t>
            </a:r>
          </a:p>
        </p:txBody>
      </p:sp>
    </p:spTree>
    <p:extLst>
      <p:ext uri="{BB962C8B-B14F-4D97-AF65-F5344CB8AC3E}">
        <p14:creationId xmlns:p14="http://schemas.microsoft.com/office/powerpoint/2010/main" val="1495164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BD0A-6C8F-4500-87AB-2A3B0CFAE264}"/>
              </a:ext>
            </a:extLst>
          </p:cNvPr>
          <p:cNvSpPr>
            <a:spLocks noGrp="1"/>
          </p:cNvSpPr>
          <p:nvPr>
            <p:ph type="title"/>
          </p:nvPr>
        </p:nvSpPr>
        <p:spPr>
          <a:xfrm>
            <a:off x="2859999" y="260058"/>
            <a:ext cx="6472002" cy="1147195"/>
          </a:xfrm>
        </p:spPr>
        <p:txBody>
          <a:bodyPr>
            <a:normAutofit/>
          </a:bodyPr>
          <a:lstStyle/>
          <a:p>
            <a:r>
              <a:rPr lang="en-US" dirty="0">
                <a:ea typeface="+mn-lt"/>
                <a:cs typeface="+mn-lt"/>
              </a:rPr>
              <a:t>DHCP Server Configuration</a:t>
            </a:r>
          </a:p>
        </p:txBody>
      </p:sp>
      <p:sp>
        <p:nvSpPr>
          <p:cNvPr id="3" name="Content Placeholder 2">
            <a:extLst>
              <a:ext uri="{FF2B5EF4-FFF2-40B4-BE49-F238E27FC236}">
                <a16:creationId xmlns:a16="http://schemas.microsoft.com/office/drawing/2014/main" id="{C480C013-71ED-488E-8CE0-21D7FD927F74}"/>
              </a:ext>
            </a:extLst>
          </p:cNvPr>
          <p:cNvSpPr>
            <a:spLocks noGrp="1"/>
          </p:cNvSpPr>
          <p:nvPr>
            <p:ph idx="1"/>
          </p:nvPr>
        </p:nvSpPr>
        <p:spPr>
          <a:xfrm>
            <a:off x="2160270" y="1509420"/>
            <a:ext cx="7879080" cy="4969546"/>
          </a:xfrm>
        </p:spPr>
        <p:txBody>
          <a:bodyPr vert="horz" lIns="91440" tIns="45720" rIns="91440" bIns="45720" rtlCol="0" anchor="t">
            <a:normAutofit/>
          </a:bodyPr>
          <a:lstStyle/>
          <a:p>
            <a:pPr lvl="1"/>
            <a:r>
              <a:rPr lang="en-US" dirty="0">
                <a:ea typeface="+mn-lt"/>
                <a:cs typeface="+mn-lt"/>
              </a:rPr>
              <a:t>Configure terminal</a:t>
            </a:r>
          </a:p>
          <a:p>
            <a:pPr lvl="1"/>
            <a:r>
              <a:rPr lang="en-US" dirty="0">
                <a:ea typeface="+mn-lt"/>
                <a:cs typeface="+mn-lt"/>
              </a:rPr>
              <a:t>IP </a:t>
            </a:r>
            <a:r>
              <a:rPr lang="en-US" dirty="0" err="1">
                <a:ea typeface="+mn-lt"/>
                <a:cs typeface="+mn-lt"/>
              </a:rPr>
              <a:t>dhcp</a:t>
            </a:r>
            <a:r>
              <a:rPr lang="en-US" dirty="0">
                <a:ea typeface="+mn-lt"/>
                <a:cs typeface="+mn-lt"/>
              </a:rPr>
              <a:t> pool "desired pool name"</a:t>
            </a:r>
          </a:p>
          <a:p>
            <a:pPr lvl="1"/>
            <a:r>
              <a:rPr lang="en-US" dirty="0">
                <a:ea typeface="+mn-lt"/>
                <a:cs typeface="+mn-lt"/>
              </a:rPr>
              <a:t>Network pool </a:t>
            </a:r>
            <a:r>
              <a:rPr lang="en-US" dirty="0" err="1">
                <a:ea typeface="+mn-lt"/>
                <a:cs typeface="+mn-lt"/>
              </a:rPr>
              <a:t>x.x.x.x</a:t>
            </a:r>
            <a:r>
              <a:rPr lang="en-US" dirty="0">
                <a:ea typeface="+mn-lt"/>
                <a:cs typeface="+mn-lt"/>
              </a:rPr>
              <a:t> </a:t>
            </a:r>
            <a:r>
              <a:rPr lang="en-US" dirty="0" err="1">
                <a:ea typeface="+mn-lt"/>
                <a:cs typeface="+mn-lt"/>
              </a:rPr>
              <a:t>y.y.y.y</a:t>
            </a:r>
            <a:r>
              <a:rPr lang="en-US" dirty="0">
                <a:ea typeface="+mn-lt"/>
                <a:cs typeface="+mn-lt"/>
              </a:rPr>
              <a:t> (VLAN Network)</a:t>
            </a:r>
          </a:p>
          <a:p>
            <a:pPr lvl="2"/>
            <a:r>
              <a:rPr lang="en-US" dirty="0">
                <a:ea typeface="+mn-lt"/>
                <a:cs typeface="+mn-lt"/>
              </a:rPr>
              <a:t>Creates a pool of addresses that the server will assign IP addresses from</a:t>
            </a:r>
          </a:p>
          <a:p>
            <a:pPr lvl="1"/>
            <a:r>
              <a:rPr lang="en-US" dirty="0">
                <a:ea typeface="+mn-lt"/>
                <a:cs typeface="+mn-lt"/>
              </a:rPr>
              <a:t>Default-router </a:t>
            </a:r>
            <a:r>
              <a:rPr lang="en-US" dirty="0" err="1">
                <a:ea typeface="+mn-lt"/>
                <a:cs typeface="+mn-lt"/>
              </a:rPr>
              <a:t>x.x.x.x</a:t>
            </a:r>
            <a:r>
              <a:rPr lang="en-US" dirty="0">
                <a:ea typeface="+mn-lt"/>
                <a:cs typeface="+mn-lt"/>
              </a:rPr>
              <a:t> (Interface VLAN IP)</a:t>
            </a:r>
          </a:p>
          <a:p>
            <a:pPr lvl="1"/>
            <a:r>
              <a:rPr lang="en-US" dirty="0" err="1">
                <a:ea typeface="+mn-lt"/>
                <a:cs typeface="+mn-lt"/>
              </a:rPr>
              <a:t>Dns</a:t>
            </a:r>
            <a:r>
              <a:rPr lang="en-US" dirty="0">
                <a:ea typeface="+mn-lt"/>
                <a:cs typeface="+mn-lt"/>
              </a:rPr>
              <a:t> server </a:t>
            </a:r>
            <a:r>
              <a:rPr lang="en-US" dirty="0" err="1">
                <a:ea typeface="+mn-lt"/>
                <a:cs typeface="+mn-lt"/>
              </a:rPr>
              <a:t>x.x.x.x</a:t>
            </a:r>
            <a:r>
              <a:rPr lang="en-US" dirty="0">
                <a:ea typeface="+mn-lt"/>
                <a:cs typeface="+mn-lt"/>
              </a:rPr>
              <a:t> (primary) </a:t>
            </a:r>
            <a:r>
              <a:rPr lang="en-US" dirty="0" err="1">
                <a:ea typeface="+mn-lt"/>
                <a:cs typeface="+mn-lt"/>
              </a:rPr>
              <a:t>x.x.x.x</a:t>
            </a:r>
            <a:r>
              <a:rPr lang="en-US" dirty="0">
                <a:ea typeface="+mn-lt"/>
                <a:cs typeface="+mn-lt"/>
              </a:rPr>
              <a:t> (alternate)</a:t>
            </a:r>
          </a:p>
          <a:p>
            <a:pPr lvl="1"/>
            <a:r>
              <a:rPr lang="en-US" dirty="0">
                <a:ea typeface="+mn-lt"/>
                <a:cs typeface="+mn-lt"/>
              </a:rPr>
              <a:t>IP </a:t>
            </a:r>
            <a:r>
              <a:rPr lang="en-US" dirty="0" err="1">
                <a:ea typeface="+mn-lt"/>
                <a:cs typeface="+mn-lt"/>
              </a:rPr>
              <a:t>dhcp</a:t>
            </a:r>
            <a:r>
              <a:rPr lang="en-US" dirty="0">
                <a:ea typeface="+mn-lt"/>
                <a:cs typeface="+mn-lt"/>
              </a:rPr>
              <a:t> excluded-address </a:t>
            </a:r>
            <a:r>
              <a:rPr lang="en-US" dirty="0" err="1">
                <a:ea typeface="+mn-lt"/>
                <a:cs typeface="+mn-lt"/>
              </a:rPr>
              <a:t>x.x.x.x</a:t>
            </a:r>
            <a:r>
              <a:rPr lang="en-US" dirty="0">
                <a:ea typeface="+mn-lt"/>
                <a:cs typeface="+mn-lt"/>
              </a:rPr>
              <a:t> </a:t>
            </a:r>
            <a:r>
              <a:rPr lang="en-US" dirty="0" err="1">
                <a:ea typeface="+mn-lt"/>
                <a:cs typeface="+mn-lt"/>
              </a:rPr>
              <a:t>x.x.x.x</a:t>
            </a:r>
            <a:endParaRPr lang="en-US" dirty="0">
              <a:ea typeface="+mn-lt"/>
              <a:cs typeface="+mn-lt"/>
            </a:endParaRPr>
          </a:p>
          <a:p>
            <a:pPr lvl="1"/>
            <a:r>
              <a:rPr lang="en-US" dirty="0">
                <a:ea typeface="+mn-lt"/>
                <a:cs typeface="+mn-lt"/>
              </a:rPr>
              <a:t>Domain-name (domain that you are operating on)</a:t>
            </a:r>
          </a:p>
          <a:p>
            <a:pPr marL="457200" lvl="1" indent="0">
              <a:buNone/>
            </a:pPr>
            <a:r>
              <a:rPr lang="en-US" b="1" dirty="0">
                <a:ea typeface="+mn-lt"/>
                <a:cs typeface="+mn-lt"/>
              </a:rPr>
              <a:t>FOR VOICE NETWORK ONLY</a:t>
            </a:r>
            <a:endParaRPr lang="en-US" dirty="0">
              <a:ea typeface="+mn-lt"/>
              <a:cs typeface="+mn-lt"/>
            </a:endParaRPr>
          </a:p>
          <a:p>
            <a:pPr lvl="1"/>
            <a:r>
              <a:rPr lang="en-US" dirty="0">
                <a:ea typeface="+mn-lt"/>
                <a:cs typeface="+mn-lt"/>
              </a:rPr>
              <a:t>Option 150</a:t>
            </a:r>
          </a:p>
          <a:p>
            <a:pPr lvl="1"/>
            <a:r>
              <a:rPr lang="en-US" dirty="0" err="1">
                <a:ea typeface="+mn-lt"/>
                <a:cs typeface="+mn-lt"/>
              </a:rPr>
              <a:t>Ip</a:t>
            </a:r>
            <a:r>
              <a:rPr lang="en-US" dirty="0">
                <a:ea typeface="+mn-lt"/>
                <a:cs typeface="+mn-lt"/>
              </a:rPr>
              <a:t> </a:t>
            </a:r>
            <a:r>
              <a:rPr lang="en-US" dirty="0" err="1">
                <a:ea typeface="+mn-lt"/>
                <a:cs typeface="+mn-lt"/>
              </a:rPr>
              <a:t>x.x.x.x</a:t>
            </a:r>
            <a:r>
              <a:rPr lang="en-US" dirty="0">
                <a:ea typeface="+mn-lt"/>
                <a:cs typeface="+mn-lt"/>
              </a:rPr>
              <a:t> (call manager IP)</a:t>
            </a:r>
          </a:p>
        </p:txBody>
      </p:sp>
    </p:spTree>
    <p:extLst>
      <p:ext uri="{BB962C8B-B14F-4D97-AF65-F5344CB8AC3E}">
        <p14:creationId xmlns:p14="http://schemas.microsoft.com/office/powerpoint/2010/main" val="3748328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BD0A-6C8F-4500-87AB-2A3B0CFAE264}"/>
              </a:ext>
            </a:extLst>
          </p:cNvPr>
          <p:cNvSpPr>
            <a:spLocks noGrp="1"/>
          </p:cNvSpPr>
          <p:nvPr>
            <p:ph type="title"/>
          </p:nvPr>
        </p:nvSpPr>
        <p:spPr>
          <a:xfrm>
            <a:off x="2986546" y="191650"/>
            <a:ext cx="6215732" cy="1905000"/>
          </a:xfrm>
        </p:spPr>
        <p:txBody>
          <a:bodyPr>
            <a:normAutofit/>
          </a:bodyPr>
          <a:lstStyle/>
          <a:p>
            <a:r>
              <a:rPr lang="en-US" dirty="0">
                <a:ea typeface="+mn-lt"/>
                <a:cs typeface="+mn-lt"/>
              </a:rPr>
              <a:t>Verifying DHCP on a client</a:t>
            </a:r>
          </a:p>
        </p:txBody>
      </p:sp>
      <p:sp>
        <p:nvSpPr>
          <p:cNvPr id="3" name="Content Placeholder 2">
            <a:extLst>
              <a:ext uri="{FF2B5EF4-FFF2-40B4-BE49-F238E27FC236}">
                <a16:creationId xmlns:a16="http://schemas.microsoft.com/office/drawing/2014/main" id="{C480C013-71ED-488E-8CE0-21D7FD927F74}"/>
              </a:ext>
            </a:extLst>
          </p:cNvPr>
          <p:cNvSpPr>
            <a:spLocks noGrp="1"/>
          </p:cNvSpPr>
          <p:nvPr>
            <p:ph idx="1"/>
          </p:nvPr>
        </p:nvSpPr>
        <p:spPr>
          <a:xfrm>
            <a:off x="2156460" y="2096650"/>
            <a:ext cx="7879080" cy="2505148"/>
          </a:xfrm>
        </p:spPr>
        <p:txBody>
          <a:bodyPr vert="horz" lIns="91440" tIns="45720" rIns="91440" bIns="45720" rtlCol="0" anchor="t">
            <a:normAutofit lnSpcReduction="10000"/>
          </a:bodyPr>
          <a:lstStyle/>
          <a:p>
            <a:pPr lvl="1"/>
            <a:r>
              <a:rPr lang="en-US" dirty="0">
                <a:ea typeface="+mn-lt"/>
                <a:cs typeface="+mn-lt"/>
              </a:rPr>
              <a:t>Open </a:t>
            </a:r>
            <a:r>
              <a:rPr lang="en-US" dirty="0" err="1">
                <a:ea typeface="+mn-lt"/>
                <a:cs typeface="+mn-lt"/>
              </a:rPr>
              <a:t>cmd</a:t>
            </a:r>
            <a:endParaRPr lang="en-US" dirty="0">
              <a:ea typeface="+mn-lt"/>
              <a:cs typeface="+mn-lt"/>
            </a:endParaRPr>
          </a:p>
          <a:p>
            <a:pPr lvl="1"/>
            <a:r>
              <a:rPr lang="en-US" dirty="0">
                <a:ea typeface="+mn-lt"/>
                <a:cs typeface="+mn-lt"/>
              </a:rPr>
              <a:t>Ipconfig /all</a:t>
            </a:r>
          </a:p>
          <a:p>
            <a:pPr lvl="1"/>
            <a:r>
              <a:rPr lang="en-US" dirty="0">
                <a:ea typeface="+mn-lt"/>
                <a:cs typeface="+mn-lt"/>
              </a:rPr>
              <a:t>Ensure DHCP is yes, autoconfiguration enabled is yes, and there is an IP address in autoconfiguration IP address</a:t>
            </a:r>
          </a:p>
          <a:p>
            <a:pPr lvl="1"/>
            <a:r>
              <a:rPr lang="en-US" dirty="0">
                <a:ea typeface="+mn-lt"/>
                <a:cs typeface="+mn-lt"/>
              </a:rPr>
              <a:t>If an </a:t>
            </a:r>
            <a:r>
              <a:rPr lang="en-US" dirty="0" err="1">
                <a:ea typeface="+mn-lt"/>
                <a:cs typeface="+mn-lt"/>
              </a:rPr>
              <a:t>ip</a:t>
            </a:r>
            <a:r>
              <a:rPr lang="en-US" dirty="0">
                <a:ea typeface="+mn-lt"/>
                <a:cs typeface="+mn-lt"/>
              </a:rPr>
              <a:t> does not populate </a:t>
            </a:r>
          </a:p>
          <a:p>
            <a:pPr lvl="2"/>
            <a:r>
              <a:rPr lang="en-US" dirty="0">
                <a:ea typeface="+mn-lt"/>
                <a:cs typeface="+mn-lt"/>
              </a:rPr>
              <a:t>Ipconfig /release</a:t>
            </a:r>
          </a:p>
          <a:p>
            <a:pPr lvl="2"/>
            <a:r>
              <a:rPr lang="en-US" dirty="0">
                <a:ea typeface="+mn-lt"/>
                <a:cs typeface="+mn-lt"/>
              </a:rPr>
              <a:t>Ipconfig /renew</a:t>
            </a:r>
          </a:p>
          <a:p>
            <a:pPr lvl="2"/>
            <a:endParaRPr lang="en-US" dirty="0">
              <a:ea typeface="+mn-lt"/>
              <a:cs typeface="+mn-lt"/>
            </a:endParaRPr>
          </a:p>
          <a:p>
            <a:pPr lvl="1"/>
            <a:endParaRPr lang="en-US" dirty="0">
              <a:ea typeface="+mn-lt"/>
              <a:cs typeface="+mn-lt"/>
            </a:endParaRPr>
          </a:p>
          <a:p>
            <a:pPr lvl="1"/>
            <a:endParaRPr lang="en-US" dirty="0">
              <a:ea typeface="+mn-lt"/>
              <a:cs typeface="+mn-lt"/>
            </a:endParaRPr>
          </a:p>
        </p:txBody>
      </p:sp>
    </p:spTree>
    <p:extLst>
      <p:ext uri="{BB962C8B-B14F-4D97-AF65-F5344CB8AC3E}">
        <p14:creationId xmlns:p14="http://schemas.microsoft.com/office/powerpoint/2010/main" val="36349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BD0A-6C8F-4500-87AB-2A3B0CFAE264}"/>
              </a:ext>
            </a:extLst>
          </p:cNvPr>
          <p:cNvSpPr>
            <a:spLocks noGrp="1"/>
          </p:cNvSpPr>
          <p:nvPr>
            <p:ph type="title"/>
          </p:nvPr>
        </p:nvSpPr>
        <p:spPr>
          <a:xfrm>
            <a:off x="3020159" y="516351"/>
            <a:ext cx="6144062" cy="597817"/>
          </a:xfrm>
        </p:spPr>
        <p:txBody>
          <a:bodyPr>
            <a:normAutofit/>
          </a:bodyPr>
          <a:lstStyle/>
          <a:p>
            <a:r>
              <a:rPr lang="en-US" dirty="0">
                <a:ea typeface="+mn-lt"/>
                <a:cs typeface="+mn-lt"/>
              </a:rPr>
              <a:t>Troubleshooting </a:t>
            </a:r>
            <a:r>
              <a:rPr lang="en-US" dirty="0" smtClean="0">
                <a:ea typeface="+mn-lt"/>
                <a:cs typeface="+mn-lt"/>
              </a:rPr>
              <a:t>DHCP</a:t>
            </a:r>
            <a:endParaRPr lang="en-US" dirty="0"/>
          </a:p>
        </p:txBody>
      </p:sp>
      <p:sp>
        <p:nvSpPr>
          <p:cNvPr id="3" name="Content Placeholder 2">
            <a:extLst>
              <a:ext uri="{FF2B5EF4-FFF2-40B4-BE49-F238E27FC236}">
                <a16:creationId xmlns:a16="http://schemas.microsoft.com/office/drawing/2014/main" id="{C480C013-71ED-488E-8CE0-21D7FD927F74}"/>
              </a:ext>
            </a:extLst>
          </p:cNvPr>
          <p:cNvSpPr>
            <a:spLocks noGrp="1"/>
          </p:cNvSpPr>
          <p:nvPr>
            <p:ph idx="1"/>
          </p:nvPr>
        </p:nvSpPr>
        <p:spPr>
          <a:xfrm>
            <a:off x="2152650" y="1805234"/>
            <a:ext cx="7879080" cy="2919966"/>
          </a:xfrm>
        </p:spPr>
        <p:txBody>
          <a:bodyPr vert="horz" lIns="91440" tIns="45720" rIns="91440" bIns="45720" rtlCol="0" anchor="t">
            <a:normAutofit/>
          </a:bodyPr>
          <a:lstStyle/>
          <a:p>
            <a:pPr lvl="1"/>
            <a:r>
              <a:rPr lang="en-US" dirty="0">
                <a:ea typeface="+mn-lt"/>
                <a:cs typeface="+mn-lt"/>
              </a:rPr>
              <a:t>Show </a:t>
            </a:r>
            <a:r>
              <a:rPr lang="en-US" dirty="0" err="1">
                <a:ea typeface="+mn-lt"/>
                <a:cs typeface="+mn-lt"/>
              </a:rPr>
              <a:t>ip</a:t>
            </a:r>
            <a:r>
              <a:rPr lang="en-US" dirty="0">
                <a:ea typeface="+mn-lt"/>
                <a:cs typeface="+mn-lt"/>
              </a:rPr>
              <a:t> </a:t>
            </a:r>
            <a:r>
              <a:rPr lang="en-US" dirty="0" err="1">
                <a:ea typeface="+mn-lt"/>
                <a:cs typeface="+mn-lt"/>
              </a:rPr>
              <a:t>dhcp</a:t>
            </a:r>
            <a:r>
              <a:rPr lang="en-US" dirty="0">
                <a:ea typeface="+mn-lt"/>
                <a:cs typeface="+mn-lt"/>
              </a:rPr>
              <a:t> conflict</a:t>
            </a:r>
          </a:p>
          <a:p>
            <a:pPr lvl="2"/>
            <a:r>
              <a:rPr lang="en-US" dirty="0">
                <a:ea typeface="+mn-lt"/>
                <a:cs typeface="+mn-lt"/>
              </a:rPr>
              <a:t>This will show if there is a conflict with an IP address</a:t>
            </a:r>
          </a:p>
          <a:p>
            <a:pPr lvl="1"/>
            <a:r>
              <a:rPr lang="en-US" dirty="0">
                <a:ea typeface="+mn-lt"/>
                <a:cs typeface="+mn-lt"/>
              </a:rPr>
              <a:t>Clear </a:t>
            </a:r>
            <a:r>
              <a:rPr lang="en-US" dirty="0" err="1">
                <a:ea typeface="+mn-lt"/>
                <a:cs typeface="+mn-lt"/>
              </a:rPr>
              <a:t>ip</a:t>
            </a:r>
            <a:r>
              <a:rPr lang="en-US" dirty="0">
                <a:ea typeface="+mn-lt"/>
                <a:cs typeface="+mn-lt"/>
              </a:rPr>
              <a:t> DHCP conflict</a:t>
            </a:r>
          </a:p>
          <a:p>
            <a:pPr lvl="2"/>
            <a:r>
              <a:rPr lang="en-US" dirty="0">
                <a:ea typeface="+mn-lt"/>
                <a:cs typeface="+mn-lt"/>
              </a:rPr>
              <a:t>This will clear the assigned IP address and start the DORA </a:t>
            </a:r>
            <a:r>
              <a:rPr lang="en-US" dirty="0" err="1">
                <a:ea typeface="+mn-lt"/>
                <a:cs typeface="+mn-lt"/>
              </a:rPr>
              <a:t>proccess</a:t>
            </a:r>
            <a:r>
              <a:rPr lang="en-US" dirty="0">
                <a:ea typeface="+mn-lt"/>
                <a:cs typeface="+mn-lt"/>
              </a:rPr>
              <a:t> over </a:t>
            </a:r>
          </a:p>
          <a:p>
            <a:pPr lvl="1"/>
            <a:r>
              <a:rPr lang="en-US" dirty="0">
                <a:ea typeface="+mn-lt"/>
                <a:cs typeface="+mn-lt"/>
              </a:rPr>
              <a:t>Show </a:t>
            </a:r>
            <a:r>
              <a:rPr lang="en-US" dirty="0" err="1">
                <a:ea typeface="+mn-lt"/>
                <a:cs typeface="+mn-lt"/>
              </a:rPr>
              <a:t>ip</a:t>
            </a:r>
            <a:r>
              <a:rPr lang="en-US" dirty="0">
                <a:ea typeface="+mn-lt"/>
                <a:cs typeface="+mn-lt"/>
              </a:rPr>
              <a:t> </a:t>
            </a:r>
            <a:r>
              <a:rPr lang="en-US" dirty="0" err="1">
                <a:ea typeface="+mn-lt"/>
                <a:cs typeface="+mn-lt"/>
              </a:rPr>
              <a:t>dhcp</a:t>
            </a:r>
            <a:r>
              <a:rPr lang="en-US" dirty="0">
                <a:ea typeface="+mn-lt"/>
                <a:cs typeface="+mn-lt"/>
              </a:rPr>
              <a:t> binding</a:t>
            </a:r>
          </a:p>
          <a:p>
            <a:pPr lvl="1"/>
            <a:r>
              <a:rPr lang="en-US" dirty="0">
                <a:ea typeface="+mn-lt"/>
                <a:cs typeface="+mn-lt"/>
              </a:rPr>
              <a:t>Clear </a:t>
            </a:r>
            <a:r>
              <a:rPr lang="en-US" dirty="0" err="1">
                <a:ea typeface="+mn-lt"/>
                <a:cs typeface="+mn-lt"/>
              </a:rPr>
              <a:t>ip</a:t>
            </a:r>
            <a:r>
              <a:rPr lang="en-US" dirty="0">
                <a:ea typeface="+mn-lt"/>
                <a:cs typeface="+mn-lt"/>
              </a:rPr>
              <a:t> </a:t>
            </a:r>
            <a:r>
              <a:rPr lang="en-US" dirty="0" err="1">
                <a:ea typeface="+mn-lt"/>
                <a:cs typeface="+mn-lt"/>
              </a:rPr>
              <a:t>dhcp</a:t>
            </a:r>
            <a:r>
              <a:rPr lang="en-US" dirty="0">
                <a:ea typeface="+mn-lt"/>
                <a:cs typeface="+mn-lt"/>
              </a:rPr>
              <a:t> binding</a:t>
            </a:r>
          </a:p>
          <a:p>
            <a:pPr lvl="1"/>
            <a:endParaRPr lang="en-US" dirty="0">
              <a:ea typeface="+mn-lt"/>
              <a:cs typeface="+mn-lt"/>
            </a:endParaRPr>
          </a:p>
          <a:p>
            <a:pPr lvl="1"/>
            <a:endParaRPr lang="en-US" dirty="0">
              <a:ea typeface="+mn-lt"/>
              <a:cs typeface="+mn-lt"/>
            </a:endParaRPr>
          </a:p>
        </p:txBody>
      </p:sp>
    </p:spTree>
    <p:extLst>
      <p:ext uri="{BB962C8B-B14F-4D97-AF65-F5344CB8AC3E}">
        <p14:creationId xmlns:p14="http://schemas.microsoft.com/office/powerpoint/2010/main" val="391459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4731" y="2592404"/>
            <a:ext cx="4932128" cy="1905000"/>
          </a:xfrm>
        </p:spPr>
        <p:txBody>
          <a:bodyPr>
            <a:normAutofit/>
          </a:bodyPr>
          <a:lstStyle/>
          <a:p>
            <a:r>
              <a:rPr lang="en-US" sz="5400" dirty="0" smtClean="0"/>
              <a:t>Secure Shell</a:t>
            </a:r>
            <a:endParaRPr lang="en-US" sz="5400" dirty="0"/>
          </a:p>
        </p:txBody>
      </p:sp>
    </p:spTree>
    <p:extLst>
      <p:ext uri="{BB962C8B-B14F-4D97-AF65-F5344CB8AC3E}">
        <p14:creationId xmlns:p14="http://schemas.microsoft.com/office/powerpoint/2010/main" val="2624653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4398" y="628851"/>
            <a:ext cx="1553661" cy="737937"/>
          </a:xfrm>
        </p:spPr>
        <p:txBody>
          <a:bodyPr>
            <a:noAutofit/>
          </a:bodyPr>
          <a:lstStyle/>
          <a:p>
            <a:r>
              <a:rPr lang="en-US" sz="6000" dirty="0" smtClean="0"/>
              <a:t>SSH</a:t>
            </a:r>
            <a:endParaRPr lang="en-US" sz="6000" dirty="0"/>
          </a:p>
        </p:txBody>
      </p:sp>
      <p:sp>
        <p:nvSpPr>
          <p:cNvPr id="3" name="Content Placeholder 2"/>
          <p:cNvSpPr>
            <a:spLocks noGrp="1"/>
          </p:cNvSpPr>
          <p:nvPr>
            <p:ph idx="1"/>
          </p:nvPr>
        </p:nvSpPr>
        <p:spPr>
          <a:xfrm>
            <a:off x="881530" y="1562099"/>
            <a:ext cx="9905998" cy="4569193"/>
          </a:xfrm>
        </p:spPr>
        <p:txBody>
          <a:bodyPr>
            <a:normAutofit/>
          </a:bodyPr>
          <a:lstStyle/>
          <a:p>
            <a:r>
              <a:rPr lang="en-US" dirty="0"/>
              <a:t>The Secure Shell Protocol (SSH) is a cryptographic network protocol for operating network services securely over an unsecured network.[1] Its most notable applications are remote login </a:t>
            </a:r>
            <a:r>
              <a:rPr lang="en-US" dirty="0" smtClean="0"/>
              <a:t>sessions </a:t>
            </a:r>
            <a:r>
              <a:rPr lang="en-US" dirty="0"/>
              <a:t>between an authorized user and a trusted host over the internet</a:t>
            </a:r>
            <a:r>
              <a:rPr lang="en-US" dirty="0" smtClean="0"/>
              <a:t>.</a:t>
            </a:r>
          </a:p>
          <a:p>
            <a:r>
              <a:rPr lang="en-US" dirty="0">
                <a:effectLst/>
              </a:rPr>
              <a:t>SSH service was created as a secure replacement for the unencrypted Telnet and uses cryptographic techniques to ensure that all communication to and from the remote server happens in an encrypted manner</a:t>
            </a:r>
            <a:r>
              <a:rPr lang="en-US" dirty="0" smtClean="0">
                <a:effectLst/>
              </a:rPr>
              <a:t>.</a:t>
            </a:r>
          </a:p>
          <a:p>
            <a:r>
              <a:rPr lang="en-US" dirty="0"/>
              <a:t>SSH-1 refers to any implementation of the first version of the SSH protocol. </a:t>
            </a:r>
            <a:endParaRPr lang="en-US" dirty="0" smtClean="0"/>
          </a:p>
          <a:p>
            <a:r>
              <a:rPr lang="en-US" b="1" dirty="0">
                <a:effectLst/>
              </a:rPr>
              <a:t>SSH-2</a:t>
            </a:r>
            <a:r>
              <a:rPr lang="en-US" dirty="0">
                <a:effectLst/>
              </a:rPr>
              <a:t> refers to any implementation of the second version of the SSH </a:t>
            </a:r>
            <a:r>
              <a:rPr lang="en-US" dirty="0" smtClean="0">
                <a:effectLst/>
              </a:rPr>
              <a:t>protocol</a:t>
            </a:r>
          </a:p>
          <a:p>
            <a:r>
              <a:rPr lang="en-US" dirty="0">
                <a:effectLst/>
              </a:rPr>
              <a:t>When comparing SSH2 to SSH1, it's important to note that SSH2 is not simply SSH1 with new protocols plugged in. It's a complete rewrite of the original protocol that incorporates built-in protections against known vulnerabilities in SSH1</a:t>
            </a:r>
            <a:r>
              <a:rPr lang="en-US" dirty="0" smtClean="0">
                <a:effectLst/>
              </a:rPr>
              <a:t>.</a:t>
            </a:r>
            <a:endParaRPr lang="en-US" dirty="0"/>
          </a:p>
        </p:txBody>
      </p:sp>
    </p:spTree>
    <p:extLst>
      <p:ext uri="{BB962C8B-B14F-4D97-AF65-F5344CB8AC3E}">
        <p14:creationId xmlns:p14="http://schemas.microsoft.com/office/powerpoint/2010/main" val="177524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01210F-C354-C12D-0C7E-F14B7433AEEF}"/>
              </a:ext>
            </a:extLst>
          </p:cNvPr>
          <p:cNvSpPr/>
          <p:nvPr/>
        </p:nvSpPr>
        <p:spPr>
          <a:xfrm>
            <a:off x="4711644" y="2058987"/>
            <a:ext cx="7444509" cy="32027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10209" y="153987"/>
            <a:ext cx="2368405" cy="1905000"/>
          </a:xfrm>
        </p:spPr>
        <p:txBody>
          <a:bodyPr/>
          <a:lstStyle/>
          <a:p>
            <a:r>
              <a:rPr lang="en-US" dirty="0"/>
              <a:t>Overview</a:t>
            </a:r>
          </a:p>
        </p:txBody>
      </p:sp>
      <p:sp>
        <p:nvSpPr>
          <p:cNvPr id="3" name="Content Placeholder 2"/>
          <p:cNvSpPr>
            <a:spLocks noGrp="1"/>
          </p:cNvSpPr>
          <p:nvPr>
            <p:ph idx="1"/>
          </p:nvPr>
        </p:nvSpPr>
        <p:spPr>
          <a:xfrm>
            <a:off x="78190" y="1893048"/>
            <a:ext cx="9905998" cy="3124201"/>
          </a:xfrm>
        </p:spPr>
        <p:txBody>
          <a:bodyPr/>
          <a:lstStyle/>
          <a:p>
            <a:r>
              <a:rPr lang="en-US" dirty="0"/>
              <a:t>Enclave LAN Core</a:t>
            </a:r>
          </a:p>
          <a:p>
            <a:pPr lvl="1"/>
            <a:r>
              <a:rPr lang="en-US" dirty="0" smtClean="0"/>
              <a:t>Core Distribution and access layer </a:t>
            </a:r>
            <a:endParaRPr lang="en-US" dirty="0"/>
          </a:p>
          <a:p>
            <a:pPr lvl="1"/>
            <a:r>
              <a:rPr lang="en-US" dirty="0" smtClean="0"/>
              <a:t>Installing </a:t>
            </a:r>
            <a:r>
              <a:rPr lang="en-US" dirty="0" err="1" smtClean="0"/>
              <a:t>lan</a:t>
            </a:r>
            <a:endParaRPr lang="en-US" dirty="0"/>
          </a:p>
          <a:p>
            <a:pPr lvl="1"/>
            <a:r>
              <a:rPr lang="en-US" dirty="0" err="1" smtClean="0"/>
              <a:t>Vlans</a:t>
            </a:r>
            <a:endParaRPr lang="en-US" dirty="0" smtClean="0"/>
          </a:p>
          <a:p>
            <a:pPr lvl="1"/>
            <a:r>
              <a:rPr lang="en-US" dirty="0" err="1" smtClean="0"/>
              <a:t>Dhcp</a:t>
            </a:r>
            <a:endParaRPr lang="en-US" dirty="0" smtClean="0"/>
          </a:p>
          <a:p>
            <a:pPr lvl="1"/>
            <a:r>
              <a:rPr lang="en-US" dirty="0" err="1" smtClean="0"/>
              <a:t>ssh</a:t>
            </a:r>
            <a:endParaRPr lang="en-US" dirty="0"/>
          </a:p>
          <a:p>
            <a:pPr lvl="1"/>
            <a:endParaRPr lang="en-US" dirty="0"/>
          </a:p>
        </p:txBody>
      </p:sp>
      <p:pic>
        <p:nvPicPr>
          <p:cNvPr id="11" name="Picture 10"/>
          <p:cNvPicPr>
            <a:picLocks noChangeAspect="1"/>
          </p:cNvPicPr>
          <p:nvPr/>
        </p:nvPicPr>
        <p:blipFill>
          <a:blip r:embed="rId3"/>
          <a:stretch>
            <a:fillRect/>
          </a:stretch>
        </p:blipFill>
        <p:spPr>
          <a:xfrm>
            <a:off x="4740519" y="2058987"/>
            <a:ext cx="7451481" cy="3200400"/>
          </a:xfrm>
          <a:prstGeom prst="rect">
            <a:avLst/>
          </a:prstGeom>
        </p:spPr>
      </p:pic>
    </p:spTree>
    <p:extLst>
      <p:ext uri="{BB962C8B-B14F-4D97-AF65-F5344CB8AC3E}">
        <p14:creationId xmlns:p14="http://schemas.microsoft.com/office/powerpoint/2010/main" val="307548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7634"/>
            <a:ext cx="9905998" cy="943276"/>
          </a:xfrm>
        </p:spPr>
        <p:txBody>
          <a:bodyPr/>
          <a:lstStyle/>
          <a:p>
            <a:r>
              <a:rPr lang="en-US" dirty="0"/>
              <a:t>Differences between </a:t>
            </a:r>
            <a:r>
              <a:rPr lang="en-US" dirty="0" smtClean="0"/>
              <a:t>SSH </a:t>
            </a:r>
            <a:r>
              <a:rPr lang="en-US" dirty="0"/>
              <a:t>and </a:t>
            </a:r>
            <a:r>
              <a:rPr lang="en-US" dirty="0" smtClean="0"/>
              <a:t>SSH2</a:t>
            </a:r>
            <a:endParaRPr lang="en-US" dirty="0"/>
          </a:p>
        </p:txBody>
      </p:sp>
      <p:sp>
        <p:nvSpPr>
          <p:cNvPr id="3" name="Content Placeholder 2"/>
          <p:cNvSpPr>
            <a:spLocks noGrp="1"/>
          </p:cNvSpPr>
          <p:nvPr>
            <p:ph idx="1"/>
          </p:nvPr>
        </p:nvSpPr>
        <p:spPr>
          <a:xfrm>
            <a:off x="1141413" y="1087655"/>
            <a:ext cx="9905998" cy="5659653"/>
          </a:xfrm>
        </p:spPr>
        <p:txBody>
          <a:bodyPr>
            <a:normAutofit/>
          </a:bodyPr>
          <a:lstStyle/>
          <a:p>
            <a:r>
              <a:rPr lang="en-US" sz="2400" dirty="0"/>
              <a:t>The major differences between SSH1 and SSH2 fall into two main categories: technical and licensing. </a:t>
            </a:r>
            <a:r>
              <a:rPr lang="en-US" sz="2400" dirty="0" smtClean="0"/>
              <a:t>SSH2 </a:t>
            </a:r>
            <a:r>
              <a:rPr lang="en-US" sz="2400" dirty="0"/>
              <a:t>uses different encryption and authentication algorithms. SSH1 supported four encryption algorithms, two of which had been found to be </a:t>
            </a:r>
            <a:r>
              <a:rPr lang="en-US" sz="2400" dirty="0" smtClean="0"/>
              <a:t>unsecure</a:t>
            </a:r>
            <a:r>
              <a:rPr lang="en-US" sz="2400" dirty="0"/>
              <a:t>. </a:t>
            </a:r>
            <a:endParaRPr lang="en-US" sz="2400" dirty="0" smtClean="0"/>
          </a:p>
          <a:p>
            <a:r>
              <a:rPr lang="en-US" sz="2400" dirty="0" smtClean="0"/>
              <a:t>SSH1 </a:t>
            </a:r>
            <a:r>
              <a:rPr lang="en-US" sz="2400" dirty="0"/>
              <a:t>symmetric key block encryption algorithms included the following</a:t>
            </a:r>
            <a:r>
              <a:rPr lang="en-US" sz="2400" dirty="0" smtClean="0"/>
              <a:t>:</a:t>
            </a:r>
          </a:p>
          <a:p>
            <a:pPr lvl="1"/>
            <a:r>
              <a:rPr lang="en-US" sz="2000" dirty="0">
                <a:effectLst/>
              </a:rPr>
              <a:t>Data Encryption Standard (DES), Triple DES, The International Data Encryption Algorithm (IDEA), and blowfish </a:t>
            </a:r>
            <a:endParaRPr lang="en-US" sz="2000" dirty="0" smtClean="0"/>
          </a:p>
          <a:p>
            <a:r>
              <a:rPr lang="en-US" sz="2400" dirty="0">
                <a:effectLst/>
              </a:rPr>
              <a:t>SSH2 dropped support for DES and IDEA encryption algorithms because they were found to be subject to successful attacks. SSH2 currently supports the following encryption algorithms:</a:t>
            </a:r>
          </a:p>
          <a:p>
            <a:r>
              <a:rPr lang="en-US" sz="2400" dirty="0">
                <a:effectLst/>
              </a:rPr>
              <a:t>AES, Blowfish, 3DES, CAST-128, </a:t>
            </a:r>
            <a:r>
              <a:rPr lang="en-US" sz="2400" dirty="0" err="1">
                <a:effectLst/>
              </a:rPr>
              <a:t>Rivest</a:t>
            </a:r>
            <a:r>
              <a:rPr lang="en-US" sz="2400" dirty="0">
                <a:effectLst/>
              </a:rPr>
              <a:t> Cipher </a:t>
            </a:r>
            <a:r>
              <a:rPr lang="en-US" sz="2400" dirty="0" smtClean="0">
                <a:effectLst/>
              </a:rPr>
              <a:t>4 (RC4)</a:t>
            </a:r>
            <a:endParaRPr lang="en-US" sz="2400" dirty="0" smtClean="0"/>
          </a:p>
          <a:p>
            <a:pPr marL="457200" lvl="1" indent="0">
              <a:buNone/>
            </a:pPr>
            <a:endParaRPr lang="en-US" sz="2000" dirty="0">
              <a:effectLst/>
            </a:endParaRPr>
          </a:p>
        </p:txBody>
      </p:sp>
    </p:spTree>
    <p:extLst>
      <p:ext uri="{BB962C8B-B14F-4D97-AF65-F5344CB8AC3E}">
        <p14:creationId xmlns:p14="http://schemas.microsoft.com/office/powerpoint/2010/main" val="395095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58" y="272716"/>
            <a:ext cx="9905998" cy="795688"/>
          </a:xfrm>
        </p:spPr>
        <p:txBody>
          <a:bodyPr/>
          <a:lstStyle/>
          <a:p>
            <a:r>
              <a:rPr lang="en-US" dirty="0" smtClean="0"/>
              <a:t>Differences cont.</a:t>
            </a:r>
            <a:endParaRPr lang="en-US" dirty="0"/>
          </a:p>
        </p:txBody>
      </p:sp>
      <p:sp>
        <p:nvSpPr>
          <p:cNvPr id="3" name="Content Placeholder 2"/>
          <p:cNvSpPr>
            <a:spLocks noGrp="1"/>
          </p:cNvSpPr>
          <p:nvPr>
            <p:ph idx="1"/>
          </p:nvPr>
        </p:nvSpPr>
        <p:spPr>
          <a:xfrm>
            <a:off x="688055" y="1972039"/>
            <a:ext cx="9905998" cy="3124201"/>
          </a:xfrm>
        </p:spPr>
        <p:txBody>
          <a:bodyPr/>
          <a:lstStyle/>
          <a:p>
            <a:r>
              <a:rPr lang="en-US" dirty="0"/>
              <a:t>SSH1 used the RSA authentication algorithm, SSH2 switched to the Digital Signature Algorithm, or DSA. These changes were designed to both circumvent intellectual property issues surrounding the use of IDEA and RSA and increase the base level of security in SSH2 by using stronger algorithms for the exchange of host keys and password authentication</a:t>
            </a:r>
            <a:r>
              <a:rPr lang="en-US" dirty="0" smtClean="0"/>
              <a:t>.</a:t>
            </a:r>
          </a:p>
          <a:p>
            <a:r>
              <a:rPr lang="en-US" dirty="0"/>
              <a:t>SSH2 also provides added functionality. Most notably, it adds the secure file transfer protocol, or </a:t>
            </a:r>
            <a:r>
              <a:rPr lang="en-US" dirty="0" err="1"/>
              <a:t>sftp</a:t>
            </a:r>
            <a:r>
              <a:rPr lang="en-US" dirty="0"/>
              <a:t>, program to the SSH suite. This program uses the SSH protocol's transport layer encryption technology to provide a secure means for file transfer between remote systems.</a:t>
            </a:r>
          </a:p>
        </p:txBody>
      </p:sp>
    </p:spTree>
    <p:extLst>
      <p:ext uri="{BB962C8B-B14F-4D97-AF65-F5344CB8AC3E}">
        <p14:creationId xmlns:p14="http://schemas.microsoft.com/office/powerpoint/2010/main" val="3168348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786" y="330468"/>
            <a:ext cx="9905998" cy="940067"/>
          </a:xfrm>
        </p:spPr>
        <p:txBody>
          <a:bodyPr/>
          <a:lstStyle/>
          <a:p>
            <a:r>
              <a:rPr lang="en-US" dirty="0"/>
              <a:t>How Does SSH Work</a:t>
            </a:r>
          </a:p>
        </p:txBody>
      </p:sp>
      <p:sp>
        <p:nvSpPr>
          <p:cNvPr id="3" name="Content Placeholder 2"/>
          <p:cNvSpPr>
            <a:spLocks noGrp="1"/>
          </p:cNvSpPr>
          <p:nvPr>
            <p:ph idx="1"/>
          </p:nvPr>
        </p:nvSpPr>
        <p:spPr>
          <a:xfrm>
            <a:off x="423512" y="1366788"/>
            <a:ext cx="10864531" cy="4039402"/>
          </a:xfrm>
        </p:spPr>
        <p:txBody>
          <a:bodyPr/>
          <a:lstStyle/>
          <a:p>
            <a:r>
              <a:rPr lang="en-US" dirty="0" smtClean="0"/>
              <a:t>Utilizing Windows</a:t>
            </a:r>
            <a:r>
              <a:rPr lang="en-US" dirty="0"/>
              <a:t>, you will need to utilize an SSH client to open SSH connections. The </a:t>
            </a:r>
            <a:r>
              <a:rPr lang="en-US" dirty="0" smtClean="0"/>
              <a:t>more </a:t>
            </a:r>
            <a:r>
              <a:rPr lang="en-US" dirty="0"/>
              <a:t>popular SSH </a:t>
            </a:r>
            <a:r>
              <a:rPr lang="en-US" dirty="0" smtClean="0"/>
              <a:t>clients are </a:t>
            </a:r>
            <a:r>
              <a:rPr lang="en-US" dirty="0" err="1" smtClean="0"/>
              <a:t>PuTTY</a:t>
            </a:r>
            <a:r>
              <a:rPr lang="en-US" dirty="0" smtClean="0"/>
              <a:t> or </a:t>
            </a:r>
            <a:r>
              <a:rPr lang="en-US" dirty="0" err="1" smtClean="0"/>
              <a:t>SecutrCRT</a:t>
            </a:r>
            <a:endParaRPr lang="en-US" dirty="0" smtClean="0"/>
          </a:p>
          <a:p>
            <a:r>
              <a:rPr lang="en-US" dirty="0"/>
              <a:t>The protocol works in the client-server model, which means that the connection is established by the SSH client connecting to the SSH server. The SSH client drives the connection setup process and uses public key cryptography to verify the identity of the SSH server. After the setup phase the SSH protocol uses strong symmetric encryption and hashing algorithms to ensure the privacy and integrity of the data that is exchanged between the client and server.</a:t>
            </a:r>
          </a:p>
        </p:txBody>
      </p:sp>
    </p:spTree>
    <p:extLst>
      <p:ext uri="{BB962C8B-B14F-4D97-AF65-F5344CB8AC3E}">
        <p14:creationId xmlns:p14="http://schemas.microsoft.com/office/powerpoint/2010/main" val="3049317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1927" y="143707"/>
            <a:ext cx="7030435" cy="930442"/>
          </a:xfrm>
        </p:spPr>
        <p:txBody>
          <a:bodyPr/>
          <a:lstStyle/>
          <a:p>
            <a:pPr algn="ctr"/>
            <a:r>
              <a:rPr lang="en-US" dirty="0" smtClean="0"/>
              <a:t>SSH requirements</a:t>
            </a:r>
            <a:endParaRPr lang="en-US" dirty="0"/>
          </a:p>
        </p:txBody>
      </p:sp>
      <p:sp>
        <p:nvSpPr>
          <p:cNvPr id="3" name="Content Placeholder 2"/>
          <p:cNvSpPr>
            <a:spLocks noGrp="1"/>
          </p:cNvSpPr>
          <p:nvPr>
            <p:ph idx="1"/>
          </p:nvPr>
        </p:nvSpPr>
        <p:spPr>
          <a:xfrm>
            <a:off x="570016" y="971107"/>
            <a:ext cx="10822788" cy="5695507"/>
          </a:xfrm>
        </p:spPr>
        <p:txBody>
          <a:bodyPr>
            <a:normAutofit/>
          </a:bodyPr>
          <a:lstStyle/>
          <a:p>
            <a:r>
              <a:rPr lang="en-US" dirty="0" smtClean="0"/>
              <a:t>requirements for SSH2</a:t>
            </a:r>
          </a:p>
          <a:p>
            <a:pPr marL="914400" lvl="1" indent="-457200">
              <a:buFont typeface="+mj-lt"/>
              <a:buAutoNum type="arabicPeriod"/>
            </a:pPr>
            <a:r>
              <a:rPr lang="en-US" dirty="0" err="1" smtClean="0"/>
              <a:t>Ip</a:t>
            </a:r>
            <a:r>
              <a:rPr lang="en-US" dirty="0" smtClean="0"/>
              <a:t> domain name</a:t>
            </a:r>
          </a:p>
          <a:p>
            <a:pPr marL="914400" lvl="1" indent="-457200">
              <a:buFont typeface="+mj-lt"/>
              <a:buAutoNum type="arabicPeriod"/>
            </a:pPr>
            <a:r>
              <a:rPr lang="en-US" dirty="0" smtClean="0"/>
              <a:t>Reachable </a:t>
            </a:r>
            <a:r>
              <a:rPr lang="en-US" dirty="0" err="1" smtClean="0"/>
              <a:t>ip</a:t>
            </a:r>
            <a:r>
              <a:rPr lang="en-US" dirty="0" smtClean="0"/>
              <a:t> on a device </a:t>
            </a:r>
          </a:p>
          <a:p>
            <a:pPr marL="914400" lvl="1" indent="-457200">
              <a:buFont typeface="+mj-lt"/>
              <a:buAutoNum type="arabicPeriod"/>
            </a:pPr>
            <a:r>
              <a:rPr lang="en-US" dirty="0" smtClean="0"/>
              <a:t>Loopback </a:t>
            </a:r>
            <a:r>
              <a:rPr lang="en-US" dirty="0" err="1" smtClean="0"/>
              <a:t>int</a:t>
            </a:r>
            <a:r>
              <a:rPr lang="en-US" dirty="0" smtClean="0"/>
              <a:t> (typically /32 or IP on management network)</a:t>
            </a:r>
          </a:p>
          <a:p>
            <a:pPr marL="914400" lvl="1" indent="-457200">
              <a:buFont typeface="+mj-lt"/>
              <a:buAutoNum type="arabicPeriod"/>
            </a:pPr>
            <a:r>
              <a:rPr lang="en-US" dirty="0" smtClean="0"/>
              <a:t>Crypto key (A-</a:t>
            </a:r>
            <a:r>
              <a:rPr lang="en-US" dirty="0" err="1"/>
              <a:t>s</a:t>
            </a:r>
            <a:r>
              <a:rPr lang="en-US" dirty="0" err="1" smtClean="0"/>
              <a:t>ymetric</a:t>
            </a:r>
            <a:r>
              <a:rPr lang="en-US" dirty="0" smtClean="0"/>
              <a:t> encryption algorithm preferably </a:t>
            </a:r>
            <a:r>
              <a:rPr lang="en-US" dirty="0" err="1" smtClean="0"/>
              <a:t>rsa</a:t>
            </a:r>
            <a:r>
              <a:rPr lang="en-US" dirty="0" smtClean="0"/>
              <a:t>)</a:t>
            </a:r>
          </a:p>
          <a:p>
            <a:pPr marL="914400" lvl="1" indent="-457200">
              <a:buFont typeface="+mj-lt"/>
              <a:buAutoNum type="arabicPeriod"/>
            </a:pPr>
            <a:r>
              <a:rPr lang="en-US" dirty="0"/>
              <a:t>SSH 2 </a:t>
            </a:r>
            <a:r>
              <a:rPr lang="en-US" dirty="0" smtClean="0"/>
              <a:t>enabled</a:t>
            </a:r>
          </a:p>
          <a:p>
            <a:pPr marL="914400" lvl="1" indent="-457200">
              <a:buFont typeface="+mj-lt"/>
              <a:buAutoNum type="arabicPeriod"/>
            </a:pPr>
            <a:r>
              <a:rPr lang="en-US" dirty="0" smtClean="0"/>
              <a:t>Username and password</a:t>
            </a:r>
          </a:p>
          <a:p>
            <a:pPr marL="914400" lvl="1" indent="-457200">
              <a:buFont typeface="+mj-lt"/>
              <a:buAutoNum type="arabicPeriod"/>
            </a:pPr>
            <a:r>
              <a:rPr lang="en-US" dirty="0" smtClean="0"/>
              <a:t>Line </a:t>
            </a:r>
            <a:r>
              <a:rPr lang="en-US" dirty="0"/>
              <a:t>con 0 </a:t>
            </a:r>
            <a:r>
              <a:rPr lang="en-US" dirty="0" smtClean="0"/>
              <a:t>configurations</a:t>
            </a:r>
          </a:p>
          <a:p>
            <a:pPr marL="914400" lvl="1" indent="-457200">
              <a:buFont typeface="+mj-lt"/>
              <a:buAutoNum type="arabicPeriod"/>
            </a:pPr>
            <a:r>
              <a:rPr lang="en-US" dirty="0" smtClean="0"/>
              <a:t>Line </a:t>
            </a:r>
            <a:r>
              <a:rPr lang="en-US" dirty="0" err="1" smtClean="0"/>
              <a:t>vty</a:t>
            </a:r>
            <a:r>
              <a:rPr lang="en-US" dirty="0" smtClean="0"/>
              <a:t> 0 15 configurations</a:t>
            </a:r>
            <a:endParaRPr lang="en-US" dirty="0"/>
          </a:p>
          <a:p>
            <a:pPr marL="914400" lvl="2" indent="0">
              <a:buNone/>
            </a:pP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174791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6" y="233916"/>
            <a:ext cx="9905998" cy="517451"/>
          </a:xfrm>
        </p:spPr>
        <p:txBody>
          <a:bodyPr>
            <a:normAutofit fontScale="90000"/>
          </a:bodyPr>
          <a:lstStyle/>
          <a:p>
            <a:r>
              <a:rPr lang="en-US" dirty="0" smtClean="0"/>
              <a:t>SSH configurations</a:t>
            </a:r>
            <a:endParaRPr lang="en-US" dirty="0"/>
          </a:p>
        </p:txBody>
      </p:sp>
      <p:sp>
        <p:nvSpPr>
          <p:cNvPr id="3" name="Content Placeholder 2"/>
          <p:cNvSpPr>
            <a:spLocks noGrp="1"/>
          </p:cNvSpPr>
          <p:nvPr>
            <p:ph idx="1"/>
          </p:nvPr>
        </p:nvSpPr>
        <p:spPr>
          <a:xfrm>
            <a:off x="535259" y="992372"/>
            <a:ext cx="10512152" cy="5408427"/>
          </a:xfrm>
        </p:spPr>
        <p:txBody>
          <a:bodyPr>
            <a:normAutofit fontScale="55000" lnSpcReduction="20000"/>
          </a:bodyPr>
          <a:lstStyle/>
          <a:p>
            <a:endParaRPr lang="en-US" dirty="0" smtClean="0"/>
          </a:p>
          <a:p>
            <a:r>
              <a:rPr lang="en-US" dirty="0" err="1" smtClean="0"/>
              <a:t>Ip</a:t>
            </a:r>
            <a:r>
              <a:rPr lang="en-US" dirty="0" smtClean="0"/>
              <a:t> domain name XXX (domain name)</a:t>
            </a:r>
          </a:p>
          <a:p>
            <a:r>
              <a:rPr lang="en-US" dirty="0" err="1" smtClean="0"/>
              <a:t>Int</a:t>
            </a:r>
            <a:r>
              <a:rPr lang="en-US" dirty="0" smtClean="0"/>
              <a:t> loopback 1 (needs to be advertised if its on a connected network)</a:t>
            </a:r>
          </a:p>
          <a:p>
            <a:pPr lvl="1"/>
            <a:r>
              <a:rPr lang="en-US" dirty="0" err="1" smtClean="0"/>
              <a:t>Ip</a:t>
            </a:r>
            <a:r>
              <a:rPr lang="en-US" dirty="0" smtClean="0"/>
              <a:t> add </a:t>
            </a:r>
            <a:r>
              <a:rPr lang="en-US" dirty="0" err="1" smtClean="0"/>
              <a:t>x.x.x.x</a:t>
            </a:r>
            <a:r>
              <a:rPr lang="en-US" dirty="0" smtClean="0"/>
              <a:t> </a:t>
            </a:r>
            <a:r>
              <a:rPr lang="en-US" dirty="0" err="1" smtClean="0"/>
              <a:t>x.x.x.x</a:t>
            </a:r>
            <a:endParaRPr lang="en-US" dirty="0" smtClean="0"/>
          </a:p>
          <a:p>
            <a:r>
              <a:rPr lang="en-US" dirty="0" smtClean="0"/>
              <a:t>Crypto key generate </a:t>
            </a:r>
            <a:r>
              <a:rPr lang="en-US" dirty="0" err="1" smtClean="0"/>
              <a:t>rsa</a:t>
            </a:r>
            <a:r>
              <a:rPr lang="en-US" dirty="0" smtClean="0"/>
              <a:t> module 2048 (</a:t>
            </a:r>
            <a:r>
              <a:rPr lang="en-US" dirty="0"/>
              <a:t>A-</a:t>
            </a:r>
            <a:r>
              <a:rPr lang="en-US" dirty="0" err="1"/>
              <a:t>symetric</a:t>
            </a:r>
            <a:r>
              <a:rPr lang="en-US" dirty="0"/>
              <a:t> encryption </a:t>
            </a:r>
            <a:r>
              <a:rPr lang="en-US" dirty="0" smtClean="0"/>
              <a:t>algorithm)</a:t>
            </a:r>
          </a:p>
          <a:p>
            <a:r>
              <a:rPr lang="en-US" dirty="0" err="1" smtClean="0"/>
              <a:t>Ip</a:t>
            </a:r>
            <a:r>
              <a:rPr lang="en-US" dirty="0" smtClean="0"/>
              <a:t> </a:t>
            </a:r>
            <a:r>
              <a:rPr lang="en-US" dirty="0" err="1" smtClean="0"/>
              <a:t>ssh</a:t>
            </a:r>
            <a:r>
              <a:rPr lang="en-US" dirty="0" smtClean="0"/>
              <a:t> version 2 (creates </a:t>
            </a:r>
            <a:r>
              <a:rPr lang="en-US" dirty="0" err="1" smtClean="0"/>
              <a:t>ssh</a:t>
            </a:r>
            <a:r>
              <a:rPr lang="en-US" dirty="0" smtClean="0"/>
              <a:t>)</a:t>
            </a:r>
          </a:p>
          <a:p>
            <a:r>
              <a:rPr lang="en-US" dirty="0" smtClean="0"/>
              <a:t>Username (admin) </a:t>
            </a:r>
            <a:r>
              <a:rPr lang="en-US" dirty="0" err="1" smtClean="0"/>
              <a:t>priv</a:t>
            </a:r>
            <a:r>
              <a:rPr lang="en-US" dirty="0" smtClean="0"/>
              <a:t> 15 algorithmic-type script  secret (admin)</a:t>
            </a:r>
          </a:p>
          <a:p>
            <a:r>
              <a:rPr lang="en-US" dirty="0"/>
              <a:t>Username (admin) </a:t>
            </a:r>
            <a:r>
              <a:rPr lang="en-US" dirty="0" err="1"/>
              <a:t>priv</a:t>
            </a:r>
            <a:r>
              <a:rPr lang="en-US" dirty="0"/>
              <a:t> </a:t>
            </a:r>
            <a:r>
              <a:rPr lang="en-US" dirty="0" smtClean="0"/>
              <a:t>5 </a:t>
            </a:r>
            <a:r>
              <a:rPr lang="en-US" dirty="0"/>
              <a:t>algorithmic-type script  secret (admin</a:t>
            </a:r>
            <a:r>
              <a:rPr lang="en-US" dirty="0" smtClean="0"/>
              <a:t>)</a:t>
            </a:r>
          </a:p>
          <a:p>
            <a:r>
              <a:rPr lang="en-US" dirty="0" smtClean="0"/>
              <a:t>L</a:t>
            </a:r>
            <a:r>
              <a:rPr lang="en-US" dirty="0"/>
              <a:t> </a:t>
            </a:r>
            <a:r>
              <a:rPr lang="en-US" dirty="0" err="1"/>
              <a:t>ine</a:t>
            </a:r>
            <a:r>
              <a:rPr lang="en-US" dirty="0"/>
              <a:t> con 0</a:t>
            </a:r>
          </a:p>
          <a:p>
            <a:pPr lvl="1"/>
            <a:r>
              <a:rPr lang="en-US" dirty="0"/>
              <a:t>Login </a:t>
            </a:r>
            <a:r>
              <a:rPr lang="en-US" dirty="0" smtClean="0"/>
              <a:t>local</a:t>
            </a:r>
          </a:p>
          <a:p>
            <a:pPr lvl="1"/>
            <a:r>
              <a:rPr lang="en-US" dirty="0"/>
              <a:t>Transport proffered </a:t>
            </a:r>
            <a:r>
              <a:rPr lang="en-US" dirty="0" err="1"/>
              <a:t>ssh</a:t>
            </a:r>
            <a:r>
              <a:rPr lang="en-US" dirty="0"/>
              <a:t> </a:t>
            </a:r>
          </a:p>
          <a:p>
            <a:pPr lvl="1"/>
            <a:r>
              <a:rPr lang="en-US" dirty="0"/>
              <a:t>Transport </a:t>
            </a:r>
            <a:r>
              <a:rPr lang="en-US" dirty="0" err="1"/>
              <a:t>intput</a:t>
            </a:r>
            <a:r>
              <a:rPr lang="en-US" dirty="0"/>
              <a:t> </a:t>
            </a:r>
            <a:r>
              <a:rPr lang="en-US" dirty="0" err="1"/>
              <a:t>ssh</a:t>
            </a:r>
            <a:endParaRPr lang="en-US" dirty="0"/>
          </a:p>
          <a:p>
            <a:pPr lvl="1"/>
            <a:r>
              <a:rPr lang="en-US" dirty="0"/>
              <a:t>Transport output </a:t>
            </a:r>
            <a:r>
              <a:rPr lang="en-US" dirty="0" err="1" smtClean="0"/>
              <a:t>ssh</a:t>
            </a:r>
            <a:endParaRPr lang="en-US" dirty="0" smtClean="0"/>
          </a:p>
          <a:p>
            <a:r>
              <a:rPr lang="en-US" dirty="0"/>
              <a:t>Line </a:t>
            </a:r>
            <a:r>
              <a:rPr lang="en-US" dirty="0" err="1"/>
              <a:t>vty</a:t>
            </a:r>
            <a:r>
              <a:rPr lang="en-US" dirty="0"/>
              <a:t> 0 </a:t>
            </a:r>
            <a:r>
              <a:rPr lang="en-US" dirty="0" smtClean="0"/>
              <a:t>15</a:t>
            </a:r>
          </a:p>
          <a:p>
            <a:pPr lvl="1"/>
            <a:r>
              <a:rPr lang="en-US" dirty="0"/>
              <a:t>Login </a:t>
            </a:r>
            <a:r>
              <a:rPr lang="en-US" dirty="0" smtClean="0"/>
              <a:t>local</a:t>
            </a:r>
            <a:endParaRPr lang="en-US" dirty="0"/>
          </a:p>
          <a:p>
            <a:pPr lvl="1"/>
            <a:r>
              <a:rPr lang="en-US" dirty="0"/>
              <a:t>Transport proffered </a:t>
            </a:r>
            <a:r>
              <a:rPr lang="en-US" dirty="0" err="1"/>
              <a:t>ssh</a:t>
            </a:r>
            <a:r>
              <a:rPr lang="en-US" dirty="0"/>
              <a:t> </a:t>
            </a:r>
          </a:p>
          <a:p>
            <a:pPr lvl="1"/>
            <a:r>
              <a:rPr lang="en-US" dirty="0"/>
              <a:t>Transport </a:t>
            </a:r>
            <a:r>
              <a:rPr lang="en-US" dirty="0" err="1"/>
              <a:t>intput</a:t>
            </a:r>
            <a:r>
              <a:rPr lang="en-US" dirty="0"/>
              <a:t> </a:t>
            </a:r>
            <a:r>
              <a:rPr lang="en-US" dirty="0" err="1"/>
              <a:t>ssh</a:t>
            </a:r>
            <a:endParaRPr lang="en-US" dirty="0"/>
          </a:p>
          <a:p>
            <a:pPr lvl="1"/>
            <a:r>
              <a:rPr lang="en-US" dirty="0"/>
              <a:t>Transport output </a:t>
            </a:r>
            <a:r>
              <a:rPr lang="en-US" dirty="0" err="1" smtClean="0"/>
              <a:t>ssh</a:t>
            </a:r>
            <a:endParaRPr lang="en-US" dirty="0"/>
          </a:p>
          <a:p>
            <a:endParaRPr lang="en-US" dirty="0" smtClean="0"/>
          </a:p>
          <a:p>
            <a:r>
              <a:rPr lang="en-US" dirty="0" smtClean="0"/>
              <a:t>To Verify if SSH </a:t>
            </a:r>
            <a:r>
              <a:rPr lang="en-US" dirty="0" smtClean="0"/>
              <a:t>works</a:t>
            </a:r>
          </a:p>
          <a:p>
            <a:pPr lvl="1"/>
            <a:r>
              <a:rPr lang="en-US" dirty="0" smtClean="0"/>
              <a:t>On any switch, router our laptop within you LAN and WAN , on putty secure </a:t>
            </a:r>
            <a:r>
              <a:rPr lang="en-US" dirty="0" err="1" smtClean="0"/>
              <a:t>crt</a:t>
            </a:r>
            <a:r>
              <a:rPr lang="en-US" dirty="0" smtClean="0"/>
              <a:t> or command prompt type the following</a:t>
            </a:r>
          </a:p>
          <a:p>
            <a:pPr lvl="2"/>
            <a:r>
              <a:rPr lang="en-US" dirty="0" smtClean="0"/>
              <a:t> </a:t>
            </a:r>
            <a:r>
              <a:rPr lang="en-US" sz="2200" dirty="0" err="1" smtClean="0"/>
              <a:t>ssh</a:t>
            </a:r>
            <a:r>
              <a:rPr lang="en-US" sz="2200" dirty="0" smtClean="0"/>
              <a:t> –l </a:t>
            </a:r>
            <a:r>
              <a:rPr lang="en-US" sz="2200" dirty="0" err="1" smtClean="0"/>
              <a:t>x.x.x.x</a:t>
            </a:r>
            <a:r>
              <a:rPr lang="en-US" sz="2200" dirty="0" smtClean="0"/>
              <a:t> (Username) (Password) </a:t>
            </a:r>
          </a:p>
          <a:p>
            <a:endParaRPr lang="en-US" dirty="0" smtClean="0"/>
          </a:p>
          <a:p>
            <a:endParaRPr lang="en-US" dirty="0" smtClean="0"/>
          </a:p>
        </p:txBody>
      </p:sp>
    </p:spTree>
    <p:extLst>
      <p:ext uri="{BB962C8B-B14F-4D97-AF65-F5344CB8AC3E}">
        <p14:creationId xmlns:p14="http://schemas.microsoft.com/office/powerpoint/2010/main" val="2093368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54BB9-44CB-4748-85EC-AD116905C277}"/>
              </a:ext>
            </a:extLst>
          </p:cNvPr>
          <p:cNvSpPr>
            <a:spLocks noGrp="1"/>
          </p:cNvSpPr>
          <p:nvPr>
            <p:ph type="title"/>
          </p:nvPr>
        </p:nvSpPr>
        <p:spPr>
          <a:xfrm>
            <a:off x="1775460" y="1958109"/>
            <a:ext cx="8641079" cy="1847012"/>
          </a:xfrm>
        </p:spPr>
        <p:txBody>
          <a:bodyPr>
            <a:noAutofit/>
          </a:bodyPr>
          <a:lstStyle/>
          <a:p>
            <a:pPr algn="ctr"/>
            <a:r>
              <a:rPr lang="en-US" sz="5400" dirty="0">
                <a:cs typeface="Times New Roman"/>
              </a:rPr>
              <a:t>Router On A Stick </a:t>
            </a:r>
            <a:endParaRPr lang="en-US" sz="5400" dirty="0">
              <a:cs typeface="Times New Roman" panose="02020603050405020304" pitchFamily="18" charset="0"/>
            </a:endParaRPr>
          </a:p>
        </p:txBody>
      </p:sp>
    </p:spTree>
    <p:extLst>
      <p:ext uri="{BB962C8B-B14F-4D97-AF65-F5344CB8AC3E}">
        <p14:creationId xmlns:p14="http://schemas.microsoft.com/office/powerpoint/2010/main" val="2673540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BD0A-6C8F-4500-87AB-2A3B0CFAE264}"/>
              </a:ext>
            </a:extLst>
          </p:cNvPr>
          <p:cNvSpPr>
            <a:spLocks noGrp="1"/>
          </p:cNvSpPr>
          <p:nvPr>
            <p:ph type="title"/>
          </p:nvPr>
        </p:nvSpPr>
        <p:spPr>
          <a:xfrm>
            <a:off x="4036758" y="939566"/>
            <a:ext cx="4118484" cy="962637"/>
          </a:xfrm>
        </p:spPr>
        <p:txBody>
          <a:bodyPr>
            <a:normAutofit/>
          </a:bodyPr>
          <a:lstStyle/>
          <a:p>
            <a:r>
              <a:rPr lang="en-US" dirty="0">
                <a:cs typeface="Calibri"/>
              </a:rPr>
              <a:t>Router On A Stick</a:t>
            </a:r>
          </a:p>
        </p:txBody>
      </p:sp>
      <p:sp>
        <p:nvSpPr>
          <p:cNvPr id="3" name="Content Placeholder 2">
            <a:extLst>
              <a:ext uri="{FF2B5EF4-FFF2-40B4-BE49-F238E27FC236}">
                <a16:creationId xmlns:a16="http://schemas.microsoft.com/office/drawing/2014/main" id="{C480C013-71ED-488E-8CE0-21D7FD927F74}"/>
              </a:ext>
            </a:extLst>
          </p:cNvPr>
          <p:cNvSpPr>
            <a:spLocks noGrp="1"/>
          </p:cNvSpPr>
          <p:nvPr>
            <p:ph idx="1"/>
          </p:nvPr>
        </p:nvSpPr>
        <p:spPr>
          <a:xfrm>
            <a:off x="2156460" y="2180540"/>
            <a:ext cx="7879080" cy="2970300"/>
          </a:xfrm>
        </p:spPr>
        <p:txBody>
          <a:bodyPr vert="horz" lIns="91440" tIns="45720" rIns="91440" bIns="45720" rtlCol="0" anchor="t">
            <a:normAutofit/>
          </a:bodyPr>
          <a:lstStyle/>
          <a:p>
            <a:r>
              <a:rPr lang="en-US" dirty="0">
                <a:ea typeface="+mn-lt"/>
                <a:cs typeface="+mn-lt"/>
              </a:rPr>
              <a:t>Router-on-a-stick (ROAS) is a feature that allows us to route packets to subnets associated with VLANs connected to a router 802.1Q trunk. It uses a router VLAN </a:t>
            </a:r>
            <a:r>
              <a:rPr lang="en-US" dirty="0" err="1">
                <a:ea typeface="+mn-lt"/>
                <a:cs typeface="+mn-lt"/>
              </a:rPr>
              <a:t>trunking</a:t>
            </a:r>
            <a:r>
              <a:rPr lang="en-US" dirty="0">
                <a:ea typeface="+mn-lt"/>
                <a:cs typeface="+mn-lt"/>
              </a:rPr>
              <a:t> configuration to give the router a logical interface connected to each VLAN. </a:t>
            </a:r>
            <a:endParaRPr lang="en-US" dirty="0">
              <a:cs typeface="Calibri"/>
            </a:endParaRPr>
          </a:p>
          <a:p>
            <a:endParaRPr lang="en-US" dirty="0">
              <a:ea typeface="+mn-lt"/>
              <a:cs typeface="+mn-lt"/>
            </a:endParaRPr>
          </a:p>
        </p:txBody>
      </p:sp>
    </p:spTree>
    <p:extLst>
      <p:ext uri="{BB962C8B-B14F-4D97-AF65-F5344CB8AC3E}">
        <p14:creationId xmlns:p14="http://schemas.microsoft.com/office/powerpoint/2010/main" val="2901225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BD0A-6C8F-4500-87AB-2A3B0CFAE264}"/>
              </a:ext>
            </a:extLst>
          </p:cNvPr>
          <p:cNvSpPr>
            <a:spLocks noGrp="1"/>
          </p:cNvSpPr>
          <p:nvPr>
            <p:ph type="title"/>
          </p:nvPr>
        </p:nvSpPr>
        <p:spPr>
          <a:xfrm>
            <a:off x="1141413" y="326354"/>
            <a:ext cx="9905998" cy="1261145"/>
          </a:xfrm>
        </p:spPr>
        <p:txBody>
          <a:bodyPr>
            <a:normAutofit/>
          </a:bodyPr>
          <a:lstStyle/>
          <a:p>
            <a:r>
              <a:rPr lang="en-US" dirty="0">
                <a:cs typeface="Calibri"/>
              </a:rPr>
              <a:t>Router </a:t>
            </a:r>
            <a:r>
              <a:rPr lang="en-US" dirty="0" err="1">
                <a:cs typeface="Calibri"/>
              </a:rPr>
              <a:t>cONFIGURATIONS</a:t>
            </a:r>
            <a:endParaRPr lang="en-US" dirty="0">
              <a:cs typeface="Calibri"/>
            </a:endParaRPr>
          </a:p>
        </p:txBody>
      </p:sp>
      <p:sp>
        <p:nvSpPr>
          <p:cNvPr id="3" name="Content Placeholder 2">
            <a:extLst>
              <a:ext uri="{FF2B5EF4-FFF2-40B4-BE49-F238E27FC236}">
                <a16:creationId xmlns:a16="http://schemas.microsoft.com/office/drawing/2014/main" id="{C480C013-71ED-488E-8CE0-21D7FD927F74}"/>
              </a:ext>
            </a:extLst>
          </p:cNvPr>
          <p:cNvSpPr>
            <a:spLocks noGrp="1"/>
          </p:cNvSpPr>
          <p:nvPr>
            <p:ph idx="1"/>
          </p:nvPr>
        </p:nvSpPr>
        <p:spPr>
          <a:xfrm>
            <a:off x="2154872" y="1562100"/>
            <a:ext cx="7879080" cy="4969546"/>
          </a:xfrm>
        </p:spPr>
        <p:txBody>
          <a:bodyPr vert="horz" lIns="91440" tIns="45720" rIns="91440" bIns="45720" rtlCol="0" anchor="t">
            <a:normAutofit/>
          </a:bodyPr>
          <a:lstStyle/>
          <a:p>
            <a:r>
              <a:rPr lang="en-US" dirty="0">
                <a:ea typeface="+mn-lt"/>
                <a:cs typeface="+mn-lt"/>
              </a:rPr>
              <a:t>Router </a:t>
            </a:r>
            <a:r>
              <a:rPr lang="en-US" dirty="0" err="1">
                <a:ea typeface="+mn-lt"/>
                <a:cs typeface="+mn-lt"/>
              </a:rPr>
              <a:t>Config</a:t>
            </a:r>
            <a:endParaRPr lang="en-US" dirty="0">
              <a:ea typeface="+mn-lt"/>
              <a:cs typeface="+mn-lt"/>
            </a:endParaRPr>
          </a:p>
          <a:p>
            <a:pPr lvl="1"/>
            <a:r>
              <a:rPr lang="en-US" dirty="0">
                <a:ea typeface="+mn-lt"/>
                <a:cs typeface="+mn-lt"/>
              </a:rPr>
              <a:t>Int g2/0.x (whatever outbound interface you are routing through, it is good practice to associate your </a:t>
            </a:r>
            <a:r>
              <a:rPr lang="en-US" dirty="0" err="1">
                <a:ea typeface="+mn-lt"/>
                <a:cs typeface="+mn-lt"/>
              </a:rPr>
              <a:t>subinterface</a:t>
            </a:r>
            <a:r>
              <a:rPr lang="en-US" dirty="0">
                <a:ea typeface="+mn-lt"/>
                <a:cs typeface="+mn-lt"/>
              </a:rPr>
              <a:t> to your </a:t>
            </a:r>
            <a:r>
              <a:rPr lang="en-US" dirty="0" err="1">
                <a:ea typeface="+mn-lt"/>
                <a:cs typeface="+mn-lt"/>
              </a:rPr>
              <a:t>vlan</a:t>
            </a:r>
            <a:r>
              <a:rPr lang="en-US" dirty="0">
                <a:ea typeface="+mn-lt"/>
                <a:cs typeface="+mn-lt"/>
              </a:rPr>
              <a:t> </a:t>
            </a:r>
            <a:r>
              <a:rPr lang="en-US" dirty="0" err="1">
                <a:ea typeface="+mn-lt"/>
                <a:cs typeface="+mn-lt"/>
              </a:rPr>
              <a:t>baing</a:t>
            </a:r>
            <a:r>
              <a:rPr lang="en-US" dirty="0">
                <a:ea typeface="+mn-lt"/>
                <a:cs typeface="+mn-lt"/>
              </a:rPr>
              <a:t> created. Ex: </a:t>
            </a:r>
            <a:r>
              <a:rPr lang="en-US" b="1" dirty="0">
                <a:ea typeface="+mn-lt"/>
                <a:cs typeface="+mn-lt"/>
              </a:rPr>
              <a:t>G2/0.30 for </a:t>
            </a:r>
            <a:r>
              <a:rPr lang="en-US" b="1" dirty="0" err="1">
                <a:ea typeface="+mn-lt"/>
                <a:cs typeface="+mn-lt"/>
              </a:rPr>
              <a:t>vlan</a:t>
            </a:r>
            <a:r>
              <a:rPr lang="en-US" b="1" dirty="0">
                <a:ea typeface="+mn-lt"/>
                <a:cs typeface="+mn-lt"/>
              </a:rPr>
              <a:t> 30</a:t>
            </a:r>
            <a:r>
              <a:rPr lang="en-US" dirty="0">
                <a:ea typeface="+mn-lt"/>
                <a:cs typeface="+mn-lt"/>
              </a:rPr>
              <a:t>)</a:t>
            </a:r>
          </a:p>
          <a:p>
            <a:pPr lvl="1"/>
            <a:r>
              <a:rPr lang="en-US" dirty="0" err="1">
                <a:ea typeface="+mn-lt"/>
                <a:cs typeface="+mn-lt"/>
              </a:rPr>
              <a:t>Encapsilation</a:t>
            </a:r>
            <a:r>
              <a:rPr lang="en-US" dirty="0">
                <a:ea typeface="+mn-lt"/>
                <a:cs typeface="+mn-lt"/>
              </a:rPr>
              <a:t> dot1q (</a:t>
            </a:r>
            <a:r>
              <a:rPr lang="en-US" dirty="0" err="1">
                <a:ea typeface="+mn-lt"/>
                <a:cs typeface="+mn-lt"/>
              </a:rPr>
              <a:t>vlan</a:t>
            </a:r>
            <a:r>
              <a:rPr lang="en-US" dirty="0">
                <a:ea typeface="+mn-lt"/>
                <a:cs typeface="+mn-lt"/>
              </a:rPr>
              <a:t> ID)</a:t>
            </a:r>
          </a:p>
          <a:p>
            <a:pPr lvl="1"/>
            <a:r>
              <a:rPr lang="en-US" dirty="0" err="1">
                <a:ea typeface="+mn-lt"/>
                <a:cs typeface="+mn-lt"/>
              </a:rPr>
              <a:t>Ip</a:t>
            </a:r>
            <a:r>
              <a:rPr lang="en-US" dirty="0">
                <a:ea typeface="+mn-lt"/>
                <a:cs typeface="+mn-lt"/>
              </a:rPr>
              <a:t> address </a:t>
            </a:r>
            <a:r>
              <a:rPr lang="en-US" dirty="0" err="1">
                <a:ea typeface="+mn-lt"/>
                <a:cs typeface="+mn-lt"/>
              </a:rPr>
              <a:t>x.x.x.x</a:t>
            </a:r>
            <a:r>
              <a:rPr lang="en-US" dirty="0">
                <a:ea typeface="+mn-lt"/>
                <a:cs typeface="+mn-lt"/>
              </a:rPr>
              <a:t> </a:t>
            </a:r>
            <a:r>
              <a:rPr lang="en-US" dirty="0" err="1">
                <a:ea typeface="+mn-lt"/>
                <a:cs typeface="+mn-lt"/>
              </a:rPr>
              <a:t>x.x.x.x</a:t>
            </a:r>
            <a:r>
              <a:rPr lang="en-US" dirty="0">
                <a:ea typeface="+mn-lt"/>
                <a:cs typeface="+mn-lt"/>
              </a:rPr>
              <a:t> (</a:t>
            </a:r>
            <a:r>
              <a:rPr lang="en-US" dirty="0" err="1">
                <a:ea typeface="+mn-lt"/>
                <a:cs typeface="+mn-lt"/>
              </a:rPr>
              <a:t>ip</a:t>
            </a:r>
            <a:r>
              <a:rPr lang="en-US" dirty="0">
                <a:ea typeface="+mn-lt"/>
                <a:cs typeface="+mn-lt"/>
              </a:rPr>
              <a:t> address and subnet mask of your network associated to your </a:t>
            </a:r>
            <a:r>
              <a:rPr lang="en-US" dirty="0" err="1">
                <a:ea typeface="+mn-lt"/>
                <a:cs typeface="+mn-lt"/>
              </a:rPr>
              <a:t>vlan</a:t>
            </a:r>
            <a:r>
              <a:rPr lang="en-US" dirty="0">
                <a:ea typeface="+mn-lt"/>
                <a:cs typeface="+mn-lt"/>
              </a:rPr>
              <a:t>)</a:t>
            </a:r>
          </a:p>
          <a:p>
            <a:pPr lvl="1"/>
            <a:r>
              <a:rPr lang="en-US" dirty="0">
                <a:ea typeface="+mn-lt"/>
                <a:cs typeface="+mn-lt"/>
              </a:rPr>
              <a:t>Description (brief description of </a:t>
            </a:r>
            <a:r>
              <a:rPr lang="en-US" dirty="0" err="1">
                <a:ea typeface="+mn-lt"/>
                <a:cs typeface="+mn-lt"/>
              </a:rPr>
              <a:t>vlan</a:t>
            </a:r>
            <a:r>
              <a:rPr lang="en-US" dirty="0">
                <a:ea typeface="+mn-lt"/>
                <a:cs typeface="+mn-lt"/>
              </a:rPr>
              <a:t>)</a:t>
            </a:r>
          </a:p>
          <a:p>
            <a:pPr marL="457200" lvl="1" indent="0">
              <a:buNone/>
            </a:pPr>
            <a:r>
              <a:rPr lang="en-US" dirty="0">
                <a:ea typeface="+mn-lt"/>
                <a:cs typeface="+mn-lt"/>
              </a:rPr>
              <a:t>Route your </a:t>
            </a:r>
            <a:r>
              <a:rPr lang="en-US" dirty="0" err="1">
                <a:ea typeface="+mn-lt"/>
                <a:cs typeface="+mn-lt"/>
              </a:rPr>
              <a:t>vlan</a:t>
            </a:r>
            <a:r>
              <a:rPr lang="en-US" dirty="0">
                <a:ea typeface="+mn-lt"/>
                <a:cs typeface="+mn-lt"/>
              </a:rPr>
              <a:t> traffic</a:t>
            </a:r>
          </a:p>
          <a:p>
            <a:pPr lvl="1"/>
            <a:r>
              <a:rPr lang="en-US" dirty="0">
                <a:ea typeface="+mn-lt"/>
                <a:cs typeface="+mn-lt"/>
              </a:rPr>
              <a:t>Router EIGRP (AS number)</a:t>
            </a:r>
          </a:p>
          <a:p>
            <a:pPr lvl="1"/>
            <a:r>
              <a:rPr lang="en-US" dirty="0">
                <a:ea typeface="+mn-lt"/>
                <a:cs typeface="+mn-lt"/>
              </a:rPr>
              <a:t>Network </a:t>
            </a:r>
            <a:r>
              <a:rPr lang="en-US" dirty="0" err="1">
                <a:ea typeface="+mn-lt"/>
                <a:cs typeface="+mn-lt"/>
              </a:rPr>
              <a:t>x.x.x.x</a:t>
            </a:r>
            <a:r>
              <a:rPr lang="en-US" dirty="0">
                <a:ea typeface="+mn-lt"/>
                <a:cs typeface="+mn-lt"/>
              </a:rPr>
              <a:t> </a:t>
            </a:r>
            <a:r>
              <a:rPr lang="en-US" dirty="0" err="1">
                <a:ea typeface="+mn-lt"/>
                <a:cs typeface="+mn-lt"/>
              </a:rPr>
              <a:t>x.x.x.x</a:t>
            </a:r>
            <a:r>
              <a:rPr lang="en-US" dirty="0">
                <a:ea typeface="+mn-lt"/>
                <a:cs typeface="+mn-lt"/>
              </a:rPr>
              <a:t>(broadcast your </a:t>
            </a:r>
            <a:r>
              <a:rPr lang="en-US" dirty="0" err="1">
                <a:ea typeface="+mn-lt"/>
                <a:cs typeface="+mn-lt"/>
              </a:rPr>
              <a:t>vlan</a:t>
            </a:r>
            <a:r>
              <a:rPr lang="en-US" dirty="0">
                <a:ea typeface="+mn-lt"/>
                <a:cs typeface="+mn-lt"/>
              </a:rPr>
              <a:t> networks </a:t>
            </a:r>
            <a:r>
              <a:rPr lang="en-US" b="1" dirty="0">
                <a:ea typeface="+mn-lt"/>
                <a:cs typeface="+mn-lt"/>
              </a:rPr>
              <a:t>ensure you do not broadcast your </a:t>
            </a:r>
            <a:r>
              <a:rPr lang="en-US" b="1" dirty="0" err="1">
                <a:ea typeface="+mn-lt"/>
                <a:cs typeface="+mn-lt"/>
              </a:rPr>
              <a:t>nbma</a:t>
            </a:r>
            <a:r>
              <a:rPr lang="en-US" b="1" dirty="0">
                <a:ea typeface="+mn-lt"/>
                <a:cs typeface="+mn-lt"/>
              </a:rPr>
              <a:t> network (</a:t>
            </a:r>
            <a:r>
              <a:rPr lang="en-US" b="1" dirty="0" err="1">
                <a:ea typeface="+mn-lt"/>
                <a:cs typeface="+mn-lt"/>
              </a:rPr>
              <a:t>pt</a:t>
            </a:r>
            <a:r>
              <a:rPr lang="en-US" b="1" dirty="0">
                <a:ea typeface="+mn-lt"/>
                <a:cs typeface="+mn-lt"/>
              </a:rPr>
              <a:t> net/outside interface) </a:t>
            </a:r>
            <a:r>
              <a:rPr lang="en-US" dirty="0">
                <a:ea typeface="+mn-lt"/>
                <a:cs typeface="+mn-lt"/>
              </a:rPr>
              <a:t>)</a:t>
            </a:r>
          </a:p>
          <a:p>
            <a:pPr marL="457200" lvl="1" indent="0">
              <a:buNone/>
            </a:pPr>
            <a:endParaRPr lang="en-US" dirty="0">
              <a:ea typeface="+mn-lt"/>
              <a:cs typeface="+mn-lt"/>
            </a:endParaRPr>
          </a:p>
        </p:txBody>
      </p:sp>
    </p:spTree>
    <p:extLst>
      <p:ext uri="{BB962C8B-B14F-4D97-AF65-F5344CB8AC3E}">
        <p14:creationId xmlns:p14="http://schemas.microsoft.com/office/powerpoint/2010/main" val="4076667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BD0A-6C8F-4500-87AB-2A3B0CFAE264}"/>
              </a:ext>
            </a:extLst>
          </p:cNvPr>
          <p:cNvSpPr>
            <a:spLocks noGrp="1"/>
          </p:cNvSpPr>
          <p:nvPr>
            <p:ph type="title"/>
          </p:nvPr>
        </p:nvSpPr>
        <p:spPr>
          <a:xfrm>
            <a:off x="1353859" y="257263"/>
            <a:ext cx="9964723" cy="489358"/>
          </a:xfrm>
        </p:spPr>
        <p:txBody>
          <a:bodyPr>
            <a:normAutofit fontScale="90000"/>
          </a:bodyPr>
          <a:lstStyle/>
          <a:p>
            <a:r>
              <a:rPr lang="en-US" dirty="0">
                <a:ea typeface="+mn-lt"/>
                <a:cs typeface="+mn-lt"/>
              </a:rPr>
              <a:t>NETWORK MODULE ENHANCE(</a:t>
            </a:r>
            <a:r>
              <a:rPr lang="en-US" dirty="0" err="1">
                <a:ea typeface="+mn-lt"/>
                <a:cs typeface="+mn-lt"/>
              </a:rPr>
              <a:t>nme</a:t>
            </a:r>
            <a:r>
              <a:rPr lang="en-US" dirty="0">
                <a:ea typeface="+mn-lt"/>
                <a:cs typeface="+mn-lt"/>
              </a:rPr>
              <a:t>) Configurations </a:t>
            </a:r>
            <a:endParaRPr lang="en-US" dirty="0">
              <a:cs typeface="Calibri"/>
            </a:endParaRPr>
          </a:p>
        </p:txBody>
      </p:sp>
      <p:sp>
        <p:nvSpPr>
          <p:cNvPr id="3" name="Content Placeholder 2">
            <a:extLst>
              <a:ext uri="{FF2B5EF4-FFF2-40B4-BE49-F238E27FC236}">
                <a16:creationId xmlns:a16="http://schemas.microsoft.com/office/drawing/2014/main" id="{C480C013-71ED-488E-8CE0-21D7FD927F74}"/>
              </a:ext>
            </a:extLst>
          </p:cNvPr>
          <p:cNvSpPr>
            <a:spLocks noGrp="1"/>
          </p:cNvSpPr>
          <p:nvPr>
            <p:ph idx="1"/>
          </p:nvPr>
        </p:nvSpPr>
        <p:spPr>
          <a:xfrm>
            <a:off x="1296972" y="855079"/>
            <a:ext cx="10078499" cy="5839336"/>
          </a:xfrm>
        </p:spPr>
        <p:txBody>
          <a:bodyPr vert="horz" lIns="91440" tIns="45720" rIns="91440" bIns="45720" rtlCol="0" anchor="t">
            <a:normAutofit fontScale="92500" lnSpcReduction="10000"/>
          </a:bodyPr>
          <a:lstStyle/>
          <a:p>
            <a:pPr marL="457200" indent="-457200"/>
            <a:r>
              <a:rPr lang="en-US" dirty="0">
                <a:ea typeface="+mn-lt"/>
                <a:cs typeface="Calibri"/>
              </a:rPr>
              <a:t>Switch/NME </a:t>
            </a:r>
            <a:r>
              <a:rPr lang="en-US" dirty="0" err="1">
                <a:ea typeface="+mn-lt"/>
                <a:cs typeface="Calibri"/>
              </a:rPr>
              <a:t>config</a:t>
            </a:r>
            <a:endParaRPr lang="en-US" dirty="0">
              <a:ea typeface="+mn-lt"/>
              <a:cs typeface="Calibri"/>
            </a:endParaRPr>
          </a:p>
          <a:p>
            <a:pPr lvl="1"/>
            <a:r>
              <a:rPr lang="en-US" dirty="0">
                <a:ea typeface="+mn-lt"/>
                <a:cs typeface="+mn-lt"/>
              </a:rPr>
              <a:t>Access NME through router</a:t>
            </a:r>
          </a:p>
          <a:p>
            <a:pPr lvl="2"/>
            <a:r>
              <a:rPr lang="en-US" dirty="0">
                <a:ea typeface="+mn-lt"/>
                <a:cs typeface="+mn-lt"/>
              </a:rPr>
              <a:t>Service-module </a:t>
            </a:r>
            <a:r>
              <a:rPr lang="en-US" dirty="0" err="1">
                <a:ea typeface="+mn-lt"/>
                <a:cs typeface="+mn-lt"/>
              </a:rPr>
              <a:t>gigabitethernet</a:t>
            </a:r>
            <a:r>
              <a:rPr lang="en-US" dirty="0">
                <a:ea typeface="+mn-lt"/>
                <a:cs typeface="+mn-lt"/>
              </a:rPr>
              <a:t> g2/0 session</a:t>
            </a:r>
          </a:p>
          <a:p>
            <a:pPr lvl="2"/>
            <a:r>
              <a:rPr lang="en-US" dirty="0">
                <a:ea typeface="+mn-lt"/>
                <a:cs typeface="+mn-lt"/>
              </a:rPr>
              <a:t>To exit back to router: (</a:t>
            </a:r>
            <a:r>
              <a:rPr lang="en-US" dirty="0" err="1">
                <a:ea typeface="+mn-lt"/>
                <a:cs typeface="+mn-lt"/>
              </a:rPr>
              <a:t>Ctrl+Shift</a:t>
            </a:r>
            <a:r>
              <a:rPr lang="en-US" dirty="0">
                <a:ea typeface="+mn-lt"/>
                <a:cs typeface="+mn-lt"/>
              </a:rPr>
              <a:t> 6) x</a:t>
            </a:r>
          </a:p>
          <a:p>
            <a:pPr lvl="1"/>
            <a:r>
              <a:rPr lang="en-US" dirty="0">
                <a:ea typeface="+mn-lt"/>
                <a:cs typeface="+mn-lt"/>
              </a:rPr>
              <a:t>Ensure that your connection from router to switch is set to trunk</a:t>
            </a:r>
          </a:p>
          <a:p>
            <a:pPr lvl="2"/>
            <a:r>
              <a:rPr lang="en-US" dirty="0">
                <a:ea typeface="+mn-lt"/>
                <a:cs typeface="+mn-lt"/>
              </a:rPr>
              <a:t>Int range  g0/25-26</a:t>
            </a:r>
          </a:p>
          <a:p>
            <a:pPr lvl="2"/>
            <a:r>
              <a:rPr lang="en-US" dirty="0">
                <a:ea typeface="+mn-lt"/>
                <a:cs typeface="+mn-lt"/>
              </a:rPr>
              <a:t>Switchport trunk encapsulation dot1q</a:t>
            </a:r>
          </a:p>
          <a:p>
            <a:pPr lvl="2"/>
            <a:r>
              <a:rPr lang="en-US" dirty="0" err="1">
                <a:ea typeface="+mn-lt"/>
                <a:cs typeface="+mn-lt"/>
              </a:rPr>
              <a:t>Switchprot</a:t>
            </a:r>
            <a:r>
              <a:rPr lang="en-US" dirty="0">
                <a:ea typeface="+mn-lt"/>
                <a:cs typeface="+mn-lt"/>
              </a:rPr>
              <a:t> mode trunk (this establishes the connection from the router to the NME)</a:t>
            </a:r>
          </a:p>
          <a:p>
            <a:pPr lvl="1"/>
            <a:r>
              <a:rPr lang="en-US" dirty="0">
                <a:ea typeface="+mn-lt"/>
                <a:cs typeface="+mn-lt"/>
              </a:rPr>
              <a:t>Configure VLANs to interfaces</a:t>
            </a:r>
          </a:p>
          <a:p>
            <a:pPr lvl="2"/>
            <a:r>
              <a:rPr lang="en-US" dirty="0" err="1">
                <a:ea typeface="+mn-lt"/>
                <a:cs typeface="+mn-lt"/>
              </a:rPr>
              <a:t>Vlan</a:t>
            </a:r>
            <a:r>
              <a:rPr lang="en-US" dirty="0">
                <a:ea typeface="+mn-lt"/>
                <a:cs typeface="+mn-lt"/>
              </a:rPr>
              <a:t> xx</a:t>
            </a:r>
          </a:p>
          <a:p>
            <a:pPr lvl="2"/>
            <a:r>
              <a:rPr lang="en-US" dirty="0">
                <a:ea typeface="+mn-lt"/>
                <a:cs typeface="+mn-lt"/>
              </a:rPr>
              <a:t>Name (user/voice/print </a:t>
            </a:r>
            <a:r>
              <a:rPr lang="en-US" dirty="0" err="1">
                <a:ea typeface="+mn-lt"/>
                <a:cs typeface="+mn-lt"/>
              </a:rPr>
              <a:t>etc</a:t>
            </a:r>
            <a:r>
              <a:rPr lang="en-US" dirty="0">
                <a:ea typeface="+mn-lt"/>
                <a:cs typeface="+mn-lt"/>
              </a:rPr>
              <a:t>)</a:t>
            </a:r>
          </a:p>
          <a:p>
            <a:pPr lvl="2"/>
            <a:r>
              <a:rPr lang="en-US" dirty="0">
                <a:ea typeface="+mn-lt"/>
                <a:cs typeface="+mn-lt"/>
              </a:rPr>
              <a:t>exit</a:t>
            </a:r>
          </a:p>
          <a:p>
            <a:pPr lvl="2"/>
            <a:r>
              <a:rPr lang="en-US" dirty="0">
                <a:ea typeface="+mn-lt"/>
                <a:cs typeface="+mn-lt"/>
              </a:rPr>
              <a:t>Int g1/0/x (interface you want to add </a:t>
            </a:r>
            <a:r>
              <a:rPr lang="en-US" dirty="0" err="1">
                <a:ea typeface="+mn-lt"/>
                <a:cs typeface="+mn-lt"/>
              </a:rPr>
              <a:t>vlan</a:t>
            </a:r>
            <a:r>
              <a:rPr lang="en-US" dirty="0">
                <a:ea typeface="+mn-lt"/>
                <a:cs typeface="+mn-lt"/>
              </a:rPr>
              <a:t> to)</a:t>
            </a:r>
          </a:p>
          <a:p>
            <a:pPr lvl="2"/>
            <a:r>
              <a:rPr lang="en-US" dirty="0" err="1">
                <a:ea typeface="+mn-lt"/>
                <a:cs typeface="+mn-lt"/>
              </a:rPr>
              <a:t>Switchport</a:t>
            </a:r>
            <a:r>
              <a:rPr lang="en-US" dirty="0">
                <a:ea typeface="+mn-lt"/>
                <a:cs typeface="+mn-lt"/>
              </a:rPr>
              <a:t> mode access</a:t>
            </a:r>
          </a:p>
          <a:p>
            <a:pPr lvl="2"/>
            <a:r>
              <a:rPr lang="en-US" dirty="0">
                <a:ea typeface="+mn-lt"/>
                <a:cs typeface="+mn-lt"/>
              </a:rPr>
              <a:t>Switchport access </a:t>
            </a:r>
            <a:r>
              <a:rPr lang="en-US" dirty="0" err="1">
                <a:ea typeface="+mn-lt"/>
                <a:cs typeface="+mn-lt"/>
              </a:rPr>
              <a:t>vlan</a:t>
            </a:r>
            <a:r>
              <a:rPr lang="en-US" dirty="0">
                <a:ea typeface="+mn-lt"/>
                <a:cs typeface="+mn-lt"/>
              </a:rPr>
              <a:t> xx(</a:t>
            </a:r>
            <a:r>
              <a:rPr lang="en-US" dirty="0" err="1">
                <a:ea typeface="+mn-lt"/>
                <a:cs typeface="+mn-lt"/>
              </a:rPr>
              <a:t>vlan</a:t>
            </a:r>
            <a:r>
              <a:rPr lang="en-US" dirty="0">
                <a:ea typeface="+mn-lt"/>
                <a:cs typeface="+mn-lt"/>
              </a:rPr>
              <a:t> you want to assign)</a:t>
            </a:r>
          </a:p>
          <a:p>
            <a:pPr lvl="2"/>
            <a:r>
              <a:rPr lang="en-US" dirty="0">
                <a:ea typeface="+mn-lt"/>
                <a:cs typeface="+mn-lt"/>
              </a:rPr>
              <a:t>Switchport access voice </a:t>
            </a:r>
            <a:r>
              <a:rPr lang="en-US" dirty="0" err="1">
                <a:ea typeface="+mn-lt"/>
                <a:cs typeface="+mn-lt"/>
              </a:rPr>
              <a:t>vlan</a:t>
            </a:r>
            <a:r>
              <a:rPr lang="en-US" dirty="0">
                <a:ea typeface="+mn-lt"/>
                <a:cs typeface="+mn-lt"/>
              </a:rPr>
              <a:t> xx (voice </a:t>
            </a:r>
            <a:r>
              <a:rPr lang="en-US" dirty="0" err="1">
                <a:ea typeface="+mn-lt"/>
                <a:cs typeface="+mn-lt"/>
              </a:rPr>
              <a:t>vlan</a:t>
            </a:r>
            <a:r>
              <a:rPr lang="en-US" dirty="0">
                <a:ea typeface="+mn-lt"/>
                <a:cs typeface="+mn-lt"/>
              </a:rPr>
              <a:t>; </a:t>
            </a:r>
            <a:r>
              <a:rPr lang="en-US" b="1" dirty="0">
                <a:ea typeface="+mn-lt"/>
                <a:cs typeface="+mn-lt"/>
              </a:rPr>
              <a:t>only voice and user VLANs can be added to the same interface)</a:t>
            </a:r>
            <a:endParaRPr lang="en-US" dirty="0">
              <a:ea typeface="+mn-lt"/>
              <a:cs typeface="+mn-lt"/>
            </a:endParaRPr>
          </a:p>
          <a:p>
            <a:pPr marL="914400" lvl="2" indent="0">
              <a:buNone/>
            </a:pPr>
            <a:endParaRPr lang="en-US" dirty="0">
              <a:ea typeface="+mn-lt"/>
              <a:cs typeface="+mn-lt"/>
            </a:endParaRPr>
          </a:p>
          <a:p>
            <a:pPr lvl="1"/>
            <a:endParaRPr lang="en-US" dirty="0">
              <a:ea typeface="+mn-lt"/>
              <a:cs typeface="+mn-lt"/>
            </a:endParaRPr>
          </a:p>
          <a:p>
            <a:pPr marL="457200" lvl="1" indent="0">
              <a:buNone/>
            </a:pPr>
            <a:endParaRPr lang="en-US" dirty="0">
              <a:ea typeface="+mn-lt"/>
              <a:cs typeface="+mn-lt"/>
            </a:endParaRPr>
          </a:p>
        </p:txBody>
      </p:sp>
    </p:spTree>
    <p:extLst>
      <p:ext uri="{BB962C8B-B14F-4D97-AF65-F5344CB8AC3E}">
        <p14:creationId xmlns:p14="http://schemas.microsoft.com/office/powerpoint/2010/main" val="3041663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FD73-108C-BAAF-D6CB-DD77F96C0801}"/>
              </a:ext>
            </a:extLst>
          </p:cNvPr>
          <p:cNvSpPr>
            <a:spLocks noGrp="1"/>
          </p:cNvSpPr>
          <p:nvPr>
            <p:ph type="title"/>
          </p:nvPr>
        </p:nvSpPr>
        <p:spPr>
          <a:xfrm>
            <a:off x="5309418" y="2942228"/>
            <a:ext cx="6223821" cy="973542"/>
          </a:xfrm>
        </p:spPr>
        <p:txBody>
          <a:bodyPr vert="horz" lIns="91440" tIns="45720" rIns="91440" bIns="45720" rtlCol="0" anchor="b">
            <a:normAutofit/>
          </a:bodyPr>
          <a:lstStyle/>
          <a:p>
            <a:pPr algn="ctr"/>
            <a:r>
              <a:rPr lang="en-US" sz="5400" dirty="0">
                <a:effectLst>
                  <a:glow rad="38100">
                    <a:schemeClr val="bg1">
                      <a:lumMod val="65000"/>
                      <a:lumOff val="35000"/>
                      <a:alpha val="50000"/>
                    </a:schemeClr>
                  </a:glow>
                  <a:outerShdw blurRad="28575" dist="31750" dir="13200000" algn="tl" rotWithShape="0">
                    <a:srgbClr val="000000">
                      <a:alpha val="25000"/>
                    </a:srgbClr>
                  </a:outerShdw>
                </a:effectLst>
              </a:rPr>
              <a:t>questions</a:t>
            </a:r>
          </a:p>
        </p:txBody>
      </p:sp>
      <p:pic>
        <p:nvPicPr>
          <p:cNvPr id="6" name="Graphic 5" descr="Help">
            <a:extLst>
              <a:ext uri="{FF2B5EF4-FFF2-40B4-BE49-F238E27FC236}">
                <a16:creationId xmlns:a16="http://schemas.microsoft.com/office/drawing/2014/main" id="{EE5997E2-CC14-7D1D-2D05-37B24C5912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308103" y="1428342"/>
            <a:ext cx="4001315" cy="400131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1566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050" y="1247552"/>
            <a:ext cx="9905998" cy="3676650"/>
          </a:xfrm>
        </p:spPr>
        <p:txBody>
          <a:bodyPr>
            <a:normAutofit/>
          </a:bodyPr>
          <a:lstStyle/>
          <a:p>
            <a:pPr algn="ctr"/>
            <a:r>
              <a:rPr lang="en-US" dirty="0" smtClean="0"/>
              <a:t>The hierarchical internetworking model defined by cisco includes a core layer, distribution layer and access layer. Network switches working within these layers get corresponding names  </a:t>
            </a:r>
            <a:endParaRPr lang="en-US" dirty="0"/>
          </a:p>
        </p:txBody>
      </p:sp>
    </p:spTree>
    <p:extLst>
      <p:ext uri="{BB962C8B-B14F-4D97-AF65-F5344CB8AC3E}">
        <p14:creationId xmlns:p14="http://schemas.microsoft.com/office/powerpoint/2010/main" val="10350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763" y="161924"/>
            <a:ext cx="9905998" cy="6600826"/>
          </a:xfrm>
        </p:spPr>
        <p:txBody>
          <a:bodyPr/>
          <a:lstStyle/>
          <a:p>
            <a:r>
              <a:rPr lang="en-US" dirty="0"/>
              <a:t>CORE switch</a:t>
            </a:r>
            <a:endParaRPr lang="en-US" dirty="0" smtClean="0"/>
          </a:p>
          <a:p>
            <a:pPr lvl="1"/>
            <a:r>
              <a:rPr lang="en-US" dirty="0" smtClean="0"/>
              <a:t>The core switch is the network switch that I positioned the backbone or physical core of a network. </a:t>
            </a:r>
          </a:p>
          <a:p>
            <a:pPr lvl="1"/>
            <a:r>
              <a:rPr lang="en-US" dirty="0" smtClean="0"/>
              <a:t>It will serve as the gateway to a wan or the internet. </a:t>
            </a:r>
          </a:p>
          <a:p>
            <a:pPr marL="0" indent="0">
              <a:buNone/>
            </a:pPr>
            <a:endParaRPr lang="en-US" dirty="0"/>
          </a:p>
          <a:p>
            <a:r>
              <a:rPr lang="en-US" dirty="0"/>
              <a:t>Distribution switch</a:t>
            </a:r>
            <a:endParaRPr lang="en-US" dirty="0" smtClean="0"/>
          </a:p>
          <a:p>
            <a:pPr lvl="1"/>
            <a:r>
              <a:rPr lang="en-US" dirty="0"/>
              <a:t>The distribution switch links upwards to the core switch and downwards to the access </a:t>
            </a:r>
            <a:r>
              <a:rPr lang="en-US" dirty="0" smtClean="0"/>
              <a:t>switch.</a:t>
            </a:r>
          </a:p>
          <a:p>
            <a:pPr lvl="1"/>
            <a:r>
              <a:rPr lang="en-US" dirty="0" smtClean="0"/>
              <a:t>It </a:t>
            </a:r>
            <a:r>
              <a:rPr lang="en-US" dirty="0"/>
              <a:t>functions as a bridge and ensures that packets are appropriately routed between subnets and VLANs in an enterprise network. </a:t>
            </a:r>
          </a:p>
          <a:p>
            <a:pPr marL="0" indent="0">
              <a:buNone/>
            </a:pPr>
            <a:endParaRPr lang="en-US" dirty="0"/>
          </a:p>
          <a:p>
            <a:r>
              <a:rPr lang="en-US" dirty="0"/>
              <a:t>Access switch</a:t>
            </a:r>
            <a:endParaRPr lang="en-US" dirty="0" smtClean="0"/>
          </a:p>
          <a:p>
            <a:pPr lvl="1"/>
            <a:r>
              <a:rPr lang="en-US" dirty="0"/>
              <a:t>Located in that access layer, an access switch is used to connect majority od devices to a network. </a:t>
            </a:r>
          </a:p>
          <a:p>
            <a:pPr lvl="1"/>
            <a:r>
              <a:rPr lang="en-US" dirty="0"/>
              <a:t>Mostly used in offices and server rooms and will usually have high-density ports (48 port </a:t>
            </a:r>
            <a:r>
              <a:rPr lang="en-US" dirty="0" err="1"/>
              <a:t>sw</a:t>
            </a:r>
            <a:r>
              <a:rPr lang="en-US" dirty="0"/>
              <a:t>).</a:t>
            </a:r>
          </a:p>
          <a:p>
            <a:endParaRPr lang="en-US" dirty="0"/>
          </a:p>
        </p:txBody>
      </p:sp>
    </p:spTree>
    <p:extLst>
      <p:ext uri="{BB962C8B-B14F-4D97-AF65-F5344CB8AC3E}">
        <p14:creationId xmlns:p14="http://schemas.microsoft.com/office/powerpoint/2010/main" val="356066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398" y="250257"/>
            <a:ext cx="9905998" cy="539015"/>
          </a:xfrm>
        </p:spPr>
        <p:txBody>
          <a:bodyPr>
            <a:normAutofit fontScale="90000"/>
          </a:bodyPr>
          <a:lstStyle/>
          <a:p>
            <a:r>
              <a:rPr lang="en-US" dirty="0" smtClean="0"/>
              <a:t>Installing a local area network</a:t>
            </a:r>
            <a:endParaRPr lang="en-US" dirty="0"/>
          </a:p>
        </p:txBody>
      </p:sp>
      <p:sp>
        <p:nvSpPr>
          <p:cNvPr id="3" name="Content Placeholder 2"/>
          <p:cNvSpPr>
            <a:spLocks noGrp="1"/>
          </p:cNvSpPr>
          <p:nvPr>
            <p:ph idx="1"/>
          </p:nvPr>
        </p:nvSpPr>
        <p:spPr>
          <a:xfrm>
            <a:off x="327259" y="789272"/>
            <a:ext cx="11636944" cy="5890661"/>
          </a:xfrm>
        </p:spPr>
        <p:txBody>
          <a:bodyPr>
            <a:noAutofit/>
          </a:bodyPr>
          <a:lstStyle/>
          <a:p>
            <a:r>
              <a:rPr lang="en-US" sz="1800" dirty="0" smtClean="0"/>
              <a:t>When installing a </a:t>
            </a:r>
            <a:r>
              <a:rPr lang="en-US" sz="1800" dirty="0" err="1" smtClean="0"/>
              <a:t>lan</a:t>
            </a:r>
            <a:r>
              <a:rPr lang="en-US" sz="1800" dirty="0"/>
              <a:t> </a:t>
            </a:r>
            <a:r>
              <a:rPr lang="en-US" sz="1800" dirty="0" smtClean="0"/>
              <a:t>there are 7 steps to consider</a:t>
            </a:r>
          </a:p>
          <a:p>
            <a:pPr marL="800100" lvl="1" indent="-342900">
              <a:buFont typeface="+mj-lt"/>
              <a:buAutoNum type="arabicPeriod"/>
            </a:pPr>
            <a:r>
              <a:rPr lang="en-US" dirty="0"/>
              <a:t>Identify </a:t>
            </a:r>
            <a:r>
              <a:rPr lang="en-US" dirty="0" smtClean="0"/>
              <a:t>gear you will need to set up the network</a:t>
            </a:r>
          </a:p>
          <a:p>
            <a:pPr lvl="2"/>
            <a:r>
              <a:rPr lang="en-US" dirty="0" smtClean="0"/>
              <a:t>Servers, routers, switches </a:t>
            </a:r>
            <a:r>
              <a:rPr lang="en-US" dirty="0" err="1" smtClean="0"/>
              <a:t>etc</a:t>
            </a:r>
            <a:endParaRPr lang="en-US" dirty="0"/>
          </a:p>
          <a:p>
            <a:pPr marL="800100" lvl="1" indent="-342900">
              <a:buFont typeface="+mj-lt"/>
              <a:buAutoNum type="arabicPeriod"/>
            </a:pPr>
            <a:r>
              <a:rPr lang="en-US" dirty="0" smtClean="0"/>
              <a:t>Configure the wan on the router</a:t>
            </a:r>
          </a:p>
          <a:p>
            <a:pPr lvl="2"/>
            <a:r>
              <a:rPr lang="en-US" sz="1800" dirty="0" smtClean="0"/>
              <a:t>Interfaces, tunnels, </a:t>
            </a:r>
            <a:r>
              <a:rPr lang="en-US" sz="1800" dirty="0" err="1" smtClean="0"/>
              <a:t>vlans</a:t>
            </a:r>
            <a:r>
              <a:rPr lang="en-US" sz="1800" dirty="0" smtClean="0"/>
              <a:t>, routing protocols, </a:t>
            </a:r>
            <a:r>
              <a:rPr lang="en-US" sz="1800" dirty="0" err="1" smtClean="0"/>
              <a:t>dhcp</a:t>
            </a:r>
            <a:r>
              <a:rPr lang="en-US" sz="1800" dirty="0" smtClean="0"/>
              <a:t>, </a:t>
            </a:r>
            <a:r>
              <a:rPr lang="en-US" sz="1800" dirty="0" err="1" smtClean="0"/>
              <a:t>ssh</a:t>
            </a:r>
            <a:endParaRPr lang="en-US" sz="1800" dirty="0" smtClean="0"/>
          </a:p>
          <a:p>
            <a:pPr marL="800100" lvl="1" indent="-342900">
              <a:buFont typeface="+mj-lt"/>
              <a:buAutoNum type="arabicPeriod"/>
            </a:pPr>
            <a:r>
              <a:rPr lang="en-US" dirty="0" smtClean="0"/>
              <a:t>Configure </a:t>
            </a:r>
            <a:r>
              <a:rPr lang="en-US" dirty="0" err="1" smtClean="0"/>
              <a:t>lan</a:t>
            </a:r>
            <a:r>
              <a:rPr lang="en-US" dirty="0" smtClean="0"/>
              <a:t> ports on router and switches </a:t>
            </a:r>
          </a:p>
          <a:p>
            <a:pPr lvl="2"/>
            <a:r>
              <a:rPr lang="en-US" sz="1800" dirty="0" smtClean="0"/>
              <a:t>trunk and access ports, </a:t>
            </a:r>
            <a:r>
              <a:rPr lang="en-US" sz="1800" dirty="0" err="1" smtClean="0"/>
              <a:t>ssh</a:t>
            </a:r>
            <a:endParaRPr lang="en-US" sz="1800" dirty="0" smtClean="0"/>
          </a:p>
          <a:p>
            <a:pPr marL="800100" lvl="1" indent="-342900">
              <a:buFont typeface="+mj-lt"/>
              <a:buAutoNum type="arabicPeriod"/>
            </a:pPr>
            <a:r>
              <a:rPr lang="en-US" dirty="0" smtClean="0"/>
              <a:t>Identify to local services you need available on the network </a:t>
            </a:r>
          </a:p>
          <a:p>
            <a:pPr lvl="2"/>
            <a:r>
              <a:rPr lang="en-US" sz="1800" dirty="0" smtClean="0"/>
              <a:t>(user, voice, print, video </a:t>
            </a:r>
            <a:r>
              <a:rPr lang="en-US" sz="1800" dirty="0" err="1" smtClean="0"/>
              <a:t>etc</a:t>
            </a:r>
            <a:r>
              <a:rPr lang="en-US" sz="1800" dirty="0" smtClean="0"/>
              <a:t>)</a:t>
            </a:r>
          </a:p>
          <a:p>
            <a:pPr marL="800100" lvl="1" indent="-342900">
              <a:buFont typeface="+mj-lt"/>
              <a:buAutoNum type="arabicPeriod"/>
            </a:pPr>
            <a:r>
              <a:rPr lang="en-US" dirty="0" smtClean="0"/>
              <a:t>Identify how many devices will be connecting to the network (Laptops, phones, </a:t>
            </a:r>
            <a:r>
              <a:rPr lang="en-US" dirty="0" err="1" smtClean="0"/>
              <a:t>vtc’s</a:t>
            </a:r>
            <a:r>
              <a:rPr lang="en-US" dirty="0" smtClean="0"/>
              <a:t> </a:t>
            </a:r>
            <a:r>
              <a:rPr lang="en-US" dirty="0" err="1" smtClean="0"/>
              <a:t>etc</a:t>
            </a:r>
            <a:r>
              <a:rPr lang="en-US" dirty="0" smtClean="0"/>
              <a:t>)</a:t>
            </a:r>
          </a:p>
          <a:p>
            <a:pPr marL="800100" lvl="1" indent="-342900">
              <a:buFont typeface="+mj-lt"/>
              <a:buAutoNum type="arabicPeriod"/>
            </a:pPr>
            <a:r>
              <a:rPr lang="en-US" dirty="0" smtClean="0"/>
              <a:t>Run cables to all workstations/ end devices</a:t>
            </a:r>
          </a:p>
          <a:p>
            <a:pPr lvl="2"/>
            <a:r>
              <a:rPr lang="en-US" sz="1800" dirty="0" smtClean="0"/>
              <a:t> if possible use jumper cables from phones to laptops</a:t>
            </a:r>
          </a:p>
          <a:p>
            <a:pPr marL="800100" lvl="1" indent="-342900">
              <a:buFont typeface="+mj-lt"/>
              <a:buAutoNum type="arabicPeriod"/>
            </a:pPr>
            <a:r>
              <a:rPr lang="en-US" dirty="0" smtClean="0"/>
              <a:t>Test all services and internet connectivity. </a:t>
            </a:r>
          </a:p>
          <a:p>
            <a:pPr lvl="2"/>
            <a:r>
              <a:rPr lang="en-US" sz="1800" dirty="0" smtClean="0"/>
              <a:t>Ensure to verify internet on each end device, make internal and external phone calls on each phone/ </a:t>
            </a:r>
            <a:r>
              <a:rPr lang="en-US" sz="1800" dirty="0" err="1" smtClean="0"/>
              <a:t>vtc</a:t>
            </a:r>
            <a:r>
              <a:rPr lang="en-US" sz="1800" dirty="0" smtClean="0"/>
              <a:t>, and print test pages on every printer. </a:t>
            </a:r>
          </a:p>
        </p:txBody>
      </p:sp>
    </p:spTree>
    <p:extLst>
      <p:ext uri="{BB962C8B-B14F-4D97-AF65-F5344CB8AC3E}">
        <p14:creationId xmlns:p14="http://schemas.microsoft.com/office/powerpoint/2010/main" val="256869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54BB9-44CB-4748-85EC-AD116905C277}"/>
              </a:ext>
            </a:extLst>
          </p:cNvPr>
          <p:cNvSpPr>
            <a:spLocks noGrp="1"/>
          </p:cNvSpPr>
          <p:nvPr>
            <p:ph type="title"/>
          </p:nvPr>
        </p:nvSpPr>
        <p:spPr>
          <a:xfrm>
            <a:off x="1775460" y="2682139"/>
            <a:ext cx="8641079" cy="1493721"/>
          </a:xfrm>
        </p:spPr>
        <p:txBody>
          <a:bodyPr>
            <a:noAutofit/>
          </a:bodyPr>
          <a:lstStyle/>
          <a:p>
            <a:pPr algn="ctr"/>
            <a:r>
              <a:rPr lang="en-US" sz="4400" dirty="0">
                <a:cs typeface="Times New Roman"/>
              </a:rPr>
              <a:t>Virtual Local Area Network (VLAN)</a:t>
            </a:r>
            <a:endParaRPr lang="en-US" sz="4400" dirty="0">
              <a:cs typeface="Times New Roman" panose="02020603050405020304" pitchFamily="18" charset="0"/>
            </a:endParaRPr>
          </a:p>
        </p:txBody>
      </p:sp>
    </p:spTree>
    <p:extLst>
      <p:ext uri="{BB962C8B-B14F-4D97-AF65-F5344CB8AC3E}">
        <p14:creationId xmlns:p14="http://schemas.microsoft.com/office/powerpoint/2010/main" val="31222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717-5B72-4DD0-980A-BDF06E7D9937}"/>
              </a:ext>
            </a:extLst>
          </p:cNvPr>
          <p:cNvSpPr>
            <a:spLocks noGrp="1"/>
          </p:cNvSpPr>
          <p:nvPr>
            <p:ph type="title"/>
          </p:nvPr>
        </p:nvSpPr>
        <p:spPr>
          <a:xfrm>
            <a:off x="5201239" y="676712"/>
            <a:ext cx="1786345" cy="1905000"/>
          </a:xfrm>
        </p:spPr>
        <p:txBody>
          <a:bodyPr>
            <a:normAutofit/>
          </a:bodyPr>
          <a:lstStyle/>
          <a:p>
            <a:r>
              <a:rPr lang="en-US" sz="4400" dirty="0">
                <a:cs typeface="Calibri"/>
              </a:rPr>
              <a:t>VLAN</a:t>
            </a:r>
            <a:endParaRPr lang="en-US" sz="4400" dirty="0"/>
          </a:p>
        </p:txBody>
      </p:sp>
      <p:sp>
        <p:nvSpPr>
          <p:cNvPr id="3" name="Content Placeholder 2">
            <a:extLst>
              <a:ext uri="{FF2B5EF4-FFF2-40B4-BE49-F238E27FC236}">
                <a16:creationId xmlns:a16="http://schemas.microsoft.com/office/drawing/2014/main" id="{E8A07954-2CFD-4F55-BD3D-9D5A484BBFE6}"/>
              </a:ext>
            </a:extLst>
          </p:cNvPr>
          <p:cNvSpPr>
            <a:spLocks noGrp="1"/>
          </p:cNvSpPr>
          <p:nvPr>
            <p:ph idx="1"/>
          </p:nvPr>
        </p:nvSpPr>
        <p:spPr/>
        <p:txBody>
          <a:bodyPr vert="horz" lIns="91440" tIns="45720" rIns="91440" bIns="45720" rtlCol="0" anchor="t">
            <a:normAutofit fontScale="92500" lnSpcReduction="20000"/>
          </a:bodyPr>
          <a:lstStyle/>
          <a:p>
            <a:r>
              <a:rPr lang="en-US" sz="2400">
                <a:cs typeface="Times New Roman"/>
              </a:rPr>
              <a:t>A LAN is a broadcast domain operating at Layer 2 in the OSI model. Host within this LAN will share common network space and can only communicate within the LAN. </a:t>
            </a:r>
          </a:p>
          <a:p>
            <a:r>
              <a:rPr lang="en-US" sz="2400">
                <a:cs typeface="Times New Roman"/>
              </a:rPr>
              <a:t>VLANs allow network administrators to logically segment a LAN into different broadcast domains.</a:t>
            </a:r>
          </a:p>
          <a:p>
            <a:endParaRPr lang="en-US" sz="2400">
              <a:cs typeface="Times New Roman"/>
            </a:endParaRPr>
          </a:p>
          <a:p>
            <a:r>
              <a:rPr lang="en-US" sz="2400">
                <a:cs typeface="Times New Roman"/>
              </a:rPr>
              <a:t>Since VLANs operate at the data link layer, a Layer 3 device is required for a local device to communicate with a device outside of its local network space.</a:t>
            </a:r>
            <a:endParaRPr lang="en-US" sz="2400"/>
          </a:p>
        </p:txBody>
      </p:sp>
    </p:spTree>
    <p:extLst>
      <p:ext uri="{BB962C8B-B14F-4D97-AF65-F5344CB8AC3E}">
        <p14:creationId xmlns:p14="http://schemas.microsoft.com/office/powerpoint/2010/main" val="134806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717-5B72-4DD0-980A-BDF06E7D9937}"/>
              </a:ext>
            </a:extLst>
          </p:cNvPr>
          <p:cNvSpPr>
            <a:spLocks noGrp="1"/>
          </p:cNvSpPr>
          <p:nvPr>
            <p:ph type="title"/>
          </p:nvPr>
        </p:nvSpPr>
        <p:spPr>
          <a:xfrm>
            <a:off x="3095418" y="290945"/>
            <a:ext cx="5275022" cy="690694"/>
          </a:xfrm>
        </p:spPr>
        <p:txBody>
          <a:bodyPr>
            <a:normAutofit/>
          </a:bodyPr>
          <a:lstStyle/>
          <a:p>
            <a:r>
              <a:rPr lang="en-US" dirty="0">
                <a:cs typeface="Calibri"/>
              </a:rPr>
              <a:t>Functionality of VLANs</a:t>
            </a:r>
            <a:endParaRPr lang="en-US" dirty="0"/>
          </a:p>
        </p:txBody>
      </p:sp>
      <p:sp>
        <p:nvSpPr>
          <p:cNvPr id="3" name="Content Placeholder 2">
            <a:extLst>
              <a:ext uri="{FF2B5EF4-FFF2-40B4-BE49-F238E27FC236}">
                <a16:creationId xmlns:a16="http://schemas.microsoft.com/office/drawing/2014/main" id="{E8A07954-2CFD-4F55-BD3D-9D5A484BBFE6}"/>
              </a:ext>
            </a:extLst>
          </p:cNvPr>
          <p:cNvSpPr>
            <a:spLocks noGrp="1"/>
          </p:cNvSpPr>
          <p:nvPr>
            <p:ph idx="1"/>
          </p:nvPr>
        </p:nvSpPr>
        <p:spPr>
          <a:xfrm>
            <a:off x="2152649" y="1139810"/>
            <a:ext cx="7886700" cy="5475446"/>
          </a:xfrm>
        </p:spPr>
        <p:txBody>
          <a:bodyPr vert="horz" lIns="91440" tIns="45720" rIns="91440" bIns="45720" rtlCol="0" anchor="t">
            <a:normAutofit fontScale="92500" lnSpcReduction="10000"/>
          </a:bodyPr>
          <a:lstStyle/>
          <a:p>
            <a:r>
              <a:rPr lang="en-US" sz="2400" dirty="0">
                <a:ea typeface="+mn-lt"/>
                <a:cs typeface="+mn-lt"/>
              </a:rPr>
              <a:t>Each VLAN will apply a tag to an incoming network frames, allowing for traffic to broadcast to only interfaces where this tag is applied. </a:t>
            </a:r>
          </a:p>
          <a:p>
            <a:endParaRPr lang="en-US" sz="2400" dirty="0">
              <a:cs typeface="Calibri"/>
            </a:endParaRPr>
          </a:p>
          <a:p>
            <a:endParaRPr lang="en-US" sz="2400" dirty="0">
              <a:cs typeface="Calibri"/>
            </a:endParaRPr>
          </a:p>
          <a:p>
            <a:r>
              <a:rPr lang="en-US" sz="2400" dirty="0">
                <a:cs typeface="Calibri"/>
              </a:rPr>
              <a:t>*Picture*</a:t>
            </a:r>
          </a:p>
          <a:p>
            <a:endParaRPr lang="en-US" sz="2400" dirty="0">
              <a:cs typeface="Calibri"/>
            </a:endParaRPr>
          </a:p>
          <a:p>
            <a:endParaRPr lang="en-US" sz="2400" dirty="0">
              <a:cs typeface="Calibri"/>
            </a:endParaRPr>
          </a:p>
          <a:p>
            <a:endParaRPr lang="en-US" sz="2400" dirty="0">
              <a:cs typeface="Calibri"/>
            </a:endParaRPr>
          </a:p>
          <a:p>
            <a:r>
              <a:rPr lang="en-US" sz="2400" dirty="0">
                <a:cs typeface="Calibri"/>
              </a:rPr>
              <a:t>VLANs are numbered and range from 1 – 4096.</a:t>
            </a:r>
          </a:p>
          <a:p>
            <a:r>
              <a:rPr lang="en-US" sz="2400" dirty="0">
                <a:cs typeface="Calibri"/>
              </a:rPr>
              <a:t>By default, </a:t>
            </a:r>
            <a:r>
              <a:rPr lang="en-US" sz="2400" dirty="0">
                <a:ea typeface="+mn-lt"/>
                <a:cs typeface="+mn-lt"/>
              </a:rPr>
              <a:t>VLAN 1 applied to all interfaces.</a:t>
            </a:r>
            <a:r>
              <a:rPr lang="en-US" sz="2400" dirty="0">
                <a:cs typeface="Calibri"/>
              </a:rPr>
              <a:t> </a:t>
            </a:r>
          </a:p>
          <a:p>
            <a:r>
              <a:rPr lang="en-US" sz="2400" dirty="0">
                <a:cs typeface="Calibri"/>
              </a:rPr>
              <a:t>VLAN 1, 1002, 1003, 1004 and 1005 are default created in the VLAN database.</a:t>
            </a:r>
            <a:endParaRPr lang="en-US" sz="2400" dirty="0"/>
          </a:p>
        </p:txBody>
      </p:sp>
      <p:pic>
        <p:nvPicPr>
          <p:cNvPr id="4" name="Picture 4">
            <a:extLst>
              <a:ext uri="{FF2B5EF4-FFF2-40B4-BE49-F238E27FC236}">
                <a16:creationId xmlns:a16="http://schemas.microsoft.com/office/drawing/2014/main" id="{15E06AA2-C639-43E9-80F0-85552B20A8AE}"/>
              </a:ext>
            </a:extLst>
          </p:cNvPr>
          <p:cNvPicPr>
            <a:picLocks noChangeAspect="1"/>
          </p:cNvPicPr>
          <p:nvPr/>
        </p:nvPicPr>
        <p:blipFill>
          <a:blip r:embed="rId2"/>
          <a:stretch>
            <a:fillRect/>
          </a:stretch>
        </p:blipFill>
        <p:spPr>
          <a:xfrm>
            <a:off x="2537012" y="2229663"/>
            <a:ext cx="6391834" cy="2398674"/>
          </a:xfrm>
          <a:prstGeom prst="rect">
            <a:avLst/>
          </a:prstGeom>
        </p:spPr>
      </p:pic>
    </p:spTree>
    <p:extLst>
      <p:ext uri="{BB962C8B-B14F-4D97-AF65-F5344CB8AC3E}">
        <p14:creationId xmlns:p14="http://schemas.microsoft.com/office/powerpoint/2010/main" val="323476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0717-5B72-4DD0-980A-BDF06E7D9937}"/>
              </a:ext>
            </a:extLst>
          </p:cNvPr>
          <p:cNvSpPr>
            <a:spLocks noGrp="1"/>
          </p:cNvSpPr>
          <p:nvPr>
            <p:ph type="title"/>
          </p:nvPr>
        </p:nvSpPr>
        <p:spPr>
          <a:xfrm>
            <a:off x="3907636" y="369115"/>
            <a:ext cx="4514230" cy="922789"/>
          </a:xfrm>
        </p:spPr>
        <p:txBody>
          <a:bodyPr>
            <a:normAutofit/>
          </a:bodyPr>
          <a:lstStyle/>
          <a:p>
            <a:r>
              <a:rPr lang="en-US" dirty="0">
                <a:cs typeface="Calibri"/>
              </a:rPr>
              <a:t>Configuring VLANs</a:t>
            </a:r>
            <a:endParaRPr lang="en-US" dirty="0"/>
          </a:p>
        </p:txBody>
      </p:sp>
      <p:sp>
        <p:nvSpPr>
          <p:cNvPr id="3" name="Content Placeholder 2">
            <a:extLst>
              <a:ext uri="{FF2B5EF4-FFF2-40B4-BE49-F238E27FC236}">
                <a16:creationId xmlns:a16="http://schemas.microsoft.com/office/drawing/2014/main" id="{E8A07954-2CFD-4F55-BD3D-9D5A484BBFE6}"/>
              </a:ext>
            </a:extLst>
          </p:cNvPr>
          <p:cNvSpPr>
            <a:spLocks noGrp="1"/>
          </p:cNvSpPr>
          <p:nvPr>
            <p:ph idx="1"/>
          </p:nvPr>
        </p:nvSpPr>
        <p:spPr>
          <a:xfrm>
            <a:off x="2092492" y="1500537"/>
            <a:ext cx="8144518" cy="4002641"/>
          </a:xfrm>
        </p:spPr>
        <p:txBody>
          <a:bodyPr vert="horz" lIns="91440" tIns="45720" rIns="91440" bIns="45720" rtlCol="0" anchor="t">
            <a:normAutofit/>
          </a:bodyPr>
          <a:lstStyle/>
          <a:p>
            <a:r>
              <a:rPr lang="en-US" dirty="0">
                <a:cs typeface="Times New Roman"/>
              </a:rPr>
              <a:t>A VLAN can be created one of two ways.</a:t>
            </a:r>
          </a:p>
          <a:p>
            <a:pPr lvl="1"/>
            <a:r>
              <a:rPr lang="en-US" dirty="0">
                <a:cs typeface="Times New Roman"/>
              </a:rPr>
              <a:t>Under the global config mode.</a:t>
            </a:r>
          </a:p>
          <a:p>
            <a:pPr lvl="2"/>
            <a:r>
              <a:rPr lang="en-US" dirty="0">
                <a:ea typeface="+mn-lt"/>
                <a:cs typeface="+mn-lt"/>
              </a:rPr>
              <a:t>Switch(config)#vlan 10</a:t>
            </a:r>
            <a:endParaRPr lang="en-US" dirty="0">
              <a:cs typeface="Times New Roman"/>
            </a:endParaRPr>
          </a:p>
          <a:p>
            <a:pPr lvl="2"/>
            <a:r>
              <a:rPr lang="en-US" dirty="0">
                <a:cs typeface="Calibri"/>
              </a:rPr>
              <a:t>Switch(config-</a:t>
            </a:r>
            <a:r>
              <a:rPr lang="en-US" dirty="0" err="1">
                <a:cs typeface="Calibri"/>
              </a:rPr>
              <a:t>vlan</a:t>
            </a:r>
            <a:r>
              <a:rPr lang="en-US" dirty="0">
                <a:cs typeface="Calibri"/>
              </a:rPr>
              <a:t>)#name Test</a:t>
            </a:r>
            <a:endParaRPr lang="en-US" dirty="0">
              <a:cs typeface="Times New Roman"/>
            </a:endParaRPr>
          </a:p>
          <a:p>
            <a:pPr lvl="3"/>
            <a:r>
              <a:rPr lang="en-US" dirty="0">
                <a:cs typeface="Calibri"/>
              </a:rPr>
              <a:t>A VLAN is not created until you exit config-</a:t>
            </a:r>
            <a:r>
              <a:rPr lang="en-US" dirty="0" err="1">
                <a:cs typeface="Calibri"/>
              </a:rPr>
              <a:t>vlan</a:t>
            </a:r>
            <a:r>
              <a:rPr lang="en-US" dirty="0">
                <a:cs typeface="Calibri"/>
              </a:rPr>
              <a:t> or create next VLAN.</a:t>
            </a:r>
          </a:p>
          <a:p>
            <a:pPr lvl="2"/>
            <a:endParaRPr lang="en-US" dirty="0">
              <a:cs typeface="Calibri"/>
            </a:endParaRPr>
          </a:p>
          <a:p>
            <a:pPr lvl="1"/>
            <a:r>
              <a:rPr lang="en-US" dirty="0">
                <a:cs typeface="Times New Roman"/>
              </a:rPr>
              <a:t>Under a switchport interface.</a:t>
            </a:r>
            <a:endParaRPr lang="en-US" dirty="0"/>
          </a:p>
          <a:p>
            <a:pPr lvl="2"/>
            <a:r>
              <a:rPr lang="en-US" dirty="0">
                <a:cs typeface="Calibri"/>
              </a:rPr>
              <a:t>Switch(config)#interface </a:t>
            </a:r>
            <a:r>
              <a:rPr lang="en-US" dirty="0" err="1">
                <a:cs typeface="Calibri"/>
              </a:rPr>
              <a:t>FastEthernet</a:t>
            </a:r>
            <a:r>
              <a:rPr lang="en-US" dirty="0">
                <a:cs typeface="Calibri"/>
              </a:rPr>
              <a:t> 0/12</a:t>
            </a:r>
          </a:p>
          <a:p>
            <a:pPr lvl="2"/>
            <a:r>
              <a:rPr lang="en-US" dirty="0">
                <a:cs typeface="Calibri"/>
              </a:rPr>
              <a:t>Switch(config-if)#switchport access </a:t>
            </a:r>
            <a:r>
              <a:rPr lang="en-US" dirty="0" err="1">
                <a:cs typeface="Calibri"/>
              </a:rPr>
              <a:t>vlan</a:t>
            </a:r>
            <a:r>
              <a:rPr lang="en-US" dirty="0">
                <a:cs typeface="Calibri"/>
              </a:rPr>
              <a:t> 20</a:t>
            </a:r>
          </a:p>
          <a:p>
            <a:pPr lvl="3"/>
            <a:r>
              <a:rPr lang="en-US" dirty="0">
                <a:cs typeface="Calibri"/>
              </a:rPr>
              <a:t>% Access VLAN does not exist. Creating </a:t>
            </a:r>
            <a:r>
              <a:rPr lang="en-US" dirty="0" err="1">
                <a:cs typeface="Calibri"/>
              </a:rPr>
              <a:t>vlan</a:t>
            </a:r>
            <a:r>
              <a:rPr lang="en-US" dirty="0">
                <a:cs typeface="Calibri"/>
              </a:rPr>
              <a:t> 20</a:t>
            </a:r>
          </a:p>
          <a:p>
            <a:pPr lvl="2"/>
            <a:endParaRPr lang="en-US" dirty="0"/>
          </a:p>
        </p:txBody>
      </p:sp>
    </p:spTree>
    <p:extLst>
      <p:ext uri="{BB962C8B-B14F-4D97-AF65-F5344CB8AC3E}">
        <p14:creationId xmlns:p14="http://schemas.microsoft.com/office/powerpoint/2010/main" val="1993874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741B2E28913D4F8EB1273C4FEFC740" ma:contentTypeVersion="13" ma:contentTypeDescription="Create a new document." ma:contentTypeScope="" ma:versionID="170f98308152748deac7d3b5f361fe98">
  <xsd:schema xmlns:xsd="http://www.w3.org/2001/XMLSchema" xmlns:xs="http://www.w3.org/2001/XMLSchema" xmlns:p="http://schemas.microsoft.com/office/2006/metadata/properties" xmlns:ns2="91996ce7-020e-4684-919a-b5d87e9bfa30" xmlns:ns3="490c9ccc-c823-4f5f-bd87-22d796f22aa1" targetNamespace="http://schemas.microsoft.com/office/2006/metadata/properties" ma:root="true" ma:fieldsID="e2edb776706941bbafaaebcf0e44a8f8" ns2:_="" ns3:_="">
    <xsd:import namespace="91996ce7-020e-4684-919a-b5d87e9bfa30"/>
    <xsd:import namespace="490c9ccc-c823-4f5f-bd87-22d796f22a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96ce7-020e-4684-919a-b5d87e9bfa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c7be36e-9551-4638-a550-39ad8744497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0c9ccc-c823-4f5f-bd87-22d796f22a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0fd1672-d9d9-4973-a45a-bcb17e9a52fa}" ma:internalName="TaxCatchAll" ma:showField="CatchAllData" ma:web="490c9ccc-c823-4f5f-bd87-22d796f22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1996ce7-020e-4684-919a-b5d87e9bfa30">
      <Terms xmlns="http://schemas.microsoft.com/office/infopath/2007/PartnerControls"/>
    </lcf76f155ced4ddcb4097134ff3c332f>
    <TaxCatchAll xmlns="490c9ccc-c823-4f5f-bd87-22d796f22aa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322E6-245C-4FE7-8435-68235E88A9CB}"/>
</file>

<file path=customXml/itemProps2.xml><?xml version="1.0" encoding="utf-8"?>
<ds:datastoreItem xmlns:ds="http://schemas.openxmlformats.org/officeDocument/2006/customXml" ds:itemID="{460F2DBF-A998-4481-B7DC-DD64C41E08BE}">
  <ds:schemaRefs>
    <ds:schemaRef ds:uri="http://purl.org/dc/elements/1.1/"/>
    <ds:schemaRef ds:uri="http://schemas.openxmlformats.org/package/2006/metadata/core-properties"/>
    <ds:schemaRef ds:uri="91996ce7-020e-4684-919a-b5d87e9bfa30"/>
    <ds:schemaRef ds:uri="490c9ccc-c823-4f5f-bd87-22d796f22aa1"/>
    <ds:schemaRef ds:uri="http://purl.org/dc/term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E411FF94-00D6-489C-94BB-4184FAAB6A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TM03457485[[fn=Mesh]]</Template>
  <TotalTime>281</TotalTime>
  <Words>2378</Words>
  <Application>Microsoft Office PowerPoint</Application>
  <PresentationFormat>Widescreen</PresentationFormat>
  <Paragraphs>220</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Century Gothic</vt:lpstr>
      <vt:lpstr>Times New Roman</vt:lpstr>
      <vt:lpstr>Mesh</vt:lpstr>
      <vt:lpstr>PowerPoint Presentation</vt:lpstr>
      <vt:lpstr>Overview</vt:lpstr>
      <vt:lpstr>The hierarchical internetworking model defined by cisco includes a core layer, distribution layer and access layer. Network switches working within these layers get corresponding names  </vt:lpstr>
      <vt:lpstr>PowerPoint Presentation</vt:lpstr>
      <vt:lpstr>Installing a local area network</vt:lpstr>
      <vt:lpstr>Virtual Local Area Network (VLAN)</vt:lpstr>
      <vt:lpstr>VLAN</vt:lpstr>
      <vt:lpstr>Functionality of VLANs</vt:lpstr>
      <vt:lpstr>Configuring VLANs</vt:lpstr>
      <vt:lpstr>Verifying VLANs</vt:lpstr>
      <vt:lpstr>QUESTION</vt:lpstr>
      <vt:lpstr> Dynamic Host Control Protocol (DHCP)</vt:lpstr>
      <vt:lpstr>Dynamic Host Control Protocol (DHCP)</vt:lpstr>
      <vt:lpstr>The DORA process</vt:lpstr>
      <vt:lpstr>DHCP Server Configuration</vt:lpstr>
      <vt:lpstr>Verifying DHCP on a client</vt:lpstr>
      <vt:lpstr>Troubleshooting DHCP</vt:lpstr>
      <vt:lpstr>Secure Shell</vt:lpstr>
      <vt:lpstr>SSH</vt:lpstr>
      <vt:lpstr>Differences between SSH and SSH2</vt:lpstr>
      <vt:lpstr>Differences cont.</vt:lpstr>
      <vt:lpstr>How Does SSH Work</vt:lpstr>
      <vt:lpstr>SSH requirements</vt:lpstr>
      <vt:lpstr>SSH configurations</vt:lpstr>
      <vt:lpstr>Router On A Stick </vt:lpstr>
      <vt:lpstr>Router On A Stick</vt:lpstr>
      <vt:lpstr>Router cONFIGURATIONS</vt:lpstr>
      <vt:lpstr>NETWORK MODULE ENHANCE(nme) Configurations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ortiz2</dc:creator>
  <cp:lastModifiedBy>Ortiz SSgt Jesus G</cp:lastModifiedBy>
  <cp:revision>20</cp:revision>
  <dcterms:created xsi:type="dcterms:W3CDTF">2022-10-30T05:38:41Z</dcterms:created>
  <dcterms:modified xsi:type="dcterms:W3CDTF">2023-02-24T00:28:00Z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0x01010011741B2E28913D4F8EB1273C4FEFC740</vt:lpwstr>
  </property>
</Properties>
</file>