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61" r:id="rId7"/>
    <p:sldId id="272" r:id="rId8"/>
    <p:sldId id="273" r:id="rId9"/>
    <p:sldId id="274" r:id="rId10"/>
    <p:sldId id="277" r:id="rId11"/>
    <p:sldId id="276" r:id="rId12"/>
    <p:sldId id="275" r:id="rId13"/>
    <p:sldId id="278" r:id="rId14"/>
    <p:sldId id="279" r:id="rId15"/>
    <p:sldId id="280" r:id="rId16"/>
    <p:sldId id="281" r:id="rId17"/>
  </p:sldIdLst>
  <p:sldSz cx="12188825" cy="6858000"/>
  <p:notesSz cx="6858000" cy="9144000"/>
  <p:defaultTextStyle>
    <a:defPPr rtl="0">
      <a:defRPr lang="de-de"/>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282" autoAdjust="0"/>
  </p:normalViewPr>
  <p:slideViewPr>
    <p:cSldViewPr>
      <p:cViewPr varScale="1">
        <p:scale>
          <a:sx n="61" d="100"/>
          <a:sy n="61" d="100"/>
        </p:scale>
        <p:origin x="1284" y="6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7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EA8C5A89-D750-4C9C-AD82-BD87E1631370}" type="datetime1">
              <a:rPr lang="de-DE" smtClean="0"/>
              <a:t>19.04.2021</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de-DE" smtClean="0"/>
              <a:pPr algn="r" rtl="0"/>
              <a:t>‹Nr.›</a:t>
            </a:fld>
            <a:endParaRPr lang="de-DE"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729E0972-DB1D-4D71-93B8-56ECB99C47FF}" type="datetime1">
              <a:rPr lang="de-DE" smtClean="0"/>
              <a:pPr/>
              <a:t>19.04.2021</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dirty="0"/>
              <a:t>Textmasterformat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de-DE" smtClean="0"/>
              <a:pPr/>
              <a:t>‹Nr.›</a:t>
            </a:fld>
            <a:endParaRPr lang="de-DE"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EBA5BD7-F043-4D1B-AA17-CD412FC534DE}" type="slidenum">
              <a:rPr lang="de-DE" smtClean="0"/>
              <a:pPr/>
              <a:t>1</a:t>
            </a:fld>
            <a:endParaRPr lang="de-DE" dirty="0"/>
          </a:p>
        </p:txBody>
      </p:sp>
    </p:spTree>
    <p:extLst>
      <p:ext uri="{BB962C8B-B14F-4D97-AF65-F5344CB8AC3E}">
        <p14:creationId xmlns:p14="http://schemas.microsoft.com/office/powerpoint/2010/main" val="50458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EBA5BD7-F043-4D1B-AA17-CD412FC534DE}" type="slidenum">
              <a:rPr lang="de-DE" smtClean="0"/>
              <a:pPr/>
              <a:t>2</a:t>
            </a:fld>
            <a:endParaRPr lang="de-DE" dirty="0"/>
          </a:p>
        </p:txBody>
      </p:sp>
    </p:spTree>
    <p:extLst>
      <p:ext uri="{BB962C8B-B14F-4D97-AF65-F5344CB8AC3E}">
        <p14:creationId xmlns:p14="http://schemas.microsoft.com/office/powerpoint/2010/main" val="175513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Messaging</a:t>
            </a:r>
          </a:p>
          <a:p>
            <a:r>
              <a:rPr lang="de-DE" dirty="0"/>
              <a:t>Kafka funktioniert gut als Ersatz für traditionelle Message Broker. Message Broker werden für eine Vielzahl von Gründen genutzt (bspw. </a:t>
            </a:r>
            <a:r>
              <a:rPr lang="de-DE" dirty="0" err="1"/>
              <a:t>Decouple</a:t>
            </a:r>
            <a:r>
              <a:rPr lang="de-DE" dirty="0"/>
              <a:t> </a:t>
            </a:r>
            <a:r>
              <a:rPr lang="de-DE" dirty="0" err="1"/>
              <a:t>processing</a:t>
            </a:r>
            <a:r>
              <a:rPr lang="de-DE" dirty="0"/>
              <a:t> </a:t>
            </a:r>
            <a:r>
              <a:rPr lang="de-DE" dirty="0" err="1"/>
              <a:t>from</a:t>
            </a:r>
            <a:r>
              <a:rPr lang="de-DE" dirty="0"/>
              <a:t> </a:t>
            </a:r>
            <a:r>
              <a:rPr lang="de-DE" dirty="0" err="1"/>
              <a:t>data</a:t>
            </a:r>
            <a:r>
              <a:rPr lang="de-DE" dirty="0"/>
              <a:t> </a:t>
            </a:r>
            <a:r>
              <a:rPr lang="de-DE" dirty="0" err="1"/>
              <a:t>producers</a:t>
            </a:r>
            <a:r>
              <a:rPr lang="de-DE" dirty="0"/>
              <a:t>, </a:t>
            </a:r>
            <a:r>
              <a:rPr lang="de-DE" dirty="0" err="1"/>
              <a:t>buffer</a:t>
            </a:r>
            <a:r>
              <a:rPr lang="de-DE" dirty="0"/>
              <a:t> </a:t>
            </a:r>
            <a:r>
              <a:rPr lang="de-DE" dirty="0" err="1"/>
              <a:t>unprocessed</a:t>
            </a:r>
            <a:r>
              <a:rPr lang="de-DE" dirty="0"/>
              <a:t> </a:t>
            </a:r>
            <a:r>
              <a:rPr lang="de-DE" dirty="0" err="1"/>
              <a:t>messages</a:t>
            </a:r>
            <a:r>
              <a:rPr lang="de-DE" dirty="0"/>
              <a:t>, etc.). Im Vergleich zu anderen Messaging Systemen hat Kafka einen besseren Durchsatz, eingebautes </a:t>
            </a:r>
            <a:r>
              <a:rPr lang="de-DE" dirty="0" err="1"/>
              <a:t>Partitioning</a:t>
            </a:r>
            <a:r>
              <a:rPr lang="de-DE" dirty="0"/>
              <a:t>, Replikation und Fehlertoleranz, was es zu einer unfassbar guten Lösung für hochskalierte Message Processing Anwendungen macht. </a:t>
            </a:r>
          </a:p>
          <a:p>
            <a:endParaRPr lang="de-DE" dirty="0"/>
          </a:p>
          <a:p>
            <a:r>
              <a:rPr lang="de-DE" dirty="0"/>
              <a:t>Website </a:t>
            </a:r>
            <a:r>
              <a:rPr lang="de-DE" dirty="0" err="1"/>
              <a:t>Activity</a:t>
            </a:r>
            <a:r>
              <a:rPr lang="de-DE" dirty="0"/>
              <a:t> Tracking</a:t>
            </a:r>
          </a:p>
          <a:p>
            <a:r>
              <a:rPr lang="de-DE" dirty="0"/>
              <a:t>Ursprünglich war Kafka geplant als User </a:t>
            </a:r>
            <a:r>
              <a:rPr lang="de-DE" dirty="0" err="1"/>
              <a:t>activity</a:t>
            </a:r>
            <a:r>
              <a:rPr lang="de-DE" dirty="0"/>
              <a:t> Tracking </a:t>
            </a:r>
            <a:r>
              <a:rPr lang="de-DE" dirty="0" err="1"/>
              <a:t>pipline</a:t>
            </a:r>
            <a:r>
              <a:rPr lang="de-DE" dirty="0"/>
              <a:t> als Menge von </a:t>
            </a:r>
            <a:r>
              <a:rPr lang="de-DE" dirty="0" err="1"/>
              <a:t>echtzeit</a:t>
            </a:r>
            <a:r>
              <a:rPr lang="de-DE" dirty="0"/>
              <a:t> publish-</a:t>
            </a:r>
            <a:r>
              <a:rPr lang="de-DE" dirty="0" err="1"/>
              <a:t>subscribe</a:t>
            </a:r>
            <a:r>
              <a:rPr lang="de-DE" dirty="0"/>
              <a:t> </a:t>
            </a:r>
            <a:r>
              <a:rPr lang="de-DE" dirty="0" err="1"/>
              <a:t>feeds</a:t>
            </a:r>
            <a:r>
              <a:rPr lang="de-DE" dirty="0"/>
              <a:t>. Das bedeutet, dass Website Aktivitäten (Seitenaufrufe, suchen etc.) zu zentralen Topics geschickt wurden (ein </a:t>
            </a:r>
            <a:r>
              <a:rPr lang="de-DE" dirty="0" err="1"/>
              <a:t>topic</a:t>
            </a:r>
            <a:r>
              <a:rPr lang="de-DE" dirty="0"/>
              <a:t> pro Aktivitätstypen).  Diese Topics können dann für unterschiedliche Zwecke genutzt werden (offline </a:t>
            </a:r>
            <a:r>
              <a:rPr lang="de-DE" dirty="0" err="1"/>
              <a:t>processing</a:t>
            </a:r>
            <a:r>
              <a:rPr lang="de-DE" dirty="0"/>
              <a:t> </a:t>
            </a:r>
            <a:r>
              <a:rPr lang="de-DE" dirty="0" err="1"/>
              <a:t>including</a:t>
            </a:r>
            <a:r>
              <a:rPr lang="de-DE" dirty="0"/>
              <a:t>). High Volume!</a:t>
            </a:r>
          </a:p>
          <a:p>
            <a:endParaRPr lang="de-DE" dirty="0"/>
          </a:p>
          <a:p>
            <a:r>
              <a:rPr lang="de-DE" dirty="0" err="1"/>
              <a:t>Metrics</a:t>
            </a:r>
            <a:endParaRPr lang="de-DE" dirty="0"/>
          </a:p>
          <a:p>
            <a:r>
              <a:rPr lang="de-DE" dirty="0"/>
              <a:t>Operational Monitoring Data. Zusammenfassen von Statistiken von verteilten Systemen, um eine Zentrale Überwachungsstation zu haben.</a:t>
            </a:r>
          </a:p>
          <a:p>
            <a:endParaRPr lang="de-DE" dirty="0"/>
          </a:p>
          <a:p>
            <a:r>
              <a:rPr lang="de-DE" dirty="0"/>
              <a:t>Log Aggregation</a:t>
            </a:r>
          </a:p>
          <a:p>
            <a:r>
              <a:rPr lang="de-DE" dirty="0"/>
              <a:t>Viele nutzen Kafka auch als Ersatz für Log Aggregation Lösungen. Es werden hierbei physische Log Dateien von Servern in ein zentrales Filesystem abgelegt (z.B. Festplatte oder Cloud). Kafka gibt euch die Möglichkeit weg von der rohen Dateianalyse zu gehen und liefert Log Files als Stream von Nachrichten. Low-</a:t>
            </a:r>
            <a:r>
              <a:rPr lang="de-DE" dirty="0" err="1"/>
              <a:t>Latency</a:t>
            </a:r>
            <a:r>
              <a:rPr lang="de-DE" dirty="0"/>
              <a:t> Processing and </a:t>
            </a:r>
            <a:r>
              <a:rPr lang="de-DE" dirty="0" err="1"/>
              <a:t>distributed</a:t>
            </a:r>
            <a:r>
              <a:rPr lang="de-DE" dirty="0"/>
              <a:t> </a:t>
            </a:r>
            <a:r>
              <a:rPr lang="de-DE" dirty="0" err="1"/>
              <a:t>data</a:t>
            </a:r>
            <a:r>
              <a:rPr lang="de-DE" dirty="0"/>
              <a:t> </a:t>
            </a:r>
            <a:r>
              <a:rPr lang="de-DE" dirty="0" err="1"/>
              <a:t>consumption</a:t>
            </a:r>
            <a:r>
              <a:rPr lang="de-DE" dirty="0"/>
              <a:t>.</a:t>
            </a:r>
          </a:p>
          <a:p>
            <a:endParaRPr lang="de-DE" dirty="0"/>
          </a:p>
          <a:p>
            <a:r>
              <a:rPr lang="de-DE" dirty="0"/>
              <a:t>Stream Processing</a:t>
            </a:r>
          </a:p>
          <a:p>
            <a:r>
              <a:rPr lang="de-DE" dirty="0"/>
              <a:t>Kafka Streams -&gt; multiple </a:t>
            </a:r>
            <a:r>
              <a:rPr lang="de-DE" dirty="0" err="1"/>
              <a:t>stages</a:t>
            </a:r>
            <a:r>
              <a:rPr lang="de-DE" dirty="0"/>
              <a:t>. Raw </a:t>
            </a:r>
            <a:r>
              <a:rPr lang="de-DE" dirty="0" err="1"/>
              <a:t>input</a:t>
            </a:r>
            <a:r>
              <a:rPr lang="de-DE" dirty="0"/>
              <a:t> </a:t>
            </a:r>
            <a:r>
              <a:rPr lang="de-DE" dirty="0" err="1"/>
              <a:t>data</a:t>
            </a:r>
            <a:r>
              <a:rPr lang="de-DE" dirty="0"/>
              <a:t> in </a:t>
            </a:r>
            <a:r>
              <a:rPr lang="de-DE" dirty="0" err="1"/>
              <a:t>topics</a:t>
            </a:r>
            <a:r>
              <a:rPr lang="de-DE" dirty="0"/>
              <a:t>, </a:t>
            </a:r>
            <a:r>
              <a:rPr lang="de-DE" dirty="0" err="1"/>
              <a:t>get</a:t>
            </a:r>
            <a:r>
              <a:rPr lang="de-DE" dirty="0"/>
              <a:t> </a:t>
            </a:r>
            <a:r>
              <a:rPr lang="de-DE" dirty="0" err="1"/>
              <a:t>enriched</a:t>
            </a:r>
            <a:r>
              <a:rPr lang="de-DE" dirty="0"/>
              <a:t>, </a:t>
            </a:r>
            <a:r>
              <a:rPr lang="de-DE" dirty="0" err="1"/>
              <a:t>aggregated</a:t>
            </a:r>
            <a:r>
              <a:rPr lang="de-DE" dirty="0"/>
              <a:t> </a:t>
            </a:r>
            <a:r>
              <a:rPr lang="de-DE" dirty="0" err="1"/>
              <a:t>andd</a:t>
            </a:r>
            <a:r>
              <a:rPr lang="de-DE" dirty="0"/>
              <a:t> </a:t>
            </a:r>
            <a:r>
              <a:rPr lang="de-DE" dirty="0" err="1"/>
              <a:t>transformed</a:t>
            </a:r>
            <a:r>
              <a:rPr lang="de-DE" dirty="0"/>
              <a:t> </a:t>
            </a:r>
            <a:r>
              <a:rPr lang="de-DE" dirty="0" err="1"/>
              <a:t>into</a:t>
            </a:r>
            <a:r>
              <a:rPr lang="de-DE" dirty="0"/>
              <a:t> </a:t>
            </a:r>
            <a:r>
              <a:rPr lang="de-DE" dirty="0" err="1"/>
              <a:t>new</a:t>
            </a:r>
            <a:r>
              <a:rPr lang="de-DE" dirty="0"/>
              <a:t> </a:t>
            </a:r>
            <a:r>
              <a:rPr lang="de-DE" dirty="0" err="1"/>
              <a:t>topics</a:t>
            </a:r>
            <a:r>
              <a:rPr lang="de-DE" dirty="0"/>
              <a:t> </a:t>
            </a:r>
            <a:r>
              <a:rPr lang="de-DE" dirty="0" err="1"/>
              <a:t>for</a:t>
            </a:r>
            <a:r>
              <a:rPr lang="de-DE" dirty="0"/>
              <a:t> </a:t>
            </a:r>
            <a:r>
              <a:rPr lang="de-DE" dirty="0" err="1"/>
              <a:t>further</a:t>
            </a:r>
            <a:r>
              <a:rPr lang="de-DE" dirty="0"/>
              <a:t> </a:t>
            </a:r>
            <a:r>
              <a:rPr lang="de-DE" dirty="0" err="1"/>
              <a:t>consumption</a:t>
            </a:r>
            <a:r>
              <a:rPr lang="de-DE" dirty="0"/>
              <a:t>.</a:t>
            </a:r>
          </a:p>
          <a:p>
            <a:endParaRPr lang="de-DE" dirty="0"/>
          </a:p>
          <a:p>
            <a:r>
              <a:rPr lang="de-DE" dirty="0"/>
              <a:t>Event Sourcing</a:t>
            </a:r>
          </a:p>
          <a:p>
            <a:r>
              <a:rPr lang="de-DE" dirty="0"/>
              <a:t>Kafka bietet die Möglichkeit Applikationen zu bauen, die auf Zustandsänderungen reagieren müssen. Kafka kann Event-Daten zeitgeordnet und mit Zustand versehen und durch Vorteile der Architektur eine große Event-Datenmenge sichern, damit die Applikation darauf reagieren kann.</a:t>
            </a:r>
          </a:p>
          <a:p>
            <a:endParaRPr lang="de-DE" dirty="0"/>
          </a:p>
          <a:p>
            <a:r>
              <a:rPr lang="de-DE" dirty="0"/>
              <a:t>Commit Log</a:t>
            </a:r>
          </a:p>
          <a:p>
            <a:r>
              <a:rPr lang="de-DE" dirty="0"/>
              <a:t>External Commit-Log für Verteilte Systeme. Re-</a:t>
            </a:r>
            <a:r>
              <a:rPr lang="de-DE" dirty="0" err="1"/>
              <a:t>Sync</a:t>
            </a:r>
            <a:r>
              <a:rPr lang="de-DE" dirty="0"/>
              <a:t> durch replizierte Daten bzw. Restore.</a:t>
            </a:r>
          </a:p>
        </p:txBody>
      </p:sp>
      <p:sp>
        <p:nvSpPr>
          <p:cNvPr id="4" name="Foliennummernplatzhalter 3"/>
          <p:cNvSpPr>
            <a:spLocks noGrp="1"/>
          </p:cNvSpPr>
          <p:nvPr>
            <p:ph type="sldNum" sz="quarter" idx="5"/>
          </p:nvPr>
        </p:nvSpPr>
        <p:spPr/>
        <p:txBody>
          <a:bodyPr/>
          <a:lstStyle/>
          <a:p>
            <a:fld id="{3EBA5BD7-F043-4D1B-AA17-CD412FC534DE}" type="slidenum">
              <a:rPr lang="de-DE" smtClean="0"/>
              <a:pPr/>
              <a:t>3</a:t>
            </a:fld>
            <a:endParaRPr lang="de-DE" dirty="0"/>
          </a:p>
        </p:txBody>
      </p:sp>
    </p:spTree>
    <p:extLst>
      <p:ext uri="{BB962C8B-B14F-4D97-AF65-F5344CB8AC3E}">
        <p14:creationId xmlns:p14="http://schemas.microsoft.com/office/powerpoint/2010/main" val="111378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BSP.: 2 Topics -&gt; Twitter-Tweets , Twitter-Tweets-</a:t>
            </a:r>
            <a:r>
              <a:rPr lang="de-DE" dirty="0" err="1"/>
              <a:t>From</a:t>
            </a:r>
            <a:r>
              <a:rPr lang="de-DE" dirty="0"/>
              <a:t>-Popular-Users -&gt; Speicher alle Twitter-Tweets im „Twitter-Tweets“ </a:t>
            </a:r>
            <a:r>
              <a:rPr lang="de-DE" dirty="0" err="1"/>
              <a:t>topic</a:t>
            </a:r>
            <a:r>
              <a:rPr lang="de-DE" dirty="0"/>
              <a:t>. -&gt; Alle Tweets, die über 10.000 Follower haben, werden ins Twitter-Tweets-</a:t>
            </a:r>
            <a:r>
              <a:rPr lang="de-DE" dirty="0" err="1"/>
              <a:t>From</a:t>
            </a:r>
            <a:r>
              <a:rPr lang="de-DE" dirty="0"/>
              <a:t>-Popular-Users Topic geschrieben.</a:t>
            </a:r>
          </a:p>
        </p:txBody>
      </p:sp>
      <p:sp>
        <p:nvSpPr>
          <p:cNvPr id="4" name="Foliennummernplatzhalter 3"/>
          <p:cNvSpPr>
            <a:spLocks noGrp="1"/>
          </p:cNvSpPr>
          <p:nvPr>
            <p:ph type="sldNum" sz="quarter" idx="5"/>
          </p:nvPr>
        </p:nvSpPr>
        <p:spPr/>
        <p:txBody>
          <a:bodyPr/>
          <a:lstStyle/>
          <a:p>
            <a:fld id="{3EBA5BD7-F043-4D1B-AA17-CD412FC534DE}" type="slidenum">
              <a:rPr lang="de-DE" smtClean="0"/>
              <a:pPr/>
              <a:t>11</a:t>
            </a:fld>
            <a:endParaRPr lang="de-DE" dirty="0"/>
          </a:p>
        </p:txBody>
      </p:sp>
    </p:spTree>
    <p:extLst>
      <p:ext uri="{BB962C8B-B14F-4D97-AF65-F5344CB8AC3E}">
        <p14:creationId xmlns:p14="http://schemas.microsoft.com/office/powerpoint/2010/main" val="355747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21" name="Diagonalen"/>
          <p:cNvGrpSpPr/>
          <p:nvPr/>
        </p:nvGrpSpPr>
        <p:grpSpPr>
          <a:xfrm>
            <a:off x="7516443" y="4145281"/>
            <a:ext cx="4686117" cy="2731407"/>
            <a:chOff x="5638800" y="3108960"/>
            <a:chExt cx="3515503" cy="2048555"/>
          </a:xfrm>
        </p:grpSpPr>
        <p:cxnSp>
          <p:nvCxnSpPr>
            <p:cNvPr id="14" name="Gerader Verbinde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Gerader Verbinde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Gerader Verbinde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Untere Linien"/>
          <p:cNvGrpSpPr/>
          <p:nvPr/>
        </p:nvGrpSpPr>
        <p:grpSpPr>
          <a:xfrm>
            <a:off x="-8916" y="6057149"/>
            <a:ext cx="5498726" cy="820207"/>
            <a:chOff x="-6689" y="4553748"/>
            <a:chExt cx="4125119" cy="615155"/>
          </a:xfrm>
        </p:grpSpPr>
        <p:sp>
          <p:nvSpPr>
            <p:cNvPr id="9" name="Freihand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0" name="Freihand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Freihand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grpSp>
      <p:sp>
        <p:nvSpPr>
          <p:cNvPr id="2" name="Titel 1"/>
          <p:cNvSpPr>
            <a:spLocks noGrp="1"/>
          </p:cNvSpPr>
          <p:nvPr>
            <p:ph type="ctrTitle"/>
          </p:nvPr>
        </p:nvSpPr>
        <p:spPr>
          <a:xfrm>
            <a:off x="1625176" y="584200"/>
            <a:ext cx="8735325" cy="2000251"/>
          </a:xfrm>
        </p:spPr>
        <p:txBody>
          <a:bodyPr rtlCol="0">
            <a:normAutofit/>
          </a:bodyPr>
          <a:lstStyle>
            <a:lvl1pPr algn="l" rtl="0">
              <a:defRPr sz="5400"/>
            </a:lvl1pPr>
          </a:lstStyle>
          <a:p>
            <a:pPr rtl="0"/>
            <a:r>
              <a:rPr lang="de-DE"/>
              <a:t>Mastertitelformat bearbeiten</a:t>
            </a:r>
            <a:endParaRPr lang="de-DE" dirty="0"/>
          </a:p>
        </p:txBody>
      </p:sp>
      <p:sp>
        <p:nvSpPr>
          <p:cNvPr id="3" name="Untertitel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de-DE"/>
              <a:t>Master-Untertitelformat bearbeiten</a:t>
            </a:r>
            <a:endParaRPr lang="de-DE" dirty="0"/>
          </a:p>
        </p:txBody>
      </p:sp>
      <p:sp>
        <p:nvSpPr>
          <p:cNvPr id="22" name="Datumsplatzhalter 21"/>
          <p:cNvSpPr>
            <a:spLocks noGrp="1"/>
          </p:cNvSpPr>
          <p:nvPr>
            <p:ph type="dt" sz="half" idx="10"/>
          </p:nvPr>
        </p:nvSpPr>
        <p:spPr/>
        <p:txBody>
          <a:bodyPr rtlCol="0"/>
          <a:lstStyle>
            <a:lvl1pPr>
              <a:defRPr/>
            </a:lvl1pPr>
          </a:lstStyle>
          <a:p>
            <a:fld id="{87490488-1D2D-45FC-A42D-25F856479C81}" type="datetime1">
              <a:rPr lang="de-DE" smtClean="0"/>
              <a:pPr/>
              <a:t>19.04.2021</a:t>
            </a:fld>
            <a:endParaRPr lang="de-DE" dirty="0"/>
          </a:p>
        </p:txBody>
      </p:sp>
      <p:sp>
        <p:nvSpPr>
          <p:cNvPr id="23" name="Fußzeilenplatzhalter 22"/>
          <p:cNvSpPr>
            <a:spLocks noGrp="1"/>
          </p:cNvSpPr>
          <p:nvPr>
            <p:ph type="ftr" sz="quarter" idx="11"/>
          </p:nvPr>
        </p:nvSpPr>
        <p:spPr/>
        <p:txBody>
          <a:bodyPr rtlCol="0"/>
          <a:lstStyle/>
          <a:p>
            <a:pPr rtl="0"/>
            <a:endParaRPr lang="de-DE" dirty="0"/>
          </a:p>
        </p:txBody>
      </p:sp>
      <p:sp>
        <p:nvSpPr>
          <p:cNvPr id="24" name="Foliennummernplatzhalter 23"/>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Vertikaler Textplatzhalter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A0E48D7D-22EE-42F4-A78D-BF51DA417E59}" type="datetime1">
              <a:rPr lang="de-DE" smtClean="0"/>
              <a:pPr/>
              <a:t>19.04.2021</a:t>
            </a:fld>
            <a:endParaRPr lang="de-DE" dirty="0"/>
          </a:p>
        </p:txBody>
      </p:sp>
      <p:sp>
        <p:nvSpPr>
          <p:cNvPr id="5" name="Fußzeilenplatzhalter 4"/>
          <p:cNvSpPr>
            <a:spLocks noGrp="1"/>
          </p:cNvSpPr>
          <p:nvPr>
            <p:ph type="ftr" sz="quarter" idx="11"/>
          </p:nvPr>
        </p:nvSpPr>
        <p:spPr/>
        <p:txBody>
          <a:bodyPr rtlCol="0"/>
          <a:lstStyle/>
          <a:p>
            <a:pPr rtl="0"/>
            <a:endParaRPr lang="de-DE" dirty="0"/>
          </a:p>
        </p:txBody>
      </p:sp>
      <p:sp>
        <p:nvSpPr>
          <p:cNvPr id="6" name="Foliennummernplatzhalter 5"/>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6898" y="584200"/>
            <a:ext cx="2742486" cy="5588000"/>
          </a:xfrm>
        </p:spPr>
        <p:txBody>
          <a:bodyPr vert="eaVert" rtlCol="0"/>
          <a:lstStyle/>
          <a:p>
            <a:pPr rtl="0"/>
            <a:r>
              <a:rPr lang="de-DE"/>
              <a:t>Mastertitelformat bearbeiten</a:t>
            </a:r>
            <a:endParaRPr lang="de-DE" dirty="0"/>
          </a:p>
        </p:txBody>
      </p:sp>
      <p:sp>
        <p:nvSpPr>
          <p:cNvPr id="3" name="Vertikaler Textplatzhalter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29457F39-CBF0-4D6E-8223-6AABCE028B0C}" type="datetime1">
              <a:rPr lang="de-DE" smtClean="0"/>
              <a:pPr/>
              <a:t>19.04.2021</a:t>
            </a:fld>
            <a:endParaRPr lang="de-DE" dirty="0"/>
          </a:p>
        </p:txBody>
      </p:sp>
      <p:sp>
        <p:nvSpPr>
          <p:cNvPr id="5" name="Fußzeilenplatzhalter 4"/>
          <p:cNvSpPr>
            <a:spLocks noGrp="1"/>
          </p:cNvSpPr>
          <p:nvPr>
            <p:ph type="ftr" sz="quarter" idx="11"/>
          </p:nvPr>
        </p:nvSpPr>
        <p:spPr/>
        <p:txBody>
          <a:bodyPr rtlCol="0"/>
          <a:lstStyle/>
          <a:p>
            <a:pPr rtl="0"/>
            <a:endParaRPr lang="de-DE" dirty="0"/>
          </a:p>
        </p:txBody>
      </p:sp>
      <p:sp>
        <p:nvSpPr>
          <p:cNvPr id="6" name="Foliennummernplatzhalter 5"/>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3D80A33B-F0D3-4CCD-934C-3A418D338F48}" type="datetime1">
              <a:rPr lang="de-DE" smtClean="0"/>
              <a:pPr/>
              <a:t>19.04.2021</a:t>
            </a:fld>
            <a:endParaRPr lang="de-DE" dirty="0"/>
          </a:p>
        </p:txBody>
      </p:sp>
      <p:sp>
        <p:nvSpPr>
          <p:cNvPr id="5" name="Fußzeilenplatzhalter 4"/>
          <p:cNvSpPr>
            <a:spLocks noGrp="1"/>
          </p:cNvSpPr>
          <p:nvPr>
            <p:ph type="ftr" sz="quarter" idx="11"/>
          </p:nvPr>
        </p:nvSpPr>
        <p:spPr/>
        <p:txBody>
          <a:bodyPr rtlCol="0"/>
          <a:lstStyle/>
          <a:p>
            <a:pPr rtl="0"/>
            <a:endParaRPr lang="de-DE" dirty="0"/>
          </a:p>
        </p:txBody>
      </p:sp>
      <p:sp>
        <p:nvSpPr>
          <p:cNvPr id="6" name="Foliennummernplatzhalter 5"/>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grpSp>
        <p:nvGrpSpPr>
          <p:cNvPr id="11" name="Diagonalen"/>
          <p:cNvGrpSpPr/>
          <p:nvPr/>
        </p:nvGrpSpPr>
        <p:grpSpPr>
          <a:xfrm>
            <a:off x="7516443" y="4145281"/>
            <a:ext cx="4686117" cy="2731407"/>
            <a:chOff x="5638800" y="3108960"/>
            <a:chExt cx="3515503" cy="2048555"/>
          </a:xfrm>
        </p:grpSpPr>
        <p:cxnSp>
          <p:nvCxnSpPr>
            <p:cNvPr id="12" name="Gerader Verbinde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Gerader Verbinde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Gerader Verbinde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de-DE"/>
              <a:t>Mastertitelformat bearbeiten</a:t>
            </a:r>
            <a:endParaRPr lang="de-DE" dirty="0"/>
          </a:p>
        </p:txBody>
      </p:sp>
      <p:sp>
        <p:nvSpPr>
          <p:cNvPr id="3" name="Textplatzhalter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de-DE"/>
              <a:t>Mastertextformat bearbeiten</a:t>
            </a:r>
          </a:p>
        </p:txBody>
      </p:sp>
      <p:sp>
        <p:nvSpPr>
          <p:cNvPr id="4" name="Datumsplatzhalter 3"/>
          <p:cNvSpPr>
            <a:spLocks noGrp="1"/>
          </p:cNvSpPr>
          <p:nvPr>
            <p:ph type="dt" sz="half" idx="10"/>
          </p:nvPr>
        </p:nvSpPr>
        <p:spPr/>
        <p:txBody>
          <a:bodyPr rtlCol="0"/>
          <a:lstStyle>
            <a:lvl1pPr>
              <a:defRPr/>
            </a:lvl1pPr>
          </a:lstStyle>
          <a:p>
            <a:fld id="{5800029A-92A0-4B83-B83D-3D25E123C16B}" type="datetime1">
              <a:rPr lang="de-DE" smtClean="0"/>
              <a:pPr/>
              <a:t>19.04.2021</a:t>
            </a:fld>
            <a:endParaRPr lang="de-DE" dirty="0"/>
          </a:p>
        </p:txBody>
      </p:sp>
      <p:sp>
        <p:nvSpPr>
          <p:cNvPr id="5" name="Fußzeilenplatzhalter 4"/>
          <p:cNvSpPr>
            <a:spLocks noGrp="1"/>
          </p:cNvSpPr>
          <p:nvPr>
            <p:ph type="ftr" sz="quarter" idx="11"/>
          </p:nvPr>
        </p:nvSpPr>
        <p:spPr/>
        <p:txBody>
          <a:bodyPr rtlCol="0"/>
          <a:lstStyle/>
          <a:p>
            <a:pPr rtl="0"/>
            <a:endParaRPr lang="de-DE" dirty="0"/>
          </a:p>
        </p:txBody>
      </p:sp>
      <p:sp>
        <p:nvSpPr>
          <p:cNvPr id="6" name="Foliennummernplatzhalter 5"/>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Inhaltsplatzhalter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p:cNvSpPr>
            <a:spLocks noGrp="1"/>
          </p:cNvSpPr>
          <p:nvPr>
            <p:ph type="dt" sz="half" idx="10"/>
          </p:nvPr>
        </p:nvSpPr>
        <p:spPr/>
        <p:txBody>
          <a:bodyPr rtlCol="0"/>
          <a:lstStyle>
            <a:lvl1pPr>
              <a:defRPr/>
            </a:lvl1pPr>
          </a:lstStyle>
          <a:p>
            <a:fld id="{A50DE14F-832E-4243-A64C-072E4112B828}" type="datetime1">
              <a:rPr lang="de-DE" smtClean="0"/>
              <a:pPr/>
              <a:t>19.04.2021</a:t>
            </a:fld>
            <a:endParaRPr lang="de-DE" dirty="0"/>
          </a:p>
        </p:txBody>
      </p:sp>
      <p:sp>
        <p:nvSpPr>
          <p:cNvPr id="6" name="Fußzeilenplatzhalter 5"/>
          <p:cNvSpPr>
            <a:spLocks noGrp="1"/>
          </p:cNvSpPr>
          <p:nvPr>
            <p:ph type="ftr" sz="quarter" idx="11"/>
          </p:nvPr>
        </p:nvSpPr>
        <p:spPr/>
        <p:txBody>
          <a:bodyPr rtlCol="0"/>
          <a:lstStyle/>
          <a:p>
            <a:pPr rtl="0"/>
            <a:endParaRPr lang="de-DE" dirty="0"/>
          </a:p>
        </p:txBody>
      </p:sp>
      <p:sp>
        <p:nvSpPr>
          <p:cNvPr id="7" name="Foliennummernplatzhalter 6"/>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a:t>Mastertitelformat bearbeiten</a:t>
            </a:r>
            <a:endParaRPr lang="de-DE" dirty="0"/>
          </a:p>
        </p:txBody>
      </p:sp>
      <p:sp>
        <p:nvSpPr>
          <p:cNvPr id="3" name="Textplatzhalter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de-DE"/>
              <a:t>Mastertextformat bearbeiten</a:t>
            </a:r>
          </a:p>
        </p:txBody>
      </p:sp>
      <p:sp>
        <p:nvSpPr>
          <p:cNvPr id="4" name="Inhaltsplatzhalter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de-DE"/>
              <a:t>Mastertextformat bearbeiten</a:t>
            </a:r>
          </a:p>
        </p:txBody>
      </p:sp>
      <p:sp>
        <p:nvSpPr>
          <p:cNvPr id="6" name="Inhaltsplatzhalter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7" name="Datumsplatzhalter 6"/>
          <p:cNvSpPr>
            <a:spLocks noGrp="1"/>
          </p:cNvSpPr>
          <p:nvPr>
            <p:ph type="dt" sz="half" idx="10"/>
          </p:nvPr>
        </p:nvSpPr>
        <p:spPr/>
        <p:txBody>
          <a:bodyPr rtlCol="0"/>
          <a:lstStyle>
            <a:lvl1pPr>
              <a:defRPr/>
            </a:lvl1pPr>
          </a:lstStyle>
          <a:p>
            <a:fld id="{9CA0E625-2BCF-471C-BF07-3E47DAD03A33}" type="datetime1">
              <a:rPr lang="de-DE" smtClean="0"/>
              <a:pPr/>
              <a:t>19.04.2021</a:t>
            </a:fld>
            <a:endParaRPr lang="de-DE" dirty="0"/>
          </a:p>
        </p:txBody>
      </p:sp>
      <p:sp>
        <p:nvSpPr>
          <p:cNvPr id="8" name="Fußzeilenplatzhalter 7"/>
          <p:cNvSpPr>
            <a:spLocks noGrp="1"/>
          </p:cNvSpPr>
          <p:nvPr>
            <p:ph type="ftr" sz="quarter" idx="11"/>
          </p:nvPr>
        </p:nvSpPr>
        <p:spPr/>
        <p:txBody>
          <a:bodyPr rtlCol="0"/>
          <a:lstStyle/>
          <a:p>
            <a:pPr rtl="0"/>
            <a:endParaRPr lang="de-DE" dirty="0"/>
          </a:p>
        </p:txBody>
      </p:sp>
      <p:sp>
        <p:nvSpPr>
          <p:cNvPr id="9" name="Foliennummernplatzhalter 8"/>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de-DE" dirty="0"/>
          </a:p>
        </p:txBody>
      </p:sp>
      <p:sp>
        <p:nvSpPr>
          <p:cNvPr id="3" name="Datumsplatzhalter 2"/>
          <p:cNvSpPr>
            <a:spLocks noGrp="1"/>
          </p:cNvSpPr>
          <p:nvPr>
            <p:ph type="dt" sz="half" idx="10"/>
          </p:nvPr>
        </p:nvSpPr>
        <p:spPr/>
        <p:txBody>
          <a:bodyPr rtlCol="0"/>
          <a:lstStyle>
            <a:lvl1pPr>
              <a:defRPr/>
            </a:lvl1pPr>
          </a:lstStyle>
          <a:p>
            <a:fld id="{01F216F1-5E6C-4D1E-8B04-BA461CF83008}" type="datetime1">
              <a:rPr lang="de-DE" smtClean="0"/>
              <a:pPr/>
              <a:t>19.04.2021</a:t>
            </a:fld>
            <a:endParaRPr lang="de-DE" dirty="0"/>
          </a:p>
        </p:txBody>
      </p:sp>
      <p:sp>
        <p:nvSpPr>
          <p:cNvPr id="4" name="Fußzeilenplatzhalter 3"/>
          <p:cNvSpPr>
            <a:spLocks noGrp="1"/>
          </p:cNvSpPr>
          <p:nvPr>
            <p:ph type="ftr" sz="quarter" idx="11"/>
          </p:nvPr>
        </p:nvSpPr>
        <p:spPr/>
        <p:txBody>
          <a:bodyPr rtlCol="0"/>
          <a:lstStyle/>
          <a:p>
            <a:pPr rtl="0"/>
            <a:endParaRPr lang="de-DE" dirty="0"/>
          </a:p>
        </p:txBody>
      </p:sp>
      <p:sp>
        <p:nvSpPr>
          <p:cNvPr id="5" name="Foliennummernplatzhalter 4"/>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978460F5-0682-4F91-B958-17F2E22238F4}" type="datetime1">
              <a:rPr lang="de-DE" smtClean="0"/>
              <a:pPr/>
              <a:t>19.04.2021</a:t>
            </a:fld>
            <a:endParaRPr lang="de-DE" dirty="0"/>
          </a:p>
        </p:txBody>
      </p:sp>
      <p:sp>
        <p:nvSpPr>
          <p:cNvPr id="3" name="Fußzeilenplatzhalter 2"/>
          <p:cNvSpPr>
            <a:spLocks noGrp="1"/>
          </p:cNvSpPr>
          <p:nvPr>
            <p:ph type="ftr" sz="quarter" idx="11"/>
          </p:nvPr>
        </p:nvSpPr>
        <p:spPr/>
        <p:txBody>
          <a:bodyPr rtlCol="0"/>
          <a:lstStyle/>
          <a:p>
            <a:pPr rtl="0"/>
            <a:endParaRPr lang="de-DE" dirty="0"/>
          </a:p>
        </p:txBody>
      </p:sp>
      <p:sp>
        <p:nvSpPr>
          <p:cNvPr id="4" name="Foliennummernplatzhalter 3"/>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de-DE"/>
              <a:t>Mastertitelformat bearbeiten</a:t>
            </a:r>
            <a:endParaRPr lang="de-DE" dirty="0"/>
          </a:p>
        </p:txBody>
      </p:sp>
      <p:sp>
        <p:nvSpPr>
          <p:cNvPr id="4" name="Textplatzhalter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de-DE"/>
              <a:t>Mastertextformat bearbeiten</a:t>
            </a:r>
          </a:p>
        </p:txBody>
      </p:sp>
      <p:sp>
        <p:nvSpPr>
          <p:cNvPr id="3" name="Inhaltsplatzhalter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p:cNvSpPr>
            <a:spLocks noGrp="1"/>
          </p:cNvSpPr>
          <p:nvPr>
            <p:ph type="dt" sz="half" idx="10"/>
          </p:nvPr>
        </p:nvSpPr>
        <p:spPr/>
        <p:txBody>
          <a:bodyPr rtlCol="0"/>
          <a:lstStyle>
            <a:lvl1pPr>
              <a:defRPr/>
            </a:lvl1pPr>
          </a:lstStyle>
          <a:p>
            <a:fld id="{432E1AF8-0C97-41FF-9C69-BFEB0F5A6EF5}" type="datetime1">
              <a:rPr lang="de-DE" smtClean="0"/>
              <a:pPr/>
              <a:t>19.04.2021</a:t>
            </a:fld>
            <a:endParaRPr lang="de-DE" dirty="0"/>
          </a:p>
        </p:txBody>
      </p:sp>
      <p:sp>
        <p:nvSpPr>
          <p:cNvPr id="6" name="Fußzeilenplatzhalter 5"/>
          <p:cNvSpPr>
            <a:spLocks noGrp="1"/>
          </p:cNvSpPr>
          <p:nvPr>
            <p:ph type="ftr" sz="quarter" idx="11"/>
          </p:nvPr>
        </p:nvSpPr>
        <p:spPr/>
        <p:txBody>
          <a:bodyPr rtlCol="0"/>
          <a:lstStyle/>
          <a:p>
            <a:pPr rtl="0"/>
            <a:endParaRPr lang="de-DE" dirty="0"/>
          </a:p>
        </p:txBody>
      </p:sp>
      <p:sp>
        <p:nvSpPr>
          <p:cNvPr id="7" name="Foliennummernplatzhalter 6"/>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de-DE"/>
              <a:t>Mastertitelformat bearbeiten</a:t>
            </a:r>
            <a:endParaRPr lang="de-DE" dirty="0"/>
          </a:p>
        </p:txBody>
      </p:sp>
      <p:sp>
        <p:nvSpPr>
          <p:cNvPr id="4" name="Textplatzhalter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de-DE"/>
              <a:t>Mastertextformat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de-DE"/>
              <a:t>Bild durch Klicken auf Symbol hinzufügen</a:t>
            </a:r>
            <a:endParaRPr lang="de-DE" dirty="0"/>
          </a:p>
        </p:txBody>
      </p:sp>
      <p:sp>
        <p:nvSpPr>
          <p:cNvPr id="5" name="Datumsplatzhalter 4"/>
          <p:cNvSpPr>
            <a:spLocks noGrp="1"/>
          </p:cNvSpPr>
          <p:nvPr>
            <p:ph type="dt" sz="half" idx="10"/>
          </p:nvPr>
        </p:nvSpPr>
        <p:spPr/>
        <p:txBody>
          <a:bodyPr rtlCol="0"/>
          <a:lstStyle>
            <a:lvl1pPr>
              <a:defRPr/>
            </a:lvl1pPr>
          </a:lstStyle>
          <a:p>
            <a:fld id="{9DAA85DC-AC20-450F-8EFE-0D856D5BDC88}" type="datetime1">
              <a:rPr lang="de-DE" smtClean="0"/>
              <a:pPr/>
              <a:t>19.04.2021</a:t>
            </a:fld>
            <a:endParaRPr lang="de-DE" dirty="0"/>
          </a:p>
        </p:txBody>
      </p:sp>
      <p:sp>
        <p:nvSpPr>
          <p:cNvPr id="6" name="Fußzeilenplatzhalter 5"/>
          <p:cNvSpPr>
            <a:spLocks noGrp="1"/>
          </p:cNvSpPr>
          <p:nvPr>
            <p:ph type="ftr" sz="quarter" idx="11"/>
          </p:nvPr>
        </p:nvSpPr>
        <p:spPr/>
        <p:txBody>
          <a:bodyPr rtlCol="0"/>
          <a:lstStyle/>
          <a:p>
            <a:pPr rtl="0"/>
            <a:endParaRPr lang="de-DE" dirty="0"/>
          </a:p>
        </p:txBody>
      </p:sp>
      <p:sp>
        <p:nvSpPr>
          <p:cNvPr id="7" name="Foliennummernplatzhalter 6"/>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ke Linien"/>
          <p:cNvGrpSpPr/>
          <p:nvPr/>
        </p:nvGrpSpPr>
        <p:grpSpPr>
          <a:xfrm>
            <a:off x="-15870" y="-3174"/>
            <a:ext cx="819993" cy="5229225"/>
            <a:chOff x="-11906" y="-2381"/>
            <a:chExt cx="615155" cy="3921919"/>
          </a:xfrm>
        </p:grpSpPr>
        <p:sp>
          <p:nvSpPr>
            <p:cNvPr id="10" name="Freihand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1" name="Freihand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4" name="Freihand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grpSp>
      <p:sp>
        <p:nvSpPr>
          <p:cNvPr id="2" name="Titelplatzhalt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de-DE" dirty="0"/>
              <a:t>Textmasterformate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4" name="Datumsplatzhalt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D5E7EBCA-1808-4B9E-8140-5B390D90011A}" type="datetime1">
              <a:rPr lang="de-DE" smtClean="0"/>
              <a:pPr/>
              <a:t>19.04.2021</a:t>
            </a:fld>
            <a:endParaRPr lang="de-DE" dirty="0"/>
          </a:p>
        </p:txBody>
      </p:sp>
      <p:sp>
        <p:nvSpPr>
          <p:cNvPr id="5" name="Fußzeilenplatzhalt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de-DE" dirty="0"/>
          </a:p>
        </p:txBody>
      </p:sp>
      <p:sp>
        <p:nvSpPr>
          <p:cNvPr id="6" name="Foliennummernplatzhalt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de-DE" smtClean="0"/>
              <a:pPr/>
              <a:t>‹Nr.›</a:t>
            </a:fld>
            <a:endParaRPr lang="de-DE"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u.bmstu.wiki/JDBC_(Java_DataBase_Connectivity)" TargetMode="External"/><Relationship Id="rId7" Type="http://schemas.openxmlformats.org/officeDocument/2006/relationships/hyperlink" Target="https://de.wikipedia.org/wiki/PL/pgSQL" TargetMode="External"/><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hyperlink" Target="https://commons.wikimedia.org/wiki/File:Elasticsearch_logo.svg"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625176" y="584200"/>
            <a:ext cx="10013852" cy="2032000"/>
          </a:xfrm>
        </p:spPr>
        <p:txBody>
          <a:bodyPr rtlCol="0">
            <a:normAutofit/>
          </a:bodyPr>
          <a:lstStyle/>
          <a:p>
            <a:pPr rtl="0"/>
            <a:r>
              <a:rPr lang="de-DE" dirty="0"/>
              <a:t>Apache Kafka</a:t>
            </a:r>
          </a:p>
        </p:txBody>
      </p:sp>
      <p:sp>
        <p:nvSpPr>
          <p:cNvPr id="5" name="Untertitel 4"/>
          <p:cNvSpPr>
            <a:spLocks noGrp="1"/>
          </p:cNvSpPr>
          <p:nvPr>
            <p:ph type="subTitle" idx="1"/>
          </p:nvPr>
        </p:nvSpPr>
        <p:spPr/>
        <p:txBody>
          <a:bodyPr rtlCol="0">
            <a:normAutofit/>
          </a:bodyPr>
          <a:lstStyle/>
          <a:p>
            <a:pPr rtl="0"/>
            <a:r>
              <a:rPr lang="de-DE" dirty="0"/>
              <a:t>an open-source </a:t>
            </a:r>
            <a:r>
              <a:rPr lang="de-DE" dirty="0" err="1"/>
              <a:t>distributed</a:t>
            </a:r>
            <a:r>
              <a:rPr lang="de-DE" dirty="0"/>
              <a:t> </a:t>
            </a:r>
            <a:r>
              <a:rPr lang="de-DE" dirty="0" err="1"/>
              <a:t>event</a:t>
            </a:r>
            <a:r>
              <a:rPr lang="de-DE" dirty="0"/>
              <a:t> </a:t>
            </a:r>
            <a:r>
              <a:rPr lang="de-DE" dirty="0" err="1"/>
              <a:t>streaming</a:t>
            </a:r>
            <a:r>
              <a:rPr lang="de-DE" dirty="0"/>
              <a:t> </a:t>
            </a:r>
            <a:r>
              <a:rPr lang="de-DE" dirty="0" err="1"/>
              <a:t>platform</a:t>
            </a:r>
            <a:endParaRPr lang="de-DE" dirty="0"/>
          </a:p>
        </p:txBody>
      </p:sp>
      <p:sp>
        <p:nvSpPr>
          <p:cNvPr id="3" name="Textfeld 2">
            <a:extLst>
              <a:ext uri="{FF2B5EF4-FFF2-40B4-BE49-F238E27FC236}">
                <a16:creationId xmlns:a16="http://schemas.microsoft.com/office/drawing/2014/main" id="{59A4CBEA-88E2-4129-878E-693D7ADA7FFD}"/>
              </a:ext>
            </a:extLst>
          </p:cNvPr>
          <p:cNvSpPr txBox="1"/>
          <p:nvPr/>
        </p:nvSpPr>
        <p:spPr>
          <a:xfrm>
            <a:off x="1625176" y="4725144"/>
            <a:ext cx="5601405" cy="584775"/>
          </a:xfrm>
          <a:prstGeom prst="rect">
            <a:avLst/>
          </a:prstGeom>
          <a:noFill/>
        </p:spPr>
        <p:txBody>
          <a:bodyPr wrap="none" rtlCol="0">
            <a:spAutoFit/>
          </a:bodyPr>
          <a:lstStyle/>
          <a:p>
            <a:r>
              <a:rPr lang="de-DE" sz="3200" dirty="0"/>
              <a:t>Justin Gottfried (DHBW Student)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0A97A6-2232-4BEC-B970-CA0DB4C8510B}"/>
              </a:ext>
            </a:extLst>
          </p:cNvPr>
          <p:cNvSpPr>
            <a:spLocks noGrp="1"/>
          </p:cNvSpPr>
          <p:nvPr>
            <p:ph type="title"/>
          </p:nvPr>
        </p:nvSpPr>
        <p:spPr/>
        <p:txBody>
          <a:bodyPr/>
          <a:lstStyle/>
          <a:p>
            <a:r>
              <a:rPr lang="de-DE" dirty="0"/>
              <a:t>Kafka Connect API</a:t>
            </a:r>
          </a:p>
        </p:txBody>
      </p:sp>
      <p:sp>
        <p:nvSpPr>
          <p:cNvPr id="3" name="Textplatzhalter 2">
            <a:extLst>
              <a:ext uri="{FF2B5EF4-FFF2-40B4-BE49-F238E27FC236}">
                <a16:creationId xmlns:a16="http://schemas.microsoft.com/office/drawing/2014/main" id="{1B4FEA8E-E00D-44C0-82C2-3E691760C402}"/>
              </a:ext>
            </a:extLst>
          </p:cNvPr>
          <p:cNvSpPr>
            <a:spLocks noGrp="1"/>
          </p:cNvSpPr>
          <p:nvPr>
            <p:ph type="body" idx="1"/>
          </p:nvPr>
        </p:nvSpPr>
        <p:spPr>
          <a:xfrm>
            <a:off x="1218882" y="1701800"/>
            <a:ext cx="8547937" cy="2879328"/>
          </a:xfrm>
        </p:spPr>
        <p:txBody>
          <a:bodyPr>
            <a:normAutofit fontScale="92500" lnSpcReduction="10000"/>
          </a:bodyPr>
          <a:lstStyle/>
          <a:p>
            <a:r>
              <a:rPr lang="de-DE" dirty="0"/>
              <a:t>The Connect API </a:t>
            </a:r>
            <a:r>
              <a:rPr lang="de-DE" dirty="0" err="1"/>
              <a:t>allows</a:t>
            </a:r>
            <a:r>
              <a:rPr lang="de-DE" dirty="0"/>
              <a:t> </a:t>
            </a:r>
            <a:r>
              <a:rPr lang="de-DE" dirty="0" err="1"/>
              <a:t>implementing</a:t>
            </a:r>
            <a:r>
              <a:rPr lang="de-DE" dirty="0"/>
              <a:t> </a:t>
            </a:r>
            <a:r>
              <a:rPr lang="de-DE" dirty="0" err="1"/>
              <a:t>connectors</a:t>
            </a:r>
            <a:r>
              <a:rPr lang="de-DE" dirty="0"/>
              <a:t> </a:t>
            </a:r>
            <a:r>
              <a:rPr lang="de-DE" dirty="0" err="1"/>
              <a:t>that</a:t>
            </a:r>
            <a:r>
              <a:rPr lang="de-DE" dirty="0"/>
              <a:t> </a:t>
            </a:r>
            <a:r>
              <a:rPr lang="de-DE" dirty="0" err="1"/>
              <a:t>continually</a:t>
            </a:r>
            <a:r>
              <a:rPr lang="de-DE" dirty="0"/>
              <a:t> pull </a:t>
            </a:r>
            <a:r>
              <a:rPr lang="de-DE" dirty="0" err="1"/>
              <a:t>from</a:t>
            </a:r>
            <a:r>
              <a:rPr lang="de-DE" dirty="0"/>
              <a:t> </a:t>
            </a:r>
            <a:r>
              <a:rPr lang="de-DE" dirty="0" err="1"/>
              <a:t>some</a:t>
            </a:r>
            <a:r>
              <a:rPr lang="de-DE" dirty="0"/>
              <a:t> source </a:t>
            </a:r>
            <a:r>
              <a:rPr lang="de-DE" dirty="0" err="1"/>
              <a:t>data</a:t>
            </a:r>
            <a:r>
              <a:rPr lang="de-DE" dirty="0"/>
              <a:t> </a:t>
            </a:r>
            <a:r>
              <a:rPr lang="de-DE" dirty="0" err="1"/>
              <a:t>system</a:t>
            </a:r>
            <a:r>
              <a:rPr lang="de-DE" dirty="0"/>
              <a:t> </a:t>
            </a:r>
            <a:r>
              <a:rPr lang="de-DE" dirty="0" err="1"/>
              <a:t>into</a:t>
            </a:r>
            <a:r>
              <a:rPr lang="de-DE" dirty="0"/>
              <a:t> Kafka </a:t>
            </a:r>
            <a:r>
              <a:rPr lang="de-DE" dirty="0" err="1"/>
              <a:t>or</a:t>
            </a:r>
            <a:r>
              <a:rPr lang="de-DE" dirty="0"/>
              <a:t> push </a:t>
            </a:r>
            <a:r>
              <a:rPr lang="de-DE" dirty="0" err="1"/>
              <a:t>from</a:t>
            </a:r>
            <a:r>
              <a:rPr lang="de-DE" dirty="0"/>
              <a:t> Kafka </a:t>
            </a:r>
            <a:r>
              <a:rPr lang="de-DE" dirty="0" err="1"/>
              <a:t>into</a:t>
            </a:r>
            <a:r>
              <a:rPr lang="de-DE" dirty="0"/>
              <a:t> </a:t>
            </a:r>
            <a:r>
              <a:rPr lang="de-DE" dirty="0" err="1"/>
              <a:t>some</a:t>
            </a:r>
            <a:r>
              <a:rPr lang="de-DE" dirty="0"/>
              <a:t> sink </a:t>
            </a:r>
            <a:r>
              <a:rPr lang="de-DE" dirty="0" err="1"/>
              <a:t>data</a:t>
            </a:r>
            <a:r>
              <a:rPr lang="de-DE" dirty="0"/>
              <a:t> </a:t>
            </a:r>
            <a:r>
              <a:rPr lang="de-DE" dirty="0" err="1"/>
              <a:t>system</a:t>
            </a:r>
            <a:r>
              <a:rPr lang="de-DE" dirty="0"/>
              <a:t>.</a:t>
            </a:r>
          </a:p>
          <a:p>
            <a:endParaRPr lang="de-DE" dirty="0"/>
          </a:p>
          <a:p>
            <a:r>
              <a:rPr lang="de-DE" dirty="0"/>
              <a:t>Many </a:t>
            </a:r>
            <a:r>
              <a:rPr lang="de-DE" dirty="0" err="1"/>
              <a:t>users</a:t>
            </a:r>
            <a:r>
              <a:rPr lang="de-DE" dirty="0"/>
              <a:t> </a:t>
            </a:r>
            <a:r>
              <a:rPr lang="de-DE" dirty="0" err="1"/>
              <a:t>of</a:t>
            </a:r>
            <a:r>
              <a:rPr lang="de-DE" dirty="0"/>
              <a:t> connect </a:t>
            </a:r>
            <a:r>
              <a:rPr lang="de-DE" dirty="0" err="1"/>
              <a:t>won‘t</a:t>
            </a:r>
            <a:r>
              <a:rPr lang="de-DE" dirty="0"/>
              <a:t> </a:t>
            </a:r>
            <a:r>
              <a:rPr lang="de-DE" dirty="0" err="1"/>
              <a:t>need</a:t>
            </a:r>
            <a:r>
              <a:rPr lang="de-DE" dirty="0"/>
              <a:t> </a:t>
            </a:r>
            <a:r>
              <a:rPr lang="de-DE" dirty="0" err="1"/>
              <a:t>to</a:t>
            </a:r>
            <a:r>
              <a:rPr lang="de-DE" dirty="0"/>
              <a:t> </a:t>
            </a:r>
            <a:r>
              <a:rPr lang="de-DE" dirty="0" err="1"/>
              <a:t>use</a:t>
            </a:r>
            <a:r>
              <a:rPr lang="de-DE" dirty="0"/>
              <a:t> </a:t>
            </a:r>
            <a:r>
              <a:rPr lang="de-DE" dirty="0" err="1"/>
              <a:t>this</a:t>
            </a:r>
            <a:r>
              <a:rPr lang="de-DE" dirty="0"/>
              <a:t> API </a:t>
            </a:r>
            <a:r>
              <a:rPr lang="de-DE" dirty="0" err="1"/>
              <a:t>directly</a:t>
            </a:r>
            <a:r>
              <a:rPr lang="de-DE" dirty="0"/>
              <a:t>, </a:t>
            </a:r>
            <a:r>
              <a:rPr lang="de-DE" dirty="0" err="1"/>
              <a:t>though</a:t>
            </a:r>
            <a:r>
              <a:rPr lang="de-DE" dirty="0"/>
              <a:t> </a:t>
            </a:r>
            <a:r>
              <a:rPr lang="de-DE" dirty="0" err="1"/>
              <a:t>they</a:t>
            </a:r>
            <a:r>
              <a:rPr lang="de-DE" dirty="0"/>
              <a:t> </a:t>
            </a:r>
            <a:r>
              <a:rPr lang="de-DE" dirty="0" err="1"/>
              <a:t>can</a:t>
            </a:r>
            <a:r>
              <a:rPr lang="de-DE" dirty="0"/>
              <a:t> </a:t>
            </a:r>
            <a:r>
              <a:rPr lang="de-DE" dirty="0" err="1"/>
              <a:t>use</a:t>
            </a:r>
            <a:r>
              <a:rPr lang="de-DE" dirty="0"/>
              <a:t> </a:t>
            </a:r>
            <a:r>
              <a:rPr lang="de-DE" dirty="0" err="1"/>
              <a:t>pre-built</a:t>
            </a:r>
            <a:r>
              <a:rPr lang="de-DE" dirty="0"/>
              <a:t> </a:t>
            </a:r>
            <a:r>
              <a:rPr lang="de-DE" dirty="0" err="1"/>
              <a:t>connectors</a:t>
            </a:r>
            <a:r>
              <a:rPr lang="de-DE" dirty="0"/>
              <a:t>.</a:t>
            </a:r>
          </a:p>
        </p:txBody>
      </p:sp>
      <p:pic>
        <p:nvPicPr>
          <p:cNvPr id="10" name="Grafik 9">
            <a:extLst>
              <a:ext uri="{FF2B5EF4-FFF2-40B4-BE49-F238E27FC236}">
                <a16:creationId xmlns:a16="http://schemas.microsoft.com/office/drawing/2014/main" id="{345F1156-CD38-4B79-BCE2-D91BE138BA7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41884" y="4784328"/>
            <a:ext cx="2355910" cy="1325199"/>
          </a:xfrm>
          <a:prstGeom prst="rect">
            <a:avLst/>
          </a:prstGeom>
        </p:spPr>
      </p:pic>
      <p:pic>
        <p:nvPicPr>
          <p:cNvPr id="13" name="Grafik 12">
            <a:extLst>
              <a:ext uri="{FF2B5EF4-FFF2-40B4-BE49-F238E27FC236}">
                <a16:creationId xmlns:a16="http://schemas.microsoft.com/office/drawing/2014/main" id="{ADDEC2F3-9233-4B12-AE35-946BA8C38E6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06180" y="4834859"/>
            <a:ext cx="5576134" cy="1224136"/>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BF3D936D-1BE0-4C9D-89CD-34C2F23899D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582314" y="4547409"/>
            <a:ext cx="2398713" cy="1799035"/>
          </a:xfrm>
          <a:prstGeom prst="rect">
            <a:avLst/>
          </a:prstGeom>
        </p:spPr>
      </p:pic>
    </p:spTree>
    <p:extLst>
      <p:ext uri="{BB962C8B-B14F-4D97-AF65-F5344CB8AC3E}">
        <p14:creationId xmlns:p14="http://schemas.microsoft.com/office/powerpoint/2010/main" val="223630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25EFC-C176-4FC7-BD09-D876C517F57A}"/>
              </a:ext>
            </a:extLst>
          </p:cNvPr>
          <p:cNvSpPr>
            <a:spLocks noGrp="1"/>
          </p:cNvSpPr>
          <p:nvPr>
            <p:ph type="title"/>
          </p:nvPr>
        </p:nvSpPr>
        <p:spPr/>
        <p:txBody>
          <a:bodyPr/>
          <a:lstStyle/>
          <a:p>
            <a:r>
              <a:rPr lang="de-DE" dirty="0"/>
              <a:t>Kafka Streams API</a:t>
            </a:r>
          </a:p>
        </p:txBody>
      </p:sp>
      <p:sp>
        <p:nvSpPr>
          <p:cNvPr id="3" name="Textplatzhalter 2">
            <a:extLst>
              <a:ext uri="{FF2B5EF4-FFF2-40B4-BE49-F238E27FC236}">
                <a16:creationId xmlns:a16="http://schemas.microsoft.com/office/drawing/2014/main" id="{0C15CB23-AE25-4D20-B6D9-63059B8435AC}"/>
              </a:ext>
            </a:extLst>
          </p:cNvPr>
          <p:cNvSpPr>
            <a:spLocks noGrp="1"/>
          </p:cNvSpPr>
          <p:nvPr>
            <p:ph type="body" idx="1"/>
          </p:nvPr>
        </p:nvSpPr>
        <p:spPr>
          <a:xfrm>
            <a:off x="1218883" y="1701800"/>
            <a:ext cx="8187898" cy="1727200"/>
          </a:xfrm>
        </p:spPr>
        <p:txBody>
          <a:bodyPr>
            <a:normAutofit fontScale="92500"/>
          </a:bodyPr>
          <a:lstStyle/>
          <a:p>
            <a:r>
              <a:rPr lang="de-DE" dirty="0"/>
              <a:t>Library </a:t>
            </a:r>
            <a:r>
              <a:rPr lang="de-DE" dirty="0" err="1"/>
              <a:t>for</a:t>
            </a:r>
            <a:r>
              <a:rPr lang="de-DE" dirty="0"/>
              <a:t> Processing and </a:t>
            </a:r>
            <a:r>
              <a:rPr lang="de-DE" dirty="0" err="1"/>
              <a:t>analyzing</a:t>
            </a:r>
            <a:r>
              <a:rPr lang="de-DE" dirty="0"/>
              <a:t> </a:t>
            </a:r>
            <a:r>
              <a:rPr lang="de-DE" dirty="0" err="1"/>
              <a:t>data</a:t>
            </a:r>
            <a:r>
              <a:rPr lang="de-DE" dirty="0"/>
              <a:t> </a:t>
            </a:r>
            <a:r>
              <a:rPr lang="de-DE" dirty="0" err="1"/>
              <a:t>stored</a:t>
            </a:r>
            <a:r>
              <a:rPr lang="de-DE" dirty="0"/>
              <a:t> in </a:t>
            </a:r>
            <a:r>
              <a:rPr lang="de-DE" dirty="0" err="1"/>
              <a:t>kafka</a:t>
            </a:r>
            <a:r>
              <a:rPr lang="de-DE" dirty="0"/>
              <a:t>. </a:t>
            </a:r>
          </a:p>
          <a:p>
            <a:r>
              <a:rPr lang="de-DE" dirty="0" err="1"/>
              <a:t>It</a:t>
            </a:r>
            <a:r>
              <a:rPr lang="de-DE" dirty="0"/>
              <a:t> </a:t>
            </a:r>
            <a:r>
              <a:rPr lang="de-DE" dirty="0" err="1"/>
              <a:t>allows</a:t>
            </a:r>
            <a:r>
              <a:rPr lang="de-DE" dirty="0"/>
              <a:t> </a:t>
            </a:r>
            <a:r>
              <a:rPr lang="de-DE" dirty="0" err="1"/>
              <a:t>transforming</a:t>
            </a:r>
            <a:r>
              <a:rPr lang="de-DE" dirty="0"/>
              <a:t> </a:t>
            </a:r>
            <a:r>
              <a:rPr lang="de-DE" dirty="0" err="1"/>
              <a:t>data</a:t>
            </a:r>
            <a:r>
              <a:rPr lang="de-DE" dirty="0"/>
              <a:t> </a:t>
            </a:r>
            <a:r>
              <a:rPr lang="de-DE" dirty="0" err="1"/>
              <a:t>within</a:t>
            </a:r>
            <a:r>
              <a:rPr lang="de-DE" dirty="0"/>
              <a:t> </a:t>
            </a:r>
            <a:r>
              <a:rPr lang="de-DE" dirty="0" err="1"/>
              <a:t>kafka</a:t>
            </a:r>
            <a:r>
              <a:rPr lang="de-DE" dirty="0"/>
              <a:t> </a:t>
            </a:r>
            <a:r>
              <a:rPr lang="de-DE" dirty="0" err="1"/>
              <a:t>without</a:t>
            </a:r>
            <a:r>
              <a:rPr lang="de-DE" dirty="0"/>
              <a:t> </a:t>
            </a:r>
            <a:r>
              <a:rPr lang="de-DE" dirty="0" err="1"/>
              <a:t>relying</a:t>
            </a:r>
            <a:r>
              <a:rPr lang="de-DE" dirty="0"/>
              <a:t> on external </a:t>
            </a:r>
            <a:r>
              <a:rPr lang="de-DE" dirty="0" err="1"/>
              <a:t>libraries</a:t>
            </a:r>
            <a:r>
              <a:rPr lang="de-DE" dirty="0"/>
              <a:t>.</a:t>
            </a:r>
          </a:p>
        </p:txBody>
      </p:sp>
      <p:sp>
        <p:nvSpPr>
          <p:cNvPr id="7" name="Textplatzhalter 2">
            <a:extLst>
              <a:ext uri="{FF2B5EF4-FFF2-40B4-BE49-F238E27FC236}">
                <a16:creationId xmlns:a16="http://schemas.microsoft.com/office/drawing/2014/main" id="{8602EC96-38D4-453A-9E40-FEA3D3BE11BD}"/>
              </a:ext>
            </a:extLst>
          </p:cNvPr>
          <p:cNvSpPr txBox="1">
            <a:spLocks/>
          </p:cNvSpPr>
          <p:nvPr/>
        </p:nvSpPr>
        <p:spPr>
          <a:xfrm>
            <a:off x="1218882" y="4292600"/>
            <a:ext cx="10360501" cy="17272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err="1">
                <a:solidFill>
                  <a:srgbClr val="FF0000"/>
                </a:solidFill>
              </a:rPr>
              <a:t>Allows</a:t>
            </a:r>
            <a:r>
              <a:rPr lang="de-DE" dirty="0">
                <a:solidFill>
                  <a:srgbClr val="FF0000"/>
                </a:solidFill>
              </a:rPr>
              <a:t> </a:t>
            </a:r>
            <a:r>
              <a:rPr lang="de-DE" dirty="0" err="1">
                <a:solidFill>
                  <a:srgbClr val="FF0000"/>
                </a:solidFill>
              </a:rPr>
              <a:t>exactly-Ones</a:t>
            </a:r>
            <a:r>
              <a:rPr lang="de-DE" dirty="0">
                <a:solidFill>
                  <a:srgbClr val="FF0000"/>
                </a:solidFill>
              </a:rPr>
              <a:t> </a:t>
            </a:r>
            <a:r>
              <a:rPr lang="de-DE" dirty="0" err="1">
                <a:solidFill>
                  <a:srgbClr val="FF0000"/>
                </a:solidFill>
              </a:rPr>
              <a:t>semantics</a:t>
            </a:r>
            <a:r>
              <a:rPr lang="de-DE" dirty="0">
                <a:solidFill>
                  <a:srgbClr val="FF0000"/>
                </a:solidFill>
              </a:rPr>
              <a:t> in </a:t>
            </a:r>
            <a:r>
              <a:rPr lang="de-DE" dirty="0" err="1">
                <a:solidFill>
                  <a:srgbClr val="FF0000"/>
                </a:solidFill>
              </a:rPr>
              <a:t>processing</a:t>
            </a:r>
            <a:r>
              <a:rPr lang="de-DE" dirty="0">
                <a:solidFill>
                  <a:srgbClr val="FF0000"/>
                </a:solidFill>
              </a:rPr>
              <a:t> </a:t>
            </a:r>
            <a:r>
              <a:rPr lang="de-DE" dirty="0" err="1">
                <a:solidFill>
                  <a:srgbClr val="FF0000"/>
                </a:solidFill>
              </a:rPr>
              <a:t>data</a:t>
            </a:r>
            <a:r>
              <a:rPr lang="de-DE" dirty="0">
                <a:solidFill>
                  <a:srgbClr val="FF0000"/>
                </a:solidFill>
              </a:rPr>
              <a:t>!</a:t>
            </a:r>
          </a:p>
        </p:txBody>
      </p:sp>
    </p:spTree>
    <p:extLst>
      <p:ext uri="{BB962C8B-B14F-4D97-AF65-F5344CB8AC3E}">
        <p14:creationId xmlns:p14="http://schemas.microsoft.com/office/powerpoint/2010/main" val="168675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78BCD4-80D6-4701-B2B1-41B25B0DC382}"/>
              </a:ext>
            </a:extLst>
          </p:cNvPr>
          <p:cNvSpPr>
            <a:spLocks noGrp="1"/>
          </p:cNvSpPr>
          <p:nvPr>
            <p:ph type="title"/>
          </p:nvPr>
        </p:nvSpPr>
        <p:spPr/>
        <p:txBody>
          <a:bodyPr/>
          <a:lstStyle/>
          <a:p>
            <a:r>
              <a:rPr lang="de-DE" dirty="0" err="1"/>
              <a:t>Configuration</a:t>
            </a:r>
            <a:endParaRPr lang="de-DE" dirty="0"/>
          </a:p>
        </p:txBody>
      </p:sp>
      <p:sp>
        <p:nvSpPr>
          <p:cNvPr id="3" name="Textplatzhalter 2">
            <a:extLst>
              <a:ext uri="{FF2B5EF4-FFF2-40B4-BE49-F238E27FC236}">
                <a16:creationId xmlns:a16="http://schemas.microsoft.com/office/drawing/2014/main" id="{DF12D926-3705-4C12-A582-B15554710B52}"/>
              </a:ext>
            </a:extLst>
          </p:cNvPr>
          <p:cNvSpPr>
            <a:spLocks noGrp="1"/>
          </p:cNvSpPr>
          <p:nvPr>
            <p:ph type="body" idx="1"/>
          </p:nvPr>
        </p:nvSpPr>
        <p:spPr>
          <a:xfrm>
            <a:off x="1218882" y="1701800"/>
            <a:ext cx="9844081" cy="1007120"/>
          </a:xfrm>
        </p:spPr>
        <p:txBody>
          <a:bodyPr>
            <a:normAutofit/>
          </a:bodyPr>
          <a:lstStyle/>
          <a:p>
            <a:r>
              <a:rPr lang="de-DE" dirty="0"/>
              <a:t>Key-</a:t>
            </a:r>
            <a:r>
              <a:rPr lang="de-DE" dirty="0" err="1"/>
              <a:t>value</a:t>
            </a:r>
            <a:r>
              <a:rPr lang="de-DE" dirty="0"/>
              <a:t> </a:t>
            </a:r>
            <a:r>
              <a:rPr lang="de-DE" dirty="0" err="1"/>
              <a:t>pairs</a:t>
            </a:r>
            <a:r>
              <a:rPr lang="de-DE" dirty="0"/>
              <a:t> in </a:t>
            </a:r>
            <a:r>
              <a:rPr lang="de-DE" dirty="0" err="1"/>
              <a:t>property</a:t>
            </a:r>
            <a:r>
              <a:rPr lang="de-DE" dirty="0"/>
              <a:t> </a:t>
            </a:r>
            <a:r>
              <a:rPr lang="de-DE" dirty="0" err="1"/>
              <a:t>file</a:t>
            </a:r>
            <a:r>
              <a:rPr lang="de-DE" dirty="0"/>
              <a:t> </a:t>
            </a:r>
            <a:r>
              <a:rPr lang="de-DE" dirty="0" err="1"/>
              <a:t>format</a:t>
            </a:r>
            <a:r>
              <a:rPr lang="de-DE" dirty="0"/>
              <a:t> </a:t>
            </a:r>
            <a:r>
              <a:rPr lang="de-DE" dirty="0" err="1"/>
              <a:t>to</a:t>
            </a:r>
            <a:r>
              <a:rPr lang="de-DE" dirty="0"/>
              <a:t> </a:t>
            </a:r>
            <a:r>
              <a:rPr lang="de-DE" dirty="0" err="1"/>
              <a:t>configure</a:t>
            </a:r>
            <a:r>
              <a:rPr lang="de-DE" dirty="0"/>
              <a:t> </a:t>
            </a:r>
            <a:r>
              <a:rPr lang="de-DE" dirty="0" err="1"/>
              <a:t>broker</a:t>
            </a:r>
            <a:r>
              <a:rPr lang="de-DE" dirty="0"/>
              <a:t> and </a:t>
            </a:r>
            <a:r>
              <a:rPr lang="de-DE" dirty="0" err="1"/>
              <a:t>clients</a:t>
            </a:r>
            <a:r>
              <a:rPr lang="de-DE" dirty="0"/>
              <a:t>.</a:t>
            </a:r>
          </a:p>
        </p:txBody>
      </p:sp>
      <p:pic>
        <p:nvPicPr>
          <p:cNvPr id="9" name="Grafik 8">
            <a:extLst>
              <a:ext uri="{FF2B5EF4-FFF2-40B4-BE49-F238E27FC236}">
                <a16:creationId xmlns:a16="http://schemas.microsoft.com/office/drawing/2014/main" id="{9FC8518A-A28A-4334-9121-E33230A019E1}"/>
              </a:ext>
            </a:extLst>
          </p:cNvPr>
          <p:cNvPicPr>
            <a:picLocks noChangeAspect="1"/>
          </p:cNvPicPr>
          <p:nvPr/>
        </p:nvPicPr>
        <p:blipFill>
          <a:blip r:embed="rId2"/>
          <a:stretch>
            <a:fillRect/>
          </a:stretch>
        </p:blipFill>
        <p:spPr>
          <a:xfrm>
            <a:off x="1249144" y="2956668"/>
            <a:ext cx="7581572" cy="3361640"/>
          </a:xfrm>
          <a:prstGeom prst="rect">
            <a:avLst/>
          </a:prstGeom>
        </p:spPr>
      </p:pic>
    </p:spTree>
    <p:extLst>
      <p:ext uri="{BB962C8B-B14F-4D97-AF65-F5344CB8AC3E}">
        <p14:creationId xmlns:p14="http://schemas.microsoft.com/office/powerpoint/2010/main" val="270660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6C44003-BF57-40BF-AF7E-F8F556E709A8}"/>
              </a:ext>
            </a:extLst>
          </p:cNvPr>
          <p:cNvSpPr>
            <a:spLocks noGrp="1"/>
          </p:cNvSpPr>
          <p:nvPr>
            <p:ph type="body" idx="1"/>
          </p:nvPr>
        </p:nvSpPr>
        <p:spPr>
          <a:xfrm>
            <a:off x="3553042" y="2971800"/>
            <a:ext cx="5082740" cy="914400"/>
          </a:xfrm>
        </p:spPr>
        <p:txBody>
          <a:bodyPr>
            <a:noAutofit/>
          </a:bodyPr>
          <a:lstStyle/>
          <a:p>
            <a:r>
              <a:rPr lang="de-DE" sz="6600" dirty="0"/>
              <a:t>LIVE DEMO!</a:t>
            </a:r>
          </a:p>
        </p:txBody>
      </p:sp>
    </p:spTree>
    <p:extLst>
      <p:ext uri="{BB962C8B-B14F-4D97-AF65-F5344CB8AC3E}">
        <p14:creationId xmlns:p14="http://schemas.microsoft.com/office/powerpoint/2010/main" val="305965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err="1"/>
              <a:t>Structure</a:t>
            </a:r>
            <a:endParaRPr lang="de-DE" dirty="0"/>
          </a:p>
        </p:txBody>
      </p:sp>
      <p:sp>
        <p:nvSpPr>
          <p:cNvPr id="14" name="Inhaltsplatzhalter 13"/>
          <p:cNvSpPr>
            <a:spLocks noGrp="1"/>
          </p:cNvSpPr>
          <p:nvPr>
            <p:ph idx="1"/>
          </p:nvPr>
        </p:nvSpPr>
        <p:spPr/>
        <p:txBody>
          <a:bodyPr rtlCol="0"/>
          <a:lstStyle/>
          <a:p>
            <a:pPr rtl="0"/>
            <a:r>
              <a:rPr lang="de-DE" dirty="0"/>
              <a:t>Use-Cases</a:t>
            </a:r>
          </a:p>
          <a:p>
            <a:pPr rtl="0"/>
            <a:r>
              <a:rPr lang="de-DE" dirty="0"/>
              <a:t>Architecture &amp; </a:t>
            </a:r>
            <a:r>
              <a:rPr lang="de-DE" dirty="0" err="1"/>
              <a:t>Functionality</a:t>
            </a:r>
            <a:endParaRPr lang="de-DE" dirty="0"/>
          </a:p>
          <a:p>
            <a:pPr rtl="0"/>
            <a:r>
              <a:rPr lang="de-DE" dirty="0"/>
              <a:t>Kafka </a:t>
            </a:r>
            <a:r>
              <a:rPr lang="de-DE" dirty="0" err="1"/>
              <a:t>API‘s</a:t>
            </a:r>
            <a:r>
              <a:rPr lang="de-DE" dirty="0"/>
              <a:t> </a:t>
            </a:r>
          </a:p>
          <a:p>
            <a:pPr lvl="1"/>
            <a:r>
              <a:rPr lang="de-DE" u="sng" dirty="0">
                <a:solidFill>
                  <a:srgbClr val="FF0000"/>
                </a:solidFill>
              </a:rPr>
              <a:t>Kafka Clients API</a:t>
            </a:r>
          </a:p>
          <a:p>
            <a:pPr lvl="1"/>
            <a:r>
              <a:rPr lang="de-DE" dirty="0"/>
              <a:t>Kafka Connect API</a:t>
            </a:r>
          </a:p>
          <a:p>
            <a:pPr lvl="1"/>
            <a:r>
              <a:rPr lang="de-DE" dirty="0"/>
              <a:t>Kafka Streams API</a:t>
            </a:r>
          </a:p>
          <a:p>
            <a:pPr rtl="0"/>
            <a:r>
              <a:rPr lang="de-DE" dirty="0" err="1"/>
              <a:t>Configuration</a:t>
            </a:r>
            <a:endParaRPr lang="de-DE" dirty="0"/>
          </a:p>
          <a:p>
            <a:pPr rtl="0"/>
            <a:r>
              <a:rPr lang="de-DE" dirty="0"/>
              <a:t>Live Demo</a:t>
            </a:r>
          </a:p>
          <a:p>
            <a:pPr rtl="0"/>
            <a:endParaRPr lang="de-DE" dirty="0"/>
          </a:p>
          <a:p>
            <a:pPr rtl="0"/>
            <a:endParaRPr lang="de-DE" dirty="0"/>
          </a:p>
          <a:p>
            <a:pPr marL="377886" lvl="1" indent="0">
              <a:buNone/>
            </a:pPr>
            <a:endParaRPr lang="de-DE"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pPr rtl="0"/>
            <a:r>
              <a:rPr lang="de-DE" dirty="0"/>
              <a:t>Use-Cases</a:t>
            </a:r>
          </a:p>
        </p:txBody>
      </p:sp>
      <p:sp>
        <p:nvSpPr>
          <p:cNvPr id="9" name="Textplatzhalter 8"/>
          <p:cNvSpPr>
            <a:spLocks noGrp="1"/>
          </p:cNvSpPr>
          <p:nvPr>
            <p:ph type="body" sz="quarter" idx="3"/>
          </p:nvPr>
        </p:nvSpPr>
        <p:spPr>
          <a:xfrm>
            <a:off x="1218883" y="1654200"/>
            <a:ext cx="5082740" cy="914400"/>
          </a:xfrm>
        </p:spPr>
        <p:txBody>
          <a:bodyPr rtlCol="0"/>
          <a:lstStyle/>
          <a:p>
            <a:pPr rtl="0"/>
            <a:r>
              <a:rPr lang="de-DE" dirty="0"/>
              <a:t>Messaging</a:t>
            </a:r>
          </a:p>
        </p:txBody>
      </p:sp>
      <p:sp>
        <p:nvSpPr>
          <p:cNvPr id="12" name="Textplatzhalter 8">
            <a:extLst>
              <a:ext uri="{FF2B5EF4-FFF2-40B4-BE49-F238E27FC236}">
                <a16:creationId xmlns:a16="http://schemas.microsoft.com/office/drawing/2014/main" id="{F7BE253D-A1EC-439F-AF22-58E9E2C85230}"/>
              </a:ext>
            </a:extLst>
          </p:cNvPr>
          <p:cNvSpPr txBox="1">
            <a:spLocks/>
          </p:cNvSpPr>
          <p:nvPr/>
        </p:nvSpPr>
        <p:spPr>
          <a:xfrm>
            <a:off x="6417016" y="1645816"/>
            <a:ext cx="5294019"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Website </a:t>
            </a:r>
            <a:r>
              <a:rPr lang="de-DE" dirty="0" err="1"/>
              <a:t>Activity</a:t>
            </a:r>
            <a:r>
              <a:rPr lang="de-DE" dirty="0"/>
              <a:t> Tracking</a:t>
            </a:r>
          </a:p>
        </p:txBody>
      </p:sp>
      <p:sp>
        <p:nvSpPr>
          <p:cNvPr id="13" name="Textplatzhalter 8">
            <a:extLst>
              <a:ext uri="{FF2B5EF4-FFF2-40B4-BE49-F238E27FC236}">
                <a16:creationId xmlns:a16="http://schemas.microsoft.com/office/drawing/2014/main" id="{DA529DBD-1063-4BB6-86FA-21F9D4A8DE39}"/>
              </a:ext>
            </a:extLst>
          </p:cNvPr>
          <p:cNvSpPr txBox="1">
            <a:spLocks/>
          </p:cNvSpPr>
          <p:nvPr/>
        </p:nvSpPr>
        <p:spPr>
          <a:xfrm>
            <a:off x="3760253" y="2514600"/>
            <a:ext cx="5294019"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err="1"/>
              <a:t>Metrics</a:t>
            </a:r>
            <a:endParaRPr lang="de-DE" dirty="0"/>
          </a:p>
        </p:txBody>
      </p:sp>
      <p:sp>
        <p:nvSpPr>
          <p:cNvPr id="14" name="Textplatzhalter 8">
            <a:extLst>
              <a:ext uri="{FF2B5EF4-FFF2-40B4-BE49-F238E27FC236}">
                <a16:creationId xmlns:a16="http://schemas.microsoft.com/office/drawing/2014/main" id="{A9582D5C-9293-4117-B123-468F94EEAC57}"/>
              </a:ext>
            </a:extLst>
          </p:cNvPr>
          <p:cNvSpPr txBox="1">
            <a:spLocks/>
          </p:cNvSpPr>
          <p:nvPr/>
        </p:nvSpPr>
        <p:spPr>
          <a:xfrm>
            <a:off x="6493702" y="5186784"/>
            <a:ext cx="5294019"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Log </a:t>
            </a:r>
            <a:r>
              <a:rPr lang="de-DE" dirty="0" err="1"/>
              <a:t>aggregation</a:t>
            </a:r>
            <a:endParaRPr lang="de-DE" dirty="0"/>
          </a:p>
        </p:txBody>
      </p:sp>
      <p:sp>
        <p:nvSpPr>
          <p:cNvPr id="15" name="Textplatzhalter 8">
            <a:extLst>
              <a:ext uri="{FF2B5EF4-FFF2-40B4-BE49-F238E27FC236}">
                <a16:creationId xmlns:a16="http://schemas.microsoft.com/office/drawing/2014/main" id="{DC53E7A9-849C-4108-BF45-591DB570200C}"/>
              </a:ext>
            </a:extLst>
          </p:cNvPr>
          <p:cNvSpPr txBox="1">
            <a:spLocks/>
          </p:cNvSpPr>
          <p:nvPr/>
        </p:nvSpPr>
        <p:spPr>
          <a:xfrm>
            <a:off x="1183759" y="3840584"/>
            <a:ext cx="5294019"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Stream Processing</a:t>
            </a:r>
          </a:p>
        </p:txBody>
      </p:sp>
      <p:sp>
        <p:nvSpPr>
          <p:cNvPr id="16" name="Textplatzhalter 8">
            <a:extLst>
              <a:ext uri="{FF2B5EF4-FFF2-40B4-BE49-F238E27FC236}">
                <a16:creationId xmlns:a16="http://schemas.microsoft.com/office/drawing/2014/main" id="{E00500B5-7108-41CE-A8C2-B8500CF07895}"/>
              </a:ext>
            </a:extLst>
          </p:cNvPr>
          <p:cNvSpPr txBox="1">
            <a:spLocks/>
          </p:cNvSpPr>
          <p:nvPr/>
        </p:nvSpPr>
        <p:spPr>
          <a:xfrm>
            <a:off x="6894806" y="3553668"/>
            <a:ext cx="5294019"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Commit Log</a:t>
            </a:r>
          </a:p>
        </p:txBody>
      </p:sp>
      <p:sp>
        <p:nvSpPr>
          <p:cNvPr id="17" name="Textplatzhalter 8">
            <a:extLst>
              <a:ext uri="{FF2B5EF4-FFF2-40B4-BE49-F238E27FC236}">
                <a16:creationId xmlns:a16="http://schemas.microsoft.com/office/drawing/2014/main" id="{4C147EF8-2EBB-4920-BBA0-738FDB9D63B8}"/>
              </a:ext>
            </a:extLst>
          </p:cNvPr>
          <p:cNvSpPr txBox="1">
            <a:spLocks/>
          </p:cNvSpPr>
          <p:nvPr/>
        </p:nvSpPr>
        <p:spPr>
          <a:xfrm>
            <a:off x="1917948" y="5282852"/>
            <a:ext cx="5294019"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Event Sourcing</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48697-6891-467A-932A-5851CC70B6FF}"/>
              </a:ext>
            </a:extLst>
          </p:cNvPr>
          <p:cNvSpPr>
            <a:spLocks noGrp="1"/>
          </p:cNvSpPr>
          <p:nvPr>
            <p:ph type="title"/>
          </p:nvPr>
        </p:nvSpPr>
        <p:spPr/>
        <p:txBody>
          <a:bodyPr/>
          <a:lstStyle/>
          <a:p>
            <a:r>
              <a:rPr lang="de-DE" dirty="0"/>
              <a:t>Architecture &amp; </a:t>
            </a:r>
            <a:r>
              <a:rPr lang="de-DE" dirty="0" err="1"/>
              <a:t>Functionality</a:t>
            </a:r>
            <a:endParaRPr lang="de-DE" dirty="0"/>
          </a:p>
        </p:txBody>
      </p:sp>
      <p:pic>
        <p:nvPicPr>
          <p:cNvPr id="12" name="Grafik 11">
            <a:extLst>
              <a:ext uri="{FF2B5EF4-FFF2-40B4-BE49-F238E27FC236}">
                <a16:creationId xmlns:a16="http://schemas.microsoft.com/office/drawing/2014/main" id="{C4C12781-DFA7-4BE6-951F-CE82061A4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1844824"/>
            <a:ext cx="8830717" cy="4083135"/>
          </a:xfrm>
          <a:prstGeom prst="rect">
            <a:avLst/>
          </a:prstGeom>
        </p:spPr>
      </p:pic>
    </p:spTree>
    <p:extLst>
      <p:ext uri="{BB962C8B-B14F-4D97-AF65-F5344CB8AC3E}">
        <p14:creationId xmlns:p14="http://schemas.microsoft.com/office/powerpoint/2010/main" val="306510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8368A-2A05-4499-BDA8-195F444A41A2}"/>
              </a:ext>
            </a:extLst>
          </p:cNvPr>
          <p:cNvSpPr>
            <a:spLocks noGrp="1"/>
          </p:cNvSpPr>
          <p:nvPr>
            <p:ph type="title"/>
          </p:nvPr>
        </p:nvSpPr>
        <p:spPr/>
        <p:txBody>
          <a:bodyPr/>
          <a:lstStyle/>
          <a:p>
            <a:r>
              <a:rPr lang="de-DE" dirty="0"/>
              <a:t>Architecture &amp; </a:t>
            </a:r>
            <a:r>
              <a:rPr lang="de-DE" dirty="0" err="1"/>
              <a:t>Functionality</a:t>
            </a:r>
            <a:endParaRPr lang="de-DE" dirty="0"/>
          </a:p>
        </p:txBody>
      </p:sp>
      <p:sp>
        <p:nvSpPr>
          <p:cNvPr id="3" name="Textplatzhalter 2">
            <a:extLst>
              <a:ext uri="{FF2B5EF4-FFF2-40B4-BE49-F238E27FC236}">
                <a16:creationId xmlns:a16="http://schemas.microsoft.com/office/drawing/2014/main" id="{0A963D60-A775-49F6-9AFE-D50AD59E65DB}"/>
              </a:ext>
            </a:extLst>
          </p:cNvPr>
          <p:cNvSpPr>
            <a:spLocks noGrp="1"/>
          </p:cNvSpPr>
          <p:nvPr>
            <p:ph type="body" idx="1"/>
          </p:nvPr>
        </p:nvSpPr>
        <p:spPr>
          <a:xfrm>
            <a:off x="1233456" y="1041400"/>
            <a:ext cx="5082740" cy="914400"/>
          </a:xfrm>
        </p:spPr>
        <p:txBody>
          <a:bodyPr/>
          <a:lstStyle/>
          <a:p>
            <a:r>
              <a:rPr lang="de-DE" dirty="0"/>
              <a:t>Topics</a:t>
            </a:r>
          </a:p>
        </p:txBody>
      </p:sp>
      <p:pic>
        <p:nvPicPr>
          <p:cNvPr id="8" name="Grafik 7">
            <a:extLst>
              <a:ext uri="{FF2B5EF4-FFF2-40B4-BE49-F238E27FC236}">
                <a16:creationId xmlns:a16="http://schemas.microsoft.com/office/drawing/2014/main" id="{BBCF77F5-747B-4504-BAD4-71694A00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2255354"/>
            <a:ext cx="6952381" cy="1647619"/>
          </a:xfrm>
          <a:prstGeom prst="rect">
            <a:avLst/>
          </a:prstGeom>
        </p:spPr>
      </p:pic>
      <p:sp>
        <p:nvSpPr>
          <p:cNvPr id="9" name="Textplatzhalter 2">
            <a:extLst>
              <a:ext uri="{FF2B5EF4-FFF2-40B4-BE49-F238E27FC236}">
                <a16:creationId xmlns:a16="http://schemas.microsoft.com/office/drawing/2014/main" id="{40E86B3E-2CF0-45B7-B9FB-0495EB90EEDC}"/>
              </a:ext>
            </a:extLst>
          </p:cNvPr>
          <p:cNvSpPr txBox="1">
            <a:spLocks/>
          </p:cNvSpPr>
          <p:nvPr/>
        </p:nvSpPr>
        <p:spPr>
          <a:xfrm>
            <a:off x="1218883" y="3738325"/>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Segments</a:t>
            </a:r>
          </a:p>
        </p:txBody>
      </p:sp>
      <p:pic>
        <p:nvPicPr>
          <p:cNvPr id="11" name="Grafik 10">
            <a:extLst>
              <a:ext uri="{FF2B5EF4-FFF2-40B4-BE49-F238E27FC236}">
                <a16:creationId xmlns:a16="http://schemas.microsoft.com/office/drawing/2014/main" id="{A9A57013-1759-4648-B3F7-CBBD3063D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56" y="4715305"/>
            <a:ext cx="5684059" cy="1868058"/>
          </a:xfrm>
          <a:prstGeom prst="rect">
            <a:avLst/>
          </a:prstGeom>
        </p:spPr>
      </p:pic>
      <p:sp>
        <p:nvSpPr>
          <p:cNvPr id="12" name="Textplatzhalter 2">
            <a:extLst>
              <a:ext uri="{FF2B5EF4-FFF2-40B4-BE49-F238E27FC236}">
                <a16:creationId xmlns:a16="http://schemas.microsoft.com/office/drawing/2014/main" id="{323BE915-CB43-4E44-B48D-CEE5CDF125C1}"/>
              </a:ext>
            </a:extLst>
          </p:cNvPr>
          <p:cNvSpPr txBox="1">
            <a:spLocks/>
          </p:cNvSpPr>
          <p:nvPr/>
        </p:nvSpPr>
        <p:spPr>
          <a:xfrm>
            <a:off x="7534572" y="3738325"/>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Index File &amp; Log File</a:t>
            </a:r>
          </a:p>
        </p:txBody>
      </p:sp>
      <p:pic>
        <p:nvPicPr>
          <p:cNvPr id="14" name="Grafik 13" descr="Ein Bild, das Tisch enthält.&#10;&#10;Automatisch generierte Beschreibung">
            <a:extLst>
              <a:ext uri="{FF2B5EF4-FFF2-40B4-BE49-F238E27FC236}">
                <a16:creationId xmlns:a16="http://schemas.microsoft.com/office/drawing/2014/main" id="{70A594B4-034B-46DB-848A-BAAF7F92C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572" y="4715305"/>
            <a:ext cx="4595744" cy="901654"/>
          </a:xfrm>
          <a:prstGeom prst="rect">
            <a:avLst/>
          </a:prstGeom>
        </p:spPr>
      </p:pic>
    </p:spTree>
    <p:extLst>
      <p:ext uri="{BB962C8B-B14F-4D97-AF65-F5344CB8AC3E}">
        <p14:creationId xmlns:p14="http://schemas.microsoft.com/office/powerpoint/2010/main" val="6010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9BCE1E-9ED2-4E96-9C0A-CCF96E3ADAD2}"/>
              </a:ext>
            </a:extLst>
          </p:cNvPr>
          <p:cNvSpPr>
            <a:spLocks noGrp="1"/>
          </p:cNvSpPr>
          <p:nvPr>
            <p:ph type="title"/>
          </p:nvPr>
        </p:nvSpPr>
        <p:spPr/>
        <p:txBody>
          <a:bodyPr/>
          <a:lstStyle/>
          <a:p>
            <a:r>
              <a:rPr lang="de-DE" dirty="0"/>
              <a:t>Architecture &amp; </a:t>
            </a:r>
            <a:r>
              <a:rPr lang="de-DE" dirty="0" err="1"/>
              <a:t>Functionality</a:t>
            </a:r>
            <a:endParaRPr lang="de-DE" dirty="0"/>
          </a:p>
        </p:txBody>
      </p:sp>
      <p:sp>
        <p:nvSpPr>
          <p:cNvPr id="3" name="Textplatzhalter 2">
            <a:extLst>
              <a:ext uri="{FF2B5EF4-FFF2-40B4-BE49-F238E27FC236}">
                <a16:creationId xmlns:a16="http://schemas.microsoft.com/office/drawing/2014/main" id="{082A7951-316A-43D0-B668-63BD6AA08C8E}"/>
              </a:ext>
            </a:extLst>
          </p:cNvPr>
          <p:cNvSpPr>
            <a:spLocks noGrp="1"/>
          </p:cNvSpPr>
          <p:nvPr>
            <p:ph type="body" idx="1"/>
          </p:nvPr>
        </p:nvSpPr>
        <p:spPr>
          <a:xfrm>
            <a:off x="1214820" y="1041400"/>
            <a:ext cx="5082740" cy="914400"/>
          </a:xfrm>
        </p:spPr>
        <p:txBody>
          <a:bodyPr/>
          <a:lstStyle/>
          <a:p>
            <a:r>
              <a:rPr lang="de-DE" dirty="0"/>
              <a:t>Producer</a:t>
            </a:r>
          </a:p>
        </p:txBody>
      </p:sp>
      <p:pic>
        <p:nvPicPr>
          <p:cNvPr id="8" name="Grafik 7">
            <a:extLst>
              <a:ext uri="{FF2B5EF4-FFF2-40B4-BE49-F238E27FC236}">
                <a16:creationId xmlns:a16="http://schemas.microsoft.com/office/drawing/2014/main" id="{2639425A-ACC7-4089-BAF9-76AF07F51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92" y="1955800"/>
            <a:ext cx="7606580" cy="2058991"/>
          </a:xfrm>
          <a:prstGeom prst="rect">
            <a:avLst/>
          </a:prstGeom>
        </p:spPr>
      </p:pic>
      <p:pic>
        <p:nvPicPr>
          <p:cNvPr id="10" name="Grafik 9">
            <a:extLst>
              <a:ext uri="{FF2B5EF4-FFF2-40B4-BE49-F238E27FC236}">
                <a16:creationId xmlns:a16="http://schemas.microsoft.com/office/drawing/2014/main" id="{A22EBD8A-D74F-4582-B55B-2D8036114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892" y="4592360"/>
            <a:ext cx="10050278" cy="1991003"/>
          </a:xfrm>
          <a:prstGeom prst="rect">
            <a:avLst/>
          </a:prstGeom>
        </p:spPr>
      </p:pic>
      <p:sp>
        <p:nvSpPr>
          <p:cNvPr id="11" name="Textplatzhalter 2">
            <a:extLst>
              <a:ext uri="{FF2B5EF4-FFF2-40B4-BE49-F238E27FC236}">
                <a16:creationId xmlns:a16="http://schemas.microsoft.com/office/drawing/2014/main" id="{2234DC23-7365-4FB5-A430-F76175DF4428}"/>
              </a:ext>
            </a:extLst>
          </p:cNvPr>
          <p:cNvSpPr txBox="1">
            <a:spLocks/>
          </p:cNvSpPr>
          <p:nvPr/>
        </p:nvSpPr>
        <p:spPr>
          <a:xfrm>
            <a:off x="1229834" y="3677960"/>
            <a:ext cx="9905138"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a:t>Producer – Key </a:t>
            </a:r>
            <a:r>
              <a:rPr lang="de-DE" dirty="0" err="1"/>
              <a:t>Hashing</a:t>
            </a:r>
            <a:r>
              <a:rPr lang="de-DE" dirty="0"/>
              <a:t> (Custom Load </a:t>
            </a:r>
            <a:r>
              <a:rPr lang="de-DE" dirty="0" err="1"/>
              <a:t>Balancing</a:t>
            </a:r>
            <a:r>
              <a:rPr lang="de-DE" dirty="0"/>
              <a:t>)</a:t>
            </a:r>
          </a:p>
        </p:txBody>
      </p:sp>
    </p:spTree>
    <p:extLst>
      <p:ext uri="{BB962C8B-B14F-4D97-AF65-F5344CB8AC3E}">
        <p14:creationId xmlns:p14="http://schemas.microsoft.com/office/powerpoint/2010/main" val="150882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888B5-30A5-4CA3-AF9E-FD15FAF5A8CC}"/>
              </a:ext>
            </a:extLst>
          </p:cNvPr>
          <p:cNvSpPr>
            <a:spLocks noGrp="1"/>
          </p:cNvSpPr>
          <p:nvPr>
            <p:ph type="title"/>
          </p:nvPr>
        </p:nvSpPr>
        <p:spPr/>
        <p:txBody>
          <a:bodyPr/>
          <a:lstStyle/>
          <a:p>
            <a:r>
              <a:rPr lang="de-DE" dirty="0"/>
              <a:t>Architecture &amp; </a:t>
            </a:r>
            <a:r>
              <a:rPr lang="de-DE" dirty="0" err="1"/>
              <a:t>Functionality</a:t>
            </a:r>
            <a:endParaRPr lang="de-DE" dirty="0"/>
          </a:p>
        </p:txBody>
      </p:sp>
      <p:sp>
        <p:nvSpPr>
          <p:cNvPr id="3" name="Textplatzhalter 2">
            <a:extLst>
              <a:ext uri="{FF2B5EF4-FFF2-40B4-BE49-F238E27FC236}">
                <a16:creationId xmlns:a16="http://schemas.microsoft.com/office/drawing/2014/main" id="{6691C5A7-C88A-44E9-A1B8-FD78D43BA0B0}"/>
              </a:ext>
            </a:extLst>
          </p:cNvPr>
          <p:cNvSpPr>
            <a:spLocks noGrp="1"/>
          </p:cNvSpPr>
          <p:nvPr>
            <p:ph type="body" idx="1"/>
          </p:nvPr>
        </p:nvSpPr>
        <p:spPr>
          <a:xfrm>
            <a:off x="1214820" y="964570"/>
            <a:ext cx="5082740" cy="914400"/>
          </a:xfrm>
        </p:spPr>
        <p:txBody>
          <a:bodyPr/>
          <a:lstStyle/>
          <a:p>
            <a:r>
              <a:rPr lang="de-DE" dirty="0"/>
              <a:t>Consumer</a:t>
            </a:r>
          </a:p>
        </p:txBody>
      </p:sp>
      <p:pic>
        <p:nvPicPr>
          <p:cNvPr id="8" name="Grafik 7" descr="Ein Bild, das Text, Screenshot, Visitenkarte enthält.&#10;&#10;Automatisch generierte Beschreibung">
            <a:extLst>
              <a:ext uri="{FF2B5EF4-FFF2-40B4-BE49-F238E27FC236}">
                <a16:creationId xmlns:a16="http://schemas.microsoft.com/office/drawing/2014/main" id="{2574CD9F-4E6C-4EAD-A59F-34F9636C3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878970"/>
            <a:ext cx="7849701" cy="2270460"/>
          </a:xfrm>
          <a:prstGeom prst="rect">
            <a:avLst/>
          </a:prstGeom>
        </p:spPr>
      </p:pic>
      <p:pic>
        <p:nvPicPr>
          <p:cNvPr id="10" name="Grafik 9" descr="Ein Bild, das Text, Visitenkarte, Screenshot enthält.&#10;&#10;Automatisch generierte Beschreibung">
            <a:extLst>
              <a:ext uri="{FF2B5EF4-FFF2-40B4-BE49-F238E27FC236}">
                <a16:creationId xmlns:a16="http://schemas.microsoft.com/office/drawing/2014/main" id="{CDD3A65A-9C2D-4546-BDC6-24BBC8A18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884" y="4776966"/>
            <a:ext cx="4313942" cy="1955413"/>
          </a:xfrm>
          <a:prstGeom prst="rect">
            <a:avLst/>
          </a:prstGeom>
        </p:spPr>
      </p:pic>
      <p:sp>
        <p:nvSpPr>
          <p:cNvPr id="11" name="Textplatzhalter 2">
            <a:extLst>
              <a:ext uri="{FF2B5EF4-FFF2-40B4-BE49-F238E27FC236}">
                <a16:creationId xmlns:a16="http://schemas.microsoft.com/office/drawing/2014/main" id="{406BFF6E-D380-4A4D-89C8-9B57E0BCCDD4}"/>
              </a:ext>
            </a:extLst>
          </p:cNvPr>
          <p:cNvSpPr txBox="1">
            <a:spLocks/>
          </p:cNvSpPr>
          <p:nvPr/>
        </p:nvSpPr>
        <p:spPr>
          <a:xfrm>
            <a:off x="1214820" y="3862566"/>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dirty="0" err="1"/>
              <a:t>Exceeding</a:t>
            </a:r>
            <a:r>
              <a:rPr lang="de-DE" dirty="0"/>
              <a:t> Consumer</a:t>
            </a:r>
          </a:p>
        </p:txBody>
      </p:sp>
    </p:spTree>
    <p:extLst>
      <p:ext uri="{BB962C8B-B14F-4D97-AF65-F5344CB8AC3E}">
        <p14:creationId xmlns:p14="http://schemas.microsoft.com/office/powerpoint/2010/main" val="8621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74468B-46F2-4506-BB68-4BA726EB9AD5}"/>
              </a:ext>
            </a:extLst>
          </p:cNvPr>
          <p:cNvSpPr>
            <a:spLocks noGrp="1"/>
          </p:cNvSpPr>
          <p:nvPr>
            <p:ph type="title"/>
          </p:nvPr>
        </p:nvSpPr>
        <p:spPr/>
        <p:txBody>
          <a:bodyPr/>
          <a:lstStyle/>
          <a:p>
            <a:r>
              <a:rPr lang="de-DE" dirty="0"/>
              <a:t>Architecture &amp; </a:t>
            </a:r>
            <a:r>
              <a:rPr lang="de-DE" dirty="0" err="1"/>
              <a:t>Functionality</a:t>
            </a:r>
            <a:endParaRPr lang="de-DE" dirty="0"/>
          </a:p>
        </p:txBody>
      </p:sp>
      <p:sp>
        <p:nvSpPr>
          <p:cNvPr id="3" name="Textplatzhalter 2">
            <a:extLst>
              <a:ext uri="{FF2B5EF4-FFF2-40B4-BE49-F238E27FC236}">
                <a16:creationId xmlns:a16="http://schemas.microsoft.com/office/drawing/2014/main" id="{B8B48CD5-0EAC-45A8-9A74-76841B641B75}"/>
              </a:ext>
            </a:extLst>
          </p:cNvPr>
          <p:cNvSpPr>
            <a:spLocks noGrp="1"/>
          </p:cNvSpPr>
          <p:nvPr>
            <p:ph type="body" idx="1"/>
          </p:nvPr>
        </p:nvSpPr>
        <p:spPr>
          <a:xfrm>
            <a:off x="1246655" y="1074064"/>
            <a:ext cx="5082740" cy="914400"/>
          </a:xfrm>
        </p:spPr>
        <p:txBody>
          <a:bodyPr/>
          <a:lstStyle/>
          <a:p>
            <a:r>
              <a:rPr lang="de-DE" dirty="0"/>
              <a:t>Broker (Cluster)</a:t>
            </a:r>
          </a:p>
        </p:txBody>
      </p:sp>
      <p:pic>
        <p:nvPicPr>
          <p:cNvPr id="8" name="Grafik 7">
            <a:extLst>
              <a:ext uri="{FF2B5EF4-FFF2-40B4-BE49-F238E27FC236}">
                <a16:creationId xmlns:a16="http://schemas.microsoft.com/office/drawing/2014/main" id="{5D1BF706-3845-41FE-80C2-D1B081A82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655" y="2445664"/>
            <a:ext cx="6970476" cy="1999337"/>
          </a:xfrm>
          <a:prstGeom prst="rect">
            <a:avLst/>
          </a:prstGeom>
        </p:spPr>
      </p:pic>
      <p:sp>
        <p:nvSpPr>
          <p:cNvPr id="9" name="Textplatzhalter 2">
            <a:extLst>
              <a:ext uri="{FF2B5EF4-FFF2-40B4-BE49-F238E27FC236}">
                <a16:creationId xmlns:a16="http://schemas.microsoft.com/office/drawing/2014/main" id="{156A313A-D900-49F3-96BA-A98A3AA9A637}"/>
              </a:ext>
            </a:extLst>
          </p:cNvPr>
          <p:cNvSpPr txBox="1">
            <a:spLocks/>
          </p:cNvSpPr>
          <p:nvPr/>
        </p:nvSpPr>
        <p:spPr>
          <a:xfrm>
            <a:off x="1246655" y="1498600"/>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sz="2400" dirty="0" err="1"/>
              <a:t>No</a:t>
            </a:r>
            <a:r>
              <a:rPr lang="de-DE" sz="2400" dirty="0"/>
              <a:t> Replication</a:t>
            </a:r>
          </a:p>
        </p:txBody>
      </p:sp>
      <p:pic>
        <p:nvPicPr>
          <p:cNvPr id="11" name="Grafik 10">
            <a:extLst>
              <a:ext uri="{FF2B5EF4-FFF2-40B4-BE49-F238E27FC236}">
                <a16:creationId xmlns:a16="http://schemas.microsoft.com/office/drawing/2014/main" id="{0F773371-6211-4C4C-AFF1-F09F59083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55" y="4934865"/>
            <a:ext cx="6970476" cy="1912928"/>
          </a:xfrm>
          <a:prstGeom prst="rect">
            <a:avLst/>
          </a:prstGeom>
        </p:spPr>
      </p:pic>
      <p:sp>
        <p:nvSpPr>
          <p:cNvPr id="12" name="Textplatzhalter 2">
            <a:extLst>
              <a:ext uri="{FF2B5EF4-FFF2-40B4-BE49-F238E27FC236}">
                <a16:creationId xmlns:a16="http://schemas.microsoft.com/office/drawing/2014/main" id="{6758D50A-EF5B-449F-8A14-82BCA21BCFF2}"/>
              </a:ext>
            </a:extLst>
          </p:cNvPr>
          <p:cNvSpPr txBox="1">
            <a:spLocks/>
          </p:cNvSpPr>
          <p:nvPr/>
        </p:nvSpPr>
        <p:spPr>
          <a:xfrm>
            <a:off x="1231330" y="4020465"/>
            <a:ext cx="5082740" cy="914400"/>
          </a:xfrm>
          <a:prstGeom prst="rect">
            <a:avLst/>
          </a:prstGeom>
        </p:spPr>
        <p:txBody>
          <a:bodyPr vert="horz" lIns="121899" tIns="60949" rIns="121899" bIns="60949" rtlCol="0" anchor="b">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b="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700" b="1"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400" b="1"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2100" b="1" kern="1200" baseline="0">
                <a:solidFill>
                  <a:schemeClr val="tx1"/>
                </a:solidFill>
                <a:latin typeface="+mn-lt"/>
                <a:ea typeface="+mn-ea"/>
                <a:cs typeface="+mn-cs"/>
              </a:defRPr>
            </a:lvl9pPr>
          </a:lstStyle>
          <a:p>
            <a:r>
              <a:rPr lang="de-DE" sz="2400" dirty="0"/>
              <a:t>Replication</a:t>
            </a:r>
          </a:p>
        </p:txBody>
      </p:sp>
    </p:spTree>
    <p:extLst>
      <p:ext uri="{BB962C8B-B14F-4D97-AF65-F5344CB8AC3E}">
        <p14:creationId xmlns:p14="http://schemas.microsoft.com/office/powerpoint/2010/main" val="77134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9CEAC-9B4B-43B4-9773-4D481581781C}"/>
              </a:ext>
            </a:extLst>
          </p:cNvPr>
          <p:cNvSpPr>
            <a:spLocks noGrp="1"/>
          </p:cNvSpPr>
          <p:nvPr>
            <p:ph type="title"/>
          </p:nvPr>
        </p:nvSpPr>
        <p:spPr/>
        <p:txBody>
          <a:bodyPr/>
          <a:lstStyle/>
          <a:p>
            <a:r>
              <a:rPr lang="de-DE" dirty="0"/>
              <a:t>Kafka Clients API</a:t>
            </a:r>
          </a:p>
        </p:txBody>
      </p:sp>
      <p:sp>
        <p:nvSpPr>
          <p:cNvPr id="3" name="Textplatzhalter 2">
            <a:extLst>
              <a:ext uri="{FF2B5EF4-FFF2-40B4-BE49-F238E27FC236}">
                <a16:creationId xmlns:a16="http://schemas.microsoft.com/office/drawing/2014/main" id="{D5BED0B3-AD50-42E4-8A98-2E0A4F8EFD3C}"/>
              </a:ext>
            </a:extLst>
          </p:cNvPr>
          <p:cNvSpPr>
            <a:spLocks noGrp="1"/>
          </p:cNvSpPr>
          <p:nvPr>
            <p:ph type="body" idx="1"/>
          </p:nvPr>
        </p:nvSpPr>
        <p:spPr>
          <a:xfrm>
            <a:off x="1218882" y="1628800"/>
            <a:ext cx="10360501" cy="2088232"/>
          </a:xfrm>
        </p:spPr>
        <p:txBody>
          <a:bodyPr>
            <a:noAutofit/>
          </a:bodyPr>
          <a:lstStyle/>
          <a:p>
            <a:r>
              <a:rPr lang="en-US" dirty="0"/>
              <a:t>The Clients API can be used to implement Kafka Producer &amp; Consumer. </a:t>
            </a:r>
          </a:p>
          <a:p>
            <a:endParaRPr lang="en-US" dirty="0"/>
          </a:p>
          <a:p>
            <a:r>
              <a:rPr lang="en-US" dirty="0"/>
              <a:t>Any kind of data type or object can be saved (but must be serialized or deserialized before).</a:t>
            </a:r>
            <a:endParaRPr lang="de-DE" dirty="0"/>
          </a:p>
        </p:txBody>
      </p:sp>
    </p:spTree>
    <p:extLst>
      <p:ext uri="{BB962C8B-B14F-4D97-AF65-F5344CB8AC3E}">
        <p14:creationId xmlns:p14="http://schemas.microsoft.com/office/powerpoint/2010/main" val="418980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8_TF02787990_TF02787990.potx" id="{4393E190-78C2-4802-8391-54969B0363A4}" vid="{EF0E7CB9-FD90-47AD-AD79-73A601F43E10}"/>
    </a:ext>
  </a:extLst>
</a:theme>
</file>

<file path=ppt/theme/theme2.xml><?xml version="1.0" encoding="utf-8"?>
<a:theme xmlns:a="http://schemas.openxmlformats.org/drawingml/2006/main" name="Office-Design">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Design">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Dreifach-Schaltkreislinien-Präsentation (Breitbild)</Template>
  <TotalTime>0</TotalTime>
  <Words>555</Words>
  <Application>Microsoft Office PowerPoint</Application>
  <PresentationFormat>Benutzerdefiniert</PresentationFormat>
  <Paragraphs>76</Paragraphs>
  <Slides>13</Slides>
  <Notes>4</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Calibri</vt:lpstr>
      <vt:lpstr>Technologie 16:9</vt:lpstr>
      <vt:lpstr>Apache Kafka</vt:lpstr>
      <vt:lpstr>Structure</vt:lpstr>
      <vt:lpstr>Use-Cases</vt:lpstr>
      <vt:lpstr>Architecture &amp; Functionality</vt:lpstr>
      <vt:lpstr>Architecture &amp; Functionality</vt:lpstr>
      <vt:lpstr>Architecture &amp; Functionality</vt:lpstr>
      <vt:lpstr>Architecture &amp; Functionality</vt:lpstr>
      <vt:lpstr>Architecture &amp; Functionality</vt:lpstr>
      <vt:lpstr>Kafka Clients API</vt:lpstr>
      <vt:lpstr>Kafka Connect API</vt:lpstr>
      <vt:lpstr>Kafka Streams API</vt:lpstr>
      <vt:lpstr>Configuration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Justin Gottfried</dc:creator>
  <cp:lastModifiedBy>Justin Gottfried</cp:lastModifiedBy>
  <cp:revision>13</cp:revision>
  <dcterms:created xsi:type="dcterms:W3CDTF">2021-04-19T13:48:11Z</dcterms:created>
  <dcterms:modified xsi:type="dcterms:W3CDTF">2021-04-19T16:46:05Z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