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282" r:id="rId17"/>
    <p:sldId id="283" r:id="rId18"/>
    <p:sldId id="284" r:id="rId19"/>
    <p:sldId id="285" r:id="rId20"/>
    <p:sldId id="286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9" d="100"/>
          <a:sy n="79" d="100"/>
        </p:scale>
        <p:origin x="-10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7CAD-1318-0B4E-94EB-01F7752A502B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91A-0575-BC41-9F37-9D6C5CE6F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7CAD-1318-0B4E-94EB-01F7752A502B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91A-0575-BC41-9F37-9D6C5CE6F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7CAD-1318-0B4E-94EB-01F7752A502B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91A-0575-BC41-9F37-9D6C5CE6F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5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7CAD-1318-0B4E-94EB-01F7752A502B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91A-0575-BC41-9F37-9D6C5CE6F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7CAD-1318-0B4E-94EB-01F7752A502B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91A-0575-BC41-9F37-9D6C5CE6F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7CAD-1318-0B4E-94EB-01F7752A502B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91A-0575-BC41-9F37-9D6C5CE6F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5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7CAD-1318-0B4E-94EB-01F7752A502B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91A-0575-BC41-9F37-9D6C5CE6F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7CAD-1318-0B4E-94EB-01F7752A502B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91A-0575-BC41-9F37-9D6C5CE6F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4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7CAD-1318-0B4E-94EB-01F7752A502B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91A-0575-BC41-9F37-9D6C5CE6F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0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7CAD-1318-0B4E-94EB-01F7752A502B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91A-0575-BC41-9F37-9D6C5CE6F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7CAD-1318-0B4E-94EB-01F7752A502B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91A-0575-BC41-9F37-9D6C5CE6F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F7CAD-1318-0B4E-94EB-01F7752A502B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391A-0575-BC41-9F37-9D6C5CE6F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6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python.org/moin/TcpCommunic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Overview of the framework of MP 1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0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/>
              <a:t>Sequential consistency </a:t>
            </a:r>
          </a:p>
        </p:txBody>
      </p:sp>
      <p:sp>
        <p:nvSpPr>
          <p:cNvPr id="4" name="Oval 3"/>
          <p:cNvSpPr/>
          <p:nvPr/>
        </p:nvSpPr>
        <p:spPr>
          <a:xfrm>
            <a:off x="4393774" y="2616419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cxnSp>
        <p:nvCxnSpPr>
          <p:cNvPr id="6" name="Curved Connector 5"/>
          <p:cNvCxnSpPr>
            <a:stCxn id="4" idx="2"/>
            <a:endCxn id="4" idx="4"/>
          </p:cNvCxnSpPr>
          <p:nvPr/>
        </p:nvCxnSpPr>
        <p:spPr>
          <a:xfrm rot="10800000" flipH="1" flipV="1">
            <a:off x="4393774" y="3148232"/>
            <a:ext cx="635000" cy="531812"/>
          </a:xfrm>
          <a:prstGeom prst="curvedConnector4">
            <a:avLst>
              <a:gd name="adj1" fmla="val -36000"/>
              <a:gd name="adj2" fmla="val 1429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01295" y="2917399"/>
            <a:ext cx="131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 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368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Eventual </a:t>
            </a:r>
            <a:r>
              <a:rPr lang="en-US" dirty="0"/>
              <a:t>consistency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W=2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2625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sp>
        <p:nvSpPr>
          <p:cNvPr id="5" name="Oval 4"/>
          <p:cNvSpPr/>
          <p:nvPr/>
        </p:nvSpPr>
        <p:spPr>
          <a:xfrm>
            <a:off x="6375400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B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222625" y="2325688"/>
            <a:ext cx="3152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75400" y="3347806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5625" y="1841500"/>
            <a:ext cx="14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(k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5"/>
            <a:endCxn id="8" idx="2"/>
          </p:cNvCxnSpPr>
          <p:nvPr/>
        </p:nvCxnSpPr>
        <p:spPr>
          <a:xfrm>
            <a:off x="3036638" y="2701736"/>
            <a:ext cx="3338762" cy="1177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874602">
            <a:off x="4365625" y="2855446"/>
            <a:ext cx="14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(k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0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Eventual </a:t>
            </a:r>
            <a:r>
              <a:rPr lang="en-US" dirty="0"/>
              <a:t>consistency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W=2</a:t>
            </a:r>
            <a:r>
              <a:rPr lang="en-US" dirty="0"/>
              <a:t>, R = 2 </a:t>
            </a:r>
            <a:br>
              <a:rPr lang="en-US" dirty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2625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sp>
        <p:nvSpPr>
          <p:cNvPr id="5" name="Oval 4"/>
          <p:cNvSpPr/>
          <p:nvPr/>
        </p:nvSpPr>
        <p:spPr>
          <a:xfrm>
            <a:off x="6375400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B</a:t>
            </a:r>
          </a:p>
        </p:txBody>
      </p:sp>
      <p:sp>
        <p:nvSpPr>
          <p:cNvPr id="8" name="Oval 7"/>
          <p:cNvSpPr/>
          <p:nvPr/>
        </p:nvSpPr>
        <p:spPr>
          <a:xfrm>
            <a:off x="6375400" y="3347806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5625" y="1841500"/>
            <a:ext cx="4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  <a:endCxn id="4" idx="6"/>
          </p:cNvCxnSpPr>
          <p:nvPr/>
        </p:nvCxnSpPr>
        <p:spPr>
          <a:xfrm flipH="1">
            <a:off x="3222625" y="2325688"/>
            <a:ext cx="3152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4" idx="5"/>
          </p:cNvCxnSpPr>
          <p:nvPr/>
        </p:nvCxnSpPr>
        <p:spPr>
          <a:xfrm flipH="1" flipV="1">
            <a:off x="3036638" y="2701736"/>
            <a:ext cx="3338762" cy="1177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090323">
            <a:off x="4518025" y="2824945"/>
            <a:ext cx="4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3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Eventual </a:t>
            </a:r>
            <a:r>
              <a:rPr lang="en-US" dirty="0"/>
              <a:t>consistency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 </a:t>
            </a:r>
            <a:r>
              <a:rPr lang="en-US" dirty="0"/>
              <a:t>= 2 </a:t>
            </a:r>
            <a:br>
              <a:rPr lang="en-US" dirty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2625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sp>
        <p:nvSpPr>
          <p:cNvPr id="5" name="Oval 4"/>
          <p:cNvSpPr/>
          <p:nvPr/>
        </p:nvSpPr>
        <p:spPr>
          <a:xfrm>
            <a:off x="6375400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B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222625" y="2325688"/>
            <a:ext cx="3152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75400" y="3347806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5625" y="1841500"/>
            <a:ext cx="89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k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5"/>
            <a:endCxn id="8" idx="2"/>
          </p:cNvCxnSpPr>
          <p:nvPr/>
        </p:nvCxnSpPr>
        <p:spPr>
          <a:xfrm>
            <a:off x="3036638" y="2701736"/>
            <a:ext cx="3338762" cy="1177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874602">
            <a:off x="4640020" y="2855446"/>
            <a:ext cx="89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k</a:t>
            </a:r>
            <a:r>
              <a:rPr lang="en-US" baseline="-25000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1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Eventual </a:t>
            </a:r>
            <a:r>
              <a:rPr lang="en-US" dirty="0"/>
              <a:t>consistency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W=2</a:t>
            </a:r>
            <a:r>
              <a:rPr lang="en-US" dirty="0"/>
              <a:t>, R = 2 </a:t>
            </a:r>
            <a:br>
              <a:rPr lang="en-US" dirty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2625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sp>
        <p:nvSpPr>
          <p:cNvPr id="5" name="Oval 4"/>
          <p:cNvSpPr/>
          <p:nvPr/>
        </p:nvSpPr>
        <p:spPr>
          <a:xfrm>
            <a:off x="6375400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B</a:t>
            </a:r>
          </a:p>
        </p:txBody>
      </p:sp>
      <p:sp>
        <p:nvSpPr>
          <p:cNvPr id="8" name="Oval 7"/>
          <p:cNvSpPr/>
          <p:nvPr/>
        </p:nvSpPr>
        <p:spPr>
          <a:xfrm>
            <a:off x="6375400" y="3347806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C</a:t>
            </a:r>
          </a:p>
        </p:txBody>
      </p:sp>
      <p:sp>
        <p:nvSpPr>
          <p:cNvPr id="14" name="TextBox 13"/>
          <p:cNvSpPr txBox="1"/>
          <p:nvPr/>
        </p:nvSpPr>
        <p:spPr>
          <a:xfrm rot="1219013">
            <a:off x="4485430" y="2866185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</a:t>
            </a:r>
            <a:r>
              <a:rPr lang="en-US" baseline="-25000" dirty="0"/>
              <a:t>1</a:t>
            </a:r>
            <a:r>
              <a:rPr lang="en-US" smtClean="0"/>
              <a:t>=</a:t>
            </a:r>
            <a:r>
              <a:rPr lang="en-US" dirty="0" smtClean="0"/>
              <a:t>(x</a:t>
            </a:r>
            <a:r>
              <a:rPr lang="en-US" baseline="-25000" dirty="0"/>
              <a:t>2</a:t>
            </a:r>
            <a:r>
              <a:rPr lang="en-US" dirty="0" smtClean="0"/>
              <a:t>,t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  <a:endCxn id="4" idx="6"/>
          </p:cNvCxnSpPr>
          <p:nvPr/>
        </p:nvCxnSpPr>
        <p:spPr>
          <a:xfrm flipH="1">
            <a:off x="3222625" y="2325688"/>
            <a:ext cx="3152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4" idx="5"/>
          </p:cNvCxnSpPr>
          <p:nvPr/>
        </p:nvCxnSpPr>
        <p:spPr>
          <a:xfrm flipH="1" flipV="1">
            <a:off x="3036638" y="2701736"/>
            <a:ext cx="3338762" cy="1177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18025" y="1993900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=(x</a:t>
            </a:r>
            <a:r>
              <a:rPr lang="en-US" baseline="-25000" dirty="0" smtClean="0"/>
              <a:t>1</a:t>
            </a:r>
            <a:r>
              <a:rPr lang="en-US" dirty="0" smtClean="0"/>
              <a:t>,t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906012"/>
            <a:ext cx="1690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</a:t>
            </a:r>
            <a:r>
              <a:rPr lang="en-US" baseline="-25000" dirty="0" smtClean="0"/>
              <a:t>1</a:t>
            </a:r>
            <a:r>
              <a:rPr lang="en-US" dirty="0" smtClean="0"/>
              <a:t>&gt;t</a:t>
            </a:r>
            <a:r>
              <a:rPr lang="en-US" baseline="-25000" dirty="0" smtClean="0"/>
              <a:t>2 </a:t>
            </a:r>
            <a:r>
              <a:rPr lang="en-US" dirty="0" smtClean="0"/>
              <a:t>return 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</a:p>
          <a:p>
            <a:r>
              <a:rPr lang="en-US" dirty="0" smtClean="0"/>
              <a:t>Else return 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7976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0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 Message over TCP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12" y="1322173"/>
            <a:ext cx="4990815" cy="53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8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TCP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49" y="1303638"/>
            <a:ext cx="4831589" cy="55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9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Messaging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24"/>
          <a:stretch/>
        </p:blipFill>
        <p:spPr>
          <a:xfrm>
            <a:off x="174539" y="1334529"/>
            <a:ext cx="8794922" cy="42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0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https://wiki.python.org/moin/TcpCommunication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811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2625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  <a:p>
            <a:pPr algn="ctr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..</a:t>
            </a:r>
            <a:r>
              <a:rPr lang="en-US" baseline="-25000" dirty="0" smtClean="0"/>
              <a:t>kn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5613400" y="1841500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B</a:t>
            </a:r>
          </a:p>
          <a:p>
            <a:pPr algn="ctr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..</a:t>
            </a:r>
            <a:r>
              <a:rPr lang="en-US" baseline="-25000" dirty="0" smtClean="0"/>
              <a:t>kn</a:t>
            </a:r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52625" y="369252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C</a:t>
            </a:r>
          </a:p>
          <a:p>
            <a:pPr algn="ctr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..</a:t>
            </a:r>
            <a:r>
              <a:rPr lang="en-US" baseline="-25000" dirty="0" smtClean="0"/>
              <a:t>kn</a:t>
            </a:r>
          </a:p>
        </p:txBody>
      </p:sp>
      <p:sp>
        <p:nvSpPr>
          <p:cNvPr id="7" name="Oval 6"/>
          <p:cNvSpPr/>
          <p:nvPr/>
        </p:nvSpPr>
        <p:spPr>
          <a:xfrm>
            <a:off x="5613400" y="384492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D</a:t>
            </a:r>
          </a:p>
          <a:p>
            <a:pPr algn="ctr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..</a:t>
            </a:r>
            <a:r>
              <a:rPr lang="en-US" baseline="-25000" dirty="0" smtClean="0"/>
              <a:t>kn</a:t>
            </a:r>
          </a:p>
        </p:txBody>
      </p: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248400" y="2905125"/>
            <a:ext cx="0" cy="93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7" idx="1"/>
          </p:cNvCxnSpPr>
          <p:nvPr/>
        </p:nvCxnSpPr>
        <p:spPr>
          <a:xfrm>
            <a:off x="3036638" y="2701736"/>
            <a:ext cx="2762749" cy="12989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2587625" y="2857500"/>
            <a:ext cx="0" cy="8350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7"/>
          </p:cNvCxnSpPr>
          <p:nvPr/>
        </p:nvCxnSpPr>
        <p:spPr>
          <a:xfrm flipH="1">
            <a:off x="3036638" y="2701736"/>
            <a:ext cx="2762749" cy="11465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 flipH="1">
            <a:off x="3222625" y="2373313"/>
            <a:ext cx="23907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222625" y="4302125"/>
            <a:ext cx="23907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9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0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 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http://www.tutorialspoint.com/java/java_multithreading.htm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7" y="838200"/>
            <a:ext cx="8796392" cy="578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50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7086600" cy="625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58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http://cs.lmu.edu/~ray/notes/javanetexamples/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3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315200" cy="641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11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9295"/>
            <a:ext cx="8897007" cy="629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3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934096" y="5328056"/>
            <a:ext cx="334343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Display</a:t>
            </a:r>
            <a:endParaRPr lang="en-US" sz="2400" dirty="0"/>
          </a:p>
          <a:p>
            <a:r>
              <a:rPr lang="en-US" sz="2400" dirty="0" smtClean="0"/>
              <a:t>Received </a:t>
            </a:r>
            <a:r>
              <a:rPr lang="en-US" sz="2400" b="1" dirty="0">
                <a:solidFill>
                  <a:srgbClr val="800000"/>
                </a:solidFill>
              </a:rPr>
              <a:t>M </a:t>
            </a:r>
            <a:r>
              <a:rPr lang="en-US" sz="2400" dirty="0"/>
              <a:t>from </a:t>
            </a:r>
            <a:r>
              <a:rPr lang="en-US" sz="2400" b="1" dirty="0">
                <a:solidFill>
                  <a:srgbClr val="800000"/>
                </a:solidFill>
              </a:rPr>
              <a:t>A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 smtClean="0"/>
              <a:t>Max </a:t>
            </a:r>
            <a:r>
              <a:rPr lang="en-US" sz="2400" dirty="0"/>
              <a:t>delay is Max s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System </a:t>
            </a:r>
            <a:r>
              <a:rPr lang="en-US" sz="2400" dirty="0"/>
              <a:t>time is at time </a:t>
            </a:r>
            <a:r>
              <a:rPr lang="en-US" sz="2400" b="1" dirty="0">
                <a:solidFill>
                  <a:srgbClr val="800000"/>
                </a:solidFill>
              </a:rPr>
              <a:t>t’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4747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Channel Delay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5025" y="915534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sp>
        <p:nvSpPr>
          <p:cNvPr id="5" name="Oval 4"/>
          <p:cNvSpPr/>
          <p:nvPr/>
        </p:nvSpPr>
        <p:spPr>
          <a:xfrm>
            <a:off x="6645275" y="90314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B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 flipV="1">
            <a:off x="2585025" y="1434958"/>
            <a:ext cx="4060250" cy="1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22625" y="178210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Delay Max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3401610"/>
            <a:ext cx="2465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b="1" dirty="0" smtClean="0">
                <a:solidFill>
                  <a:srgbClr val="800000"/>
                </a:solidFill>
              </a:rPr>
              <a:t>M</a:t>
            </a:r>
            <a:r>
              <a:rPr lang="en-US" sz="2400" dirty="0" smtClean="0"/>
              <a:t> to B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Display</a:t>
            </a:r>
          </a:p>
          <a:p>
            <a:r>
              <a:rPr lang="en-US" sz="2400" dirty="0" smtClean="0"/>
              <a:t>Send </a:t>
            </a:r>
            <a:r>
              <a:rPr lang="en-US" sz="2400" b="1" dirty="0" smtClean="0">
                <a:solidFill>
                  <a:srgbClr val="800000"/>
                </a:solidFill>
              </a:rPr>
              <a:t>M B</a:t>
            </a:r>
            <a:r>
              <a:rPr lang="en-US" sz="2400" dirty="0" smtClean="0"/>
              <a:t> </a:t>
            </a:r>
            <a:r>
              <a:rPr lang="en-US" sz="2400" dirty="0"/>
              <a:t>system time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800000"/>
                </a:solidFill>
              </a:rPr>
              <a:t>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31723" y="2468541"/>
            <a:ext cx="9101" cy="4228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7414" y="2472486"/>
            <a:ext cx="2218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Server/Client </a:t>
            </a:r>
          </a:p>
          <a:p>
            <a:r>
              <a:rPr lang="en-US" sz="2400" b="1" dirty="0" smtClean="0"/>
              <a:t>Thread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40824" y="2472486"/>
            <a:ext cx="1306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Message</a:t>
            </a:r>
          </a:p>
          <a:p>
            <a:r>
              <a:rPr lang="en-US" sz="2400" b="1" dirty="0" smtClean="0"/>
              <a:t>Thread</a:t>
            </a:r>
            <a:endParaRPr lang="en-US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046648" y="2464596"/>
            <a:ext cx="0" cy="29459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69061" y="2464596"/>
            <a:ext cx="1877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Server/Client </a:t>
            </a:r>
          </a:p>
          <a:p>
            <a:r>
              <a:rPr lang="en-US" sz="2400" b="1" dirty="0" smtClean="0"/>
              <a:t>Thread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86343" y="2468541"/>
            <a:ext cx="1306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Message</a:t>
            </a:r>
          </a:p>
          <a:p>
            <a:r>
              <a:rPr lang="en-US" sz="2400" b="1" dirty="0" smtClean="0"/>
              <a:t>Thread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88753" y="4278774"/>
            <a:ext cx="1424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1735" y="4355238"/>
            <a:ext cx="302226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a random no. D</a:t>
            </a:r>
          </a:p>
          <a:p>
            <a:r>
              <a:rPr lang="en-US" sz="2400" dirty="0" smtClean="0"/>
              <a:t>sleep </a:t>
            </a:r>
            <a:r>
              <a:rPr lang="en-US" sz="2400" dirty="0"/>
              <a:t>till </a:t>
            </a:r>
            <a:r>
              <a:rPr lang="en-US" sz="2400" dirty="0" smtClean="0"/>
              <a:t>D time units</a:t>
            </a:r>
          </a:p>
          <a:p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45304" y="3909442"/>
            <a:ext cx="38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486436" y="5328055"/>
            <a:ext cx="192982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40790" y="4909236"/>
            <a:ext cx="38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9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8" grpId="0"/>
      <p:bldP spid="19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27013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Channel Delay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25" y="1838325"/>
            <a:ext cx="8229600" cy="4525963"/>
          </a:xfrm>
        </p:spPr>
        <p:txBody>
          <a:bodyPr/>
          <a:lstStyle/>
          <a:p>
            <a:r>
              <a:rPr lang="en-US" b="1" dirty="0" smtClean="0"/>
              <a:t>Node A ---------- &gt; Node 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Node A  ---------- &gt; Node B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25875" y="1724541"/>
            <a:ext cx="55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M</a:t>
            </a:r>
            <a:r>
              <a:rPr lang="en-US" sz="2400" b="1" baseline="-25000" dirty="0" smtClean="0">
                <a:solidFill>
                  <a:srgbClr val="800000"/>
                </a:solidFill>
              </a:rPr>
              <a:t>1</a:t>
            </a:r>
            <a:endParaRPr lang="en-US" sz="2400" b="1" baseline="-25000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4875" y="2441575"/>
            <a:ext cx="395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</a:t>
            </a:r>
            <a:r>
              <a:rPr lang="en-US" sz="2400" b="1" baseline="-25000" dirty="0" smtClean="0">
                <a:solidFill>
                  <a:srgbClr val="800000"/>
                </a:solidFill>
              </a:rPr>
              <a:t>1</a:t>
            </a:r>
            <a:endParaRPr lang="en-US" sz="2400" b="1" baseline="-25000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3875" y="3036332"/>
            <a:ext cx="3513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Selects random number r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137150" y="2441575"/>
            <a:ext cx="76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t</a:t>
            </a:r>
            <a:r>
              <a:rPr lang="en-US" sz="2400" b="1" baseline="-25000" dirty="0" smtClean="0">
                <a:solidFill>
                  <a:srgbClr val="800000"/>
                </a:solidFill>
              </a:rPr>
              <a:t>1</a:t>
            </a:r>
            <a:r>
              <a:rPr lang="en-US" sz="2400" b="1" dirty="0" smtClean="0">
                <a:solidFill>
                  <a:srgbClr val="800000"/>
                </a:solidFill>
              </a:rPr>
              <a:t>+r</a:t>
            </a:r>
            <a:r>
              <a:rPr lang="en-US" sz="2400" b="1" baseline="-25000" dirty="0" smtClean="0">
                <a:solidFill>
                  <a:srgbClr val="800000"/>
                </a:solidFill>
              </a:rPr>
              <a:t>1</a:t>
            </a:r>
            <a:endParaRPr lang="en-US" sz="2400" b="1" baseline="-25000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8265" y="4004191"/>
            <a:ext cx="55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M</a:t>
            </a:r>
            <a:r>
              <a:rPr lang="en-US" sz="2400" b="1" baseline="-25000" dirty="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875" y="4816475"/>
            <a:ext cx="734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t</a:t>
            </a:r>
            <a:r>
              <a:rPr lang="en-US" sz="2400" b="1" baseline="-25000" dirty="0" smtClean="0">
                <a:solidFill>
                  <a:srgbClr val="800000"/>
                </a:solidFill>
              </a:rPr>
              <a:t>1</a:t>
            </a:r>
            <a:r>
              <a:rPr lang="en-US" sz="2400" b="1" dirty="0" smtClean="0">
                <a:solidFill>
                  <a:srgbClr val="800000"/>
                </a:solidFill>
              </a:rPr>
              <a:t>+t’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6275" y="5411232"/>
            <a:ext cx="345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Selects random number r</a:t>
            </a:r>
            <a:r>
              <a:rPr lang="en-US" sz="2400" baseline="-25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14900" y="4816475"/>
            <a:ext cx="2624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Max( t</a:t>
            </a:r>
            <a:r>
              <a:rPr lang="en-US" sz="2400" b="1" baseline="-25000" dirty="0" smtClean="0">
                <a:solidFill>
                  <a:srgbClr val="800000"/>
                </a:solidFill>
              </a:rPr>
              <a:t>1</a:t>
            </a:r>
            <a:r>
              <a:rPr lang="en-US" sz="2400" b="1" dirty="0" smtClean="0">
                <a:solidFill>
                  <a:srgbClr val="800000"/>
                </a:solidFill>
              </a:rPr>
              <a:t>+t’+r</a:t>
            </a:r>
            <a:r>
              <a:rPr lang="en-US" sz="2400" b="1" baseline="-25000" dirty="0" smtClean="0">
                <a:solidFill>
                  <a:srgbClr val="800000"/>
                </a:solidFill>
              </a:rPr>
              <a:t>2,</a:t>
            </a:r>
            <a:r>
              <a:rPr lang="en-US" sz="2400" b="1" dirty="0" smtClean="0">
                <a:solidFill>
                  <a:srgbClr val="800000"/>
                </a:solidFill>
              </a:rPr>
              <a:t> t</a:t>
            </a:r>
            <a:r>
              <a:rPr lang="en-US" sz="2400" b="1" baseline="-25000" dirty="0" smtClean="0">
                <a:solidFill>
                  <a:srgbClr val="800000"/>
                </a:solidFill>
              </a:rPr>
              <a:t>1</a:t>
            </a:r>
            <a:r>
              <a:rPr lang="en-US" sz="2400" b="1" dirty="0" smtClean="0">
                <a:solidFill>
                  <a:srgbClr val="800000"/>
                </a:solidFill>
              </a:rPr>
              <a:t>+r</a:t>
            </a:r>
            <a:r>
              <a:rPr lang="en-US" sz="2400" b="1" baseline="-25000" dirty="0" smtClean="0">
                <a:solidFill>
                  <a:srgbClr val="800000"/>
                </a:solidFill>
              </a:rPr>
              <a:t>1</a:t>
            </a:r>
            <a:r>
              <a:rPr lang="en-US" sz="2400" b="1" dirty="0" smtClean="0">
                <a:solidFill>
                  <a:srgbClr val="800000"/>
                </a:solidFill>
              </a:rPr>
              <a:t>)</a:t>
            </a:r>
            <a:endParaRPr lang="en-US" sz="2400" b="1" baseline="-25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5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Key-Value Store and Consistency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Operations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</a:t>
            </a:r>
            <a:r>
              <a:rPr lang="en-US" dirty="0" smtClean="0"/>
              <a:t>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Key </a:t>
            </a:r>
            <a:r>
              <a:rPr lang="en-US" dirty="0" smtClean="0"/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insert </a:t>
            </a:r>
            <a:r>
              <a:rPr lang="en-US" dirty="0"/>
              <a:t>Key Value Model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/>
              <a:t>Key Value Model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3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 err="1"/>
              <a:t>Linearizability</a:t>
            </a:r>
            <a:r>
              <a:rPr lang="en-US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1952625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sp>
        <p:nvSpPr>
          <p:cNvPr id="5" name="Oval 4"/>
          <p:cNvSpPr/>
          <p:nvPr/>
        </p:nvSpPr>
        <p:spPr>
          <a:xfrm>
            <a:off x="6375400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Server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222625" y="2325688"/>
            <a:ext cx="3152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05400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C</a:t>
            </a:r>
          </a:p>
        </p:txBody>
      </p:sp>
      <p:sp>
        <p:nvSpPr>
          <p:cNvPr id="9" name="Oval 8"/>
          <p:cNvSpPr/>
          <p:nvPr/>
        </p:nvSpPr>
        <p:spPr>
          <a:xfrm>
            <a:off x="7010400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D</a:t>
            </a:r>
          </a:p>
        </p:txBody>
      </p:sp>
      <p:sp>
        <p:nvSpPr>
          <p:cNvPr id="10" name="Oval 9"/>
          <p:cNvSpPr/>
          <p:nvPr/>
        </p:nvSpPr>
        <p:spPr>
          <a:xfrm>
            <a:off x="682625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sp>
        <p:nvSpPr>
          <p:cNvPr id="11" name="Oval 10"/>
          <p:cNvSpPr/>
          <p:nvPr/>
        </p:nvSpPr>
        <p:spPr>
          <a:xfrm>
            <a:off x="2587625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B</a:t>
            </a:r>
          </a:p>
        </p:txBody>
      </p:sp>
      <p:cxnSp>
        <p:nvCxnSpPr>
          <p:cNvPr id="13" name="Straight Arrow Connector 12"/>
          <p:cNvCxnSpPr>
            <a:stCxn id="5" idx="3"/>
            <a:endCxn id="10" idx="0"/>
          </p:cNvCxnSpPr>
          <p:nvPr/>
        </p:nvCxnSpPr>
        <p:spPr>
          <a:xfrm flipH="1">
            <a:off x="1317625" y="2701736"/>
            <a:ext cx="5243762" cy="1936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5625" y="1841500"/>
            <a:ext cx="14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(k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0329652">
            <a:off x="3222626" y="3314700"/>
            <a:ext cx="14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(k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4"/>
          </p:cNvCxnSpPr>
          <p:nvPr/>
        </p:nvCxnSpPr>
        <p:spPr>
          <a:xfrm flipH="1">
            <a:off x="5704631" y="2857500"/>
            <a:ext cx="1305769" cy="179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11" idx="0"/>
          </p:cNvCxnSpPr>
          <p:nvPr/>
        </p:nvCxnSpPr>
        <p:spPr>
          <a:xfrm flipH="1">
            <a:off x="3222625" y="2857500"/>
            <a:ext cx="3787775" cy="178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37665" y="2827998"/>
            <a:ext cx="517525" cy="178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8523778">
            <a:off x="5238328" y="3747058"/>
            <a:ext cx="14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(k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20052300">
            <a:off x="3656210" y="3747058"/>
            <a:ext cx="14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(k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5451824">
            <a:off x="6599469" y="3747059"/>
            <a:ext cx="14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(k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1445181"/>
            <a:ext cx="145935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Totally 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Ordered 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Broadcast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4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7" grpId="0"/>
      <p:bldP spid="26" grpId="0"/>
      <p:bldP spid="27" grpId="0"/>
      <p:bldP spid="28" grpId="0"/>
      <p:bldP spid="2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Linearizability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2625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sp>
        <p:nvSpPr>
          <p:cNvPr id="5" name="Oval 4"/>
          <p:cNvSpPr/>
          <p:nvPr/>
        </p:nvSpPr>
        <p:spPr>
          <a:xfrm>
            <a:off x="6375400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Server</a:t>
            </a:r>
          </a:p>
        </p:txBody>
      </p:sp>
      <p:sp>
        <p:nvSpPr>
          <p:cNvPr id="8" name="Oval 7"/>
          <p:cNvSpPr/>
          <p:nvPr/>
        </p:nvSpPr>
        <p:spPr>
          <a:xfrm>
            <a:off x="5105400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C</a:t>
            </a:r>
          </a:p>
        </p:txBody>
      </p:sp>
      <p:sp>
        <p:nvSpPr>
          <p:cNvPr id="9" name="Oval 8"/>
          <p:cNvSpPr/>
          <p:nvPr/>
        </p:nvSpPr>
        <p:spPr>
          <a:xfrm>
            <a:off x="7010400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D</a:t>
            </a:r>
          </a:p>
        </p:txBody>
      </p:sp>
      <p:sp>
        <p:nvSpPr>
          <p:cNvPr id="10" name="Oval 9"/>
          <p:cNvSpPr/>
          <p:nvPr/>
        </p:nvSpPr>
        <p:spPr>
          <a:xfrm>
            <a:off x="682625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sp>
        <p:nvSpPr>
          <p:cNvPr id="11" name="Oval 10"/>
          <p:cNvSpPr/>
          <p:nvPr/>
        </p:nvSpPr>
        <p:spPr>
          <a:xfrm>
            <a:off x="2587625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B</a:t>
            </a:r>
          </a:p>
        </p:txBody>
      </p:sp>
      <p:cxnSp>
        <p:nvCxnSpPr>
          <p:cNvPr id="15" name="Straight Arrow Connector 14"/>
          <p:cNvCxnSpPr>
            <a:stCxn id="5" idx="2"/>
            <a:endCxn id="4" idx="6"/>
          </p:cNvCxnSpPr>
          <p:nvPr/>
        </p:nvCxnSpPr>
        <p:spPr>
          <a:xfrm flipH="1">
            <a:off x="3222625" y="2325688"/>
            <a:ext cx="3152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</p:cNvCxnSpPr>
          <p:nvPr/>
        </p:nvCxnSpPr>
        <p:spPr>
          <a:xfrm flipH="1" flipV="1">
            <a:off x="7127875" y="2857500"/>
            <a:ext cx="517525" cy="178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5" idx="4"/>
          </p:cNvCxnSpPr>
          <p:nvPr/>
        </p:nvCxnSpPr>
        <p:spPr>
          <a:xfrm flipV="1">
            <a:off x="5740400" y="2857500"/>
            <a:ext cx="1270000" cy="178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0"/>
            <a:endCxn id="5" idx="4"/>
          </p:cNvCxnSpPr>
          <p:nvPr/>
        </p:nvCxnSpPr>
        <p:spPr>
          <a:xfrm flipV="1">
            <a:off x="3222625" y="2857500"/>
            <a:ext cx="3787775" cy="178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</p:cNvCxnSpPr>
          <p:nvPr/>
        </p:nvCxnSpPr>
        <p:spPr>
          <a:xfrm flipV="1">
            <a:off x="1317625" y="2854137"/>
            <a:ext cx="5396162" cy="1784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20399465">
            <a:off x="3189635" y="3464051"/>
            <a:ext cx="4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0399465">
            <a:off x="3783741" y="3742602"/>
            <a:ext cx="4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5395469">
            <a:off x="6878985" y="3768851"/>
            <a:ext cx="4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8492350">
            <a:off x="5609650" y="3766818"/>
            <a:ext cx="4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281267">
            <a:off x="4199736" y="1830805"/>
            <a:ext cx="4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1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/>
              <a:t>Sequential consistency </a:t>
            </a:r>
          </a:p>
        </p:txBody>
      </p:sp>
      <p:sp>
        <p:nvSpPr>
          <p:cNvPr id="4" name="Oval 3"/>
          <p:cNvSpPr/>
          <p:nvPr/>
        </p:nvSpPr>
        <p:spPr>
          <a:xfrm>
            <a:off x="1952625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sp>
        <p:nvSpPr>
          <p:cNvPr id="5" name="Oval 4"/>
          <p:cNvSpPr/>
          <p:nvPr/>
        </p:nvSpPr>
        <p:spPr>
          <a:xfrm>
            <a:off x="6375400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Server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222625" y="2325688"/>
            <a:ext cx="3152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05400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C</a:t>
            </a:r>
          </a:p>
        </p:txBody>
      </p:sp>
      <p:sp>
        <p:nvSpPr>
          <p:cNvPr id="9" name="Oval 8"/>
          <p:cNvSpPr/>
          <p:nvPr/>
        </p:nvSpPr>
        <p:spPr>
          <a:xfrm>
            <a:off x="7010400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D</a:t>
            </a:r>
          </a:p>
        </p:txBody>
      </p:sp>
      <p:sp>
        <p:nvSpPr>
          <p:cNvPr id="10" name="Oval 9"/>
          <p:cNvSpPr/>
          <p:nvPr/>
        </p:nvSpPr>
        <p:spPr>
          <a:xfrm>
            <a:off x="682625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sp>
        <p:nvSpPr>
          <p:cNvPr id="11" name="Oval 10"/>
          <p:cNvSpPr/>
          <p:nvPr/>
        </p:nvSpPr>
        <p:spPr>
          <a:xfrm>
            <a:off x="2587625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B</a:t>
            </a:r>
          </a:p>
        </p:txBody>
      </p:sp>
      <p:cxnSp>
        <p:nvCxnSpPr>
          <p:cNvPr id="13" name="Straight Arrow Connector 12"/>
          <p:cNvCxnSpPr>
            <a:stCxn id="5" idx="3"/>
            <a:endCxn id="10" idx="0"/>
          </p:cNvCxnSpPr>
          <p:nvPr/>
        </p:nvCxnSpPr>
        <p:spPr>
          <a:xfrm flipH="1">
            <a:off x="1317625" y="2701736"/>
            <a:ext cx="5243762" cy="1936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5625" y="1841500"/>
            <a:ext cx="14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(k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0329652">
            <a:off x="3222626" y="3314700"/>
            <a:ext cx="14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(k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4"/>
          </p:cNvCxnSpPr>
          <p:nvPr/>
        </p:nvCxnSpPr>
        <p:spPr>
          <a:xfrm flipH="1">
            <a:off x="5704631" y="2857500"/>
            <a:ext cx="1305769" cy="179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11" idx="0"/>
          </p:cNvCxnSpPr>
          <p:nvPr/>
        </p:nvCxnSpPr>
        <p:spPr>
          <a:xfrm flipH="1">
            <a:off x="3222625" y="2857500"/>
            <a:ext cx="3787775" cy="178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37665" y="2827998"/>
            <a:ext cx="517525" cy="178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8523778">
            <a:off x="5238328" y="3747058"/>
            <a:ext cx="14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(k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20052300">
            <a:off x="3656210" y="3747058"/>
            <a:ext cx="14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(k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5451824">
            <a:off x="6599469" y="3747059"/>
            <a:ext cx="14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(k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1445181"/>
            <a:ext cx="145935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Totally 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Ordered 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Broadcast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0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7" grpId="0"/>
      <p:bldP spid="26" grpId="0"/>
      <p:bldP spid="27" grpId="0"/>
      <p:bldP spid="28" grpId="0"/>
      <p:bldP spid="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/>
              <a:t>Sequential </a:t>
            </a:r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2625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sp>
        <p:nvSpPr>
          <p:cNvPr id="5" name="Oval 4"/>
          <p:cNvSpPr/>
          <p:nvPr/>
        </p:nvSpPr>
        <p:spPr>
          <a:xfrm>
            <a:off x="6375400" y="17938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Server</a:t>
            </a:r>
          </a:p>
        </p:txBody>
      </p:sp>
      <p:sp>
        <p:nvSpPr>
          <p:cNvPr id="8" name="Oval 7"/>
          <p:cNvSpPr/>
          <p:nvPr/>
        </p:nvSpPr>
        <p:spPr>
          <a:xfrm>
            <a:off x="5105400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C</a:t>
            </a:r>
          </a:p>
        </p:txBody>
      </p:sp>
      <p:sp>
        <p:nvSpPr>
          <p:cNvPr id="9" name="Oval 8"/>
          <p:cNvSpPr/>
          <p:nvPr/>
        </p:nvSpPr>
        <p:spPr>
          <a:xfrm>
            <a:off x="7010400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D</a:t>
            </a:r>
          </a:p>
        </p:txBody>
      </p:sp>
      <p:sp>
        <p:nvSpPr>
          <p:cNvPr id="10" name="Oval 9"/>
          <p:cNvSpPr/>
          <p:nvPr/>
        </p:nvSpPr>
        <p:spPr>
          <a:xfrm>
            <a:off x="682625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</p:txBody>
      </p:sp>
      <p:sp>
        <p:nvSpPr>
          <p:cNvPr id="11" name="Oval 10"/>
          <p:cNvSpPr/>
          <p:nvPr/>
        </p:nvSpPr>
        <p:spPr>
          <a:xfrm>
            <a:off x="2587625" y="4638675"/>
            <a:ext cx="1270000" cy="1063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B</a:t>
            </a:r>
          </a:p>
        </p:txBody>
      </p:sp>
      <p:cxnSp>
        <p:nvCxnSpPr>
          <p:cNvPr id="15" name="Straight Arrow Connector 14"/>
          <p:cNvCxnSpPr>
            <a:stCxn id="5" idx="2"/>
            <a:endCxn id="4" idx="6"/>
          </p:cNvCxnSpPr>
          <p:nvPr/>
        </p:nvCxnSpPr>
        <p:spPr>
          <a:xfrm flipH="1">
            <a:off x="3222625" y="2325688"/>
            <a:ext cx="3152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</p:cNvCxnSpPr>
          <p:nvPr/>
        </p:nvCxnSpPr>
        <p:spPr>
          <a:xfrm flipH="1" flipV="1">
            <a:off x="7127875" y="2857500"/>
            <a:ext cx="517525" cy="178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5" idx="4"/>
          </p:cNvCxnSpPr>
          <p:nvPr/>
        </p:nvCxnSpPr>
        <p:spPr>
          <a:xfrm flipV="1">
            <a:off x="5740400" y="2857500"/>
            <a:ext cx="1270000" cy="178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0"/>
            <a:endCxn id="5" idx="4"/>
          </p:cNvCxnSpPr>
          <p:nvPr/>
        </p:nvCxnSpPr>
        <p:spPr>
          <a:xfrm flipV="1">
            <a:off x="3222625" y="2857500"/>
            <a:ext cx="3787775" cy="178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</p:cNvCxnSpPr>
          <p:nvPr/>
        </p:nvCxnSpPr>
        <p:spPr>
          <a:xfrm flipV="1">
            <a:off x="1317625" y="2854137"/>
            <a:ext cx="5396162" cy="1784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20399465">
            <a:off x="3189635" y="3464051"/>
            <a:ext cx="4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0399465">
            <a:off x="3783741" y="3742602"/>
            <a:ext cx="4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5395469">
            <a:off x="6878985" y="3768851"/>
            <a:ext cx="4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8492350">
            <a:off x="5609650" y="3766818"/>
            <a:ext cx="4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281267">
            <a:off x="4199736" y="1830805"/>
            <a:ext cx="4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4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482</Words>
  <Application>Microsoft Macintosh PowerPoint</Application>
  <PresentationFormat>On-screen Show (4:3)</PresentationFormat>
  <Paragraphs>149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Overview of the framework of MP 1</vt:lpstr>
      <vt:lpstr>Create Connection</vt:lpstr>
      <vt:lpstr>Channel Delay</vt:lpstr>
      <vt:lpstr>Channel Delay</vt:lpstr>
      <vt:lpstr>Key-Value Store and Consistency Models </vt:lpstr>
      <vt:lpstr>Implement Linearizability </vt:lpstr>
      <vt:lpstr>Implement Linearizability  </vt:lpstr>
      <vt:lpstr>Implement Sequential consistency </vt:lpstr>
      <vt:lpstr>Implement Sequential consistency</vt:lpstr>
      <vt:lpstr>Implement Sequential consistency </vt:lpstr>
      <vt:lpstr>Implement Eventual consistency  W=2</vt:lpstr>
      <vt:lpstr>Implement Eventual consistency  W=2, R = 2  </vt:lpstr>
      <vt:lpstr>Implement Eventual consistency  R = 2  </vt:lpstr>
      <vt:lpstr>Implement Eventual consistency  W=2, R = 2  </vt:lpstr>
      <vt:lpstr>Python Sockets</vt:lpstr>
      <vt:lpstr>Send a Message over TCP</vt:lpstr>
      <vt:lpstr>Simple TCP Server</vt:lpstr>
      <vt:lpstr>Multithreaded Messaging</vt:lpstr>
      <vt:lpstr>References</vt:lpstr>
      <vt:lpstr>PowerPoint Presentation</vt:lpstr>
      <vt:lpstr>Multi threading</vt:lpstr>
      <vt:lpstr>PowerPoint Presentation</vt:lpstr>
      <vt:lpstr>PowerPoint Presentation</vt:lpstr>
      <vt:lpstr>Sockets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framework of MP 1</dc:title>
  <dc:creator>Kajori Banerjee</dc:creator>
  <cp:lastModifiedBy>Kajori Banerjee</cp:lastModifiedBy>
  <cp:revision>11</cp:revision>
  <dcterms:created xsi:type="dcterms:W3CDTF">2015-02-17T21:03:55Z</dcterms:created>
  <dcterms:modified xsi:type="dcterms:W3CDTF">2015-02-19T01:31:08Z</dcterms:modified>
</cp:coreProperties>
</file>