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76" r:id="rId5"/>
    <p:sldId id="277" r:id="rId6"/>
    <p:sldId id="281" r:id="rId7"/>
    <p:sldId id="260" r:id="rId8"/>
    <p:sldId id="272" r:id="rId9"/>
    <p:sldId id="273" r:id="rId10"/>
    <p:sldId id="274" r:id="rId11"/>
    <p:sldId id="275" r:id="rId12"/>
    <p:sldId id="299" r:id="rId13"/>
    <p:sldId id="278" r:id="rId14"/>
    <p:sldId id="298" r:id="rId15"/>
    <p:sldId id="271" r:id="rId16"/>
    <p:sldId id="263" r:id="rId17"/>
    <p:sldId id="305" r:id="rId18"/>
    <p:sldId id="280" r:id="rId19"/>
    <p:sldId id="282" r:id="rId20"/>
    <p:sldId id="302" r:id="rId21"/>
    <p:sldId id="287" r:id="rId22"/>
    <p:sldId id="290" r:id="rId23"/>
    <p:sldId id="283" r:id="rId24"/>
    <p:sldId id="285" r:id="rId25"/>
    <p:sldId id="300" r:id="rId26"/>
    <p:sldId id="288" r:id="rId27"/>
    <p:sldId id="292" r:id="rId28"/>
    <p:sldId id="293" r:id="rId29"/>
    <p:sldId id="284" r:id="rId30"/>
    <p:sldId id="289" r:id="rId31"/>
    <p:sldId id="301" r:id="rId32"/>
    <p:sldId id="303" r:id="rId33"/>
    <p:sldId id="304" r:id="rId34"/>
    <p:sldId id="286" r:id="rId35"/>
    <p:sldId id="291" r:id="rId36"/>
    <p:sldId id="295" r:id="rId37"/>
    <p:sldId id="296" r:id="rId38"/>
    <p:sldId id="294" r:id="rId39"/>
    <p:sldId id="259" r:id="rId40"/>
    <p:sldId id="269" r:id="rId41"/>
    <p:sldId id="264" r:id="rId42"/>
    <p:sldId id="270" r:id="rId43"/>
    <p:sldId id="266" r:id="rId44"/>
    <p:sldId id="267" r:id="rId45"/>
    <p:sldId id="268" r:id="rId46"/>
    <p:sldId id="297" r:id="rId4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77714" autoAdjust="0"/>
  </p:normalViewPr>
  <p:slideViewPr>
    <p:cSldViewPr>
      <p:cViewPr varScale="1">
        <p:scale>
          <a:sx n="71" d="100"/>
          <a:sy n="71" d="100"/>
        </p:scale>
        <p:origin x="-159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9652A-D4BF-41F5-B3CF-F03C6BFD8852}" type="datetimeFigureOut">
              <a:rPr lang="pt-PT" smtClean="0"/>
              <a:pPr/>
              <a:t>10-02-2011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67BE-386C-4D16-9B1D-8635FC172DF2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Muito bom dia a todos. Quero desde já agradecer à</a:t>
            </a:r>
            <a:r>
              <a:rPr lang="pt-PT" baseline="0" dirty="0" smtClean="0"/>
              <a:t> assistencia pela sua presença</a:t>
            </a:r>
          </a:p>
          <a:p>
            <a:endParaRPr lang="pt-PT" baseline="0" dirty="0" smtClean="0"/>
          </a:p>
          <a:p>
            <a:r>
              <a:rPr lang="pt-PT" baseline="0" dirty="0" smtClean="0"/>
              <a:t>Passaria de imediato a apresentar o trabalho de dissertação que realizei, intitulado “Improving Variability of Applications using Adaptive Object-Models”</a:t>
            </a:r>
          </a:p>
          <a:p>
            <a:endParaRPr lang="pt-PT" baseline="0" dirty="0" smtClean="0"/>
          </a:p>
          <a:p>
            <a:r>
              <a:rPr lang="pt-PT" baseline="0" dirty="0" smtClean="0"/>
              <a:t>Este trabalho foi desenvolvido na Tecla Colorida, no projecto escolinhas.pt sob a supervisão dos profs. Ademar Aguiar e Hugo Ferreira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AOM,</a:t>
            </a:r>
            <a:r>
              <a:rPr lang="pt-PT" baseline="0" dirty="0" smtClean="0"/>
              <a:t> ou adaptive object models. Uma arquitectura; aliás, meta-arquitectura AOM é uma composição de padrões de desenho (tal como aqui exemplificado) especialmente concebidos para uma evolução constante dos sistemas a que servem de infra-estrutura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13</a:t>
            </a:fld>
            <a:endParaRPr lang="pt-P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Este tipo de arquitecturas são normalmente desenhadas em 3 níveis,</a:t>
            </a:r>
            <a:r>
              <a:rPr lang="pt-PT" baseline="0" dirty="0" smtClean="0"/>
              <a:t> MO, M1 e M2</a:t>
            </a:r>
          </a:p>
          <a:p>
            <a:endParaRPr lang="pt-PT" baseline="0" dirty="0" smtClean="0"/>
          </a:p>
          <a:p>
            <a:r>
              <a:rPr lang="pt-PT" baseline="0" dirty="0" smtClean="0"/>
              <a:t>Explicar as associações em runtime, começando por M2</a:t>
            </a:r>
          </a:p>
          <a:p>
            <a:endParaRPr lang="pt-PT" baseline="0" dirty="0" smtClean="0"/>
          </a:p>
          <a:p>
            <a:r>
              <a:rPr lang="pt-PT" baseline="0" dirty="0" smtClean="0"/>
              <a:t>M2 – infraestrutura</a:t>
            </a:r>
          </a:p>
          <a:p>
            <a:r>
              <a:rPr lang="pt-PT" baseline="0" dirty="0" smtClean="0"/>
              <a:t>M1 – definição do sistema</a:t>
            </a:r>
          </a:p>
          <a:p>
            <a:r>
              <a:rPr lang="pt-PT" baseline="0" dirty="0" smtClean="0"/>
              <a:t>M0 – dados, camada operacional</a:t>
            </a:r>
          </a:p>
          <a:p>
            <a:endParaRPr lang="pt-PT" baseline="0" dirty="0" smtClean="0"/>
          </a:p>
          <a:p>
            <a:r>
              <a:rPr lang="pt-PT" baseline="0" dirty="0" smtClean="0"/>
              <a:t>Estabelecer uma analogia com ferramentas de programação visual / descrição de sistemas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14</a:t>
            </a:fld>
            <a:endParaRPr lang="pt-P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Tendo estes conhecimentos e técnicas, vejamos o que é que foi então feito para atacar o problema e tornar o escolinhas o mais ágil e adaptavel à constante</a:t>
            </a:r>
            <a:r>
              <a:rPr lang="pt-PT" baseline="0" dirty="0" smtClean="0"/>
              <a:t> evolução que sofre.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15</a:t>
            </a:fld>
            <a:endParaRPr lang="pt-P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Explicar o processo de estudo,</a:t>
            </a:r>
            <a:r>
              <a:rPr lang="pt-PT" baseline="0" dirty="0" smtClean="0"/>
              <a:t> como é que a plataforma foi estudada, etc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Foram então escolhidas</a:t>
            </a:r>
            <a:r>
              <a:rPr lang="pt-PT" baseline="0" dirty="0" smtClean="0"/>
              <a:t> 3 áreas:</a:t>
            </a:r>
          </a:p>
          <a:p>
            <a:endParaRPr lang="pt-PT" baseline="0" dirty="0" smtClean="0"/>
          </a:p>
          <a:p>
            <a:r>
              <a:rPr lang="pt-PT" baseline="0" dirty="0" smtClean="0"/>
              <a:t>  * papeis de utilizadores</a:t>
            </a:r>
          </a:p>
          <a:p>
            <a:r>
              <a:rPr lang="pt-PT" baseline="0" dirty="0" smtClean="0"/>
              <a:t>  * rede social</a:t>
            </a:r>
          </a:p>
          <a:p>
            <a:r>
              <a:rPr lang="pt-PT" baseline="0" dirty="0" smtClean="0"/>
              <a:t>  * editor de documentos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16</a:t>
            </a:fld>
            <a:endParaRPr lang="pt-P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Explicar o processo de estudo,</a:t>
            </a:r>
            <a:r>
              <a:rPr lang="pt-PT" baseline="0" dirty="0" smtClean="0"/>
              <a:t> como é que a plataforma foi estudada, etc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Foram então escolhidas</a:t>
            </a:r>
            <a:r>
              <a:rPr lang="pt-PT" baseline="0" dirty="0" smtClean="0"/>
              <a:t> 3 áreas:</a:t>
            </a:r>
          </a:p>
          <a:p>
            <a:endParaRPr lang="pt-PT" baseline="0" dirty="0" smtClean="0"/>
          </a:p>
          <a:p>
            <a:r>
              <a:rPr lang="pt-PT" baseline="0" dirty="0" smtClean="0"/>
              <a:t>  * papeis de utilizadores</a:t>
            </a:r>
          </a:p>
          <a:p>
            <a:r>
              <a:rPr lang="pt-PT" baseline="0" dirty="0" smtClean="0"/>
              <a:t>  * rede social</a:t>
            </a:r>
          </a:p>
          <a:p>
            <a:r>
              <a:rPr lang="pt-PT" baseline="0" dirty="0" smtClean="0"/>
              <a:t>  * editor de documentos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17</a:t>
            </a:fld>
            <a:endParaRPr lang="pt-P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mtClean="0"/>
              <a:t>Role-Object</a:t>
            </a:r>
            <a:r>
              <a:rPr lang="pt-PT" baseline="0" smtClean="0"/>
              <a:t> Pattern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20</a:t>
            </a:fld>
            <a:endParaRPr lang="pt-P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23</a:t>
            </a:fld>
            <a:endParaRPr lang="pt-P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Ligações entre utilizadores, turmas, e escolas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24</a:t>
            </a:fld>
            <a:endParaRPr lang="pt-P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1 – without any effort</a:t>
            </a:r>
            <a:r>
              <a:rPr lang="pt-PT" baseline="0" dirty="0" smtClean="0"/>
              <a:t> and without polluting the codebase with hardcoded exceptions</a:t>
            </a:r>
          </a:p>
          <a:p>
            <a:endParaRPr lang="pt-PT" baseline="0" dirty="0" smtClean="0"/>
          </a:p>
          <a:p>
            <a:r>
              <a:rPr lang="pt-PT" baseline="0" dirty="0" smtClean="0"/>
              <a:t>Efeito secundário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27</a:t>
            </a:fld>
            <a:endParaRPr lang="pt-P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Número</a:t>
            </a:r>
            <a:r>
              <a:rPr lang="pt-PT" baseline="0" dirty="0" smtClean="0"/>
              <a:t> de contactos / queries necessárias para os obter e identificar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Edge </a:t>
            </a:r>
            <a:r>
              <a:rPr lang="pt-PT" dirty="0" smtClean="0"/>
              <a:t>case: 715</a:t>
            </a:r>
            <a:r>
              <a:rPr lang="pt-PT" baseline="0" dirty="0" smtClean="0"/>
              <a:t> contacts = 5724 queries</a:t>
            </a:r>
          </a:p>
          <a:p>
            <a:endParaRPr lang="pt-PT" baseline="0" dirty="0" smtClean="0"/>
          </a:p>
          <a:p>
            <a:r>
              <a:rPr lang="pt-PT" baseline="0" dirty="0" smtClean="0"/>
              <a:t>QUERIES PARA</a:t>
            </a:r>
            <a:r>
              <a:rPr lang="pt-PT" sz="1600" b="1" baseline="0" dirty="0" smtClean="0"/>
              <a:t> OBTER</a:t>
            </a:r>
            <a:endParaRPr lang="pt-PT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28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Comçando então por expor o problema: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2</a:t>
            </a:fld>
            <a:endParaRPr lang="pt-P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Uma das funcionalidades mais usadas da plataforma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29</a:t>
            </a:fld>
            <a:endParaRPr lang="pt-P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Na sua forma mais básica, um documento é composto</a:t>
            </a:r>
            <a:r>
              <a:rPr lang="pt-PT" baseline="0" dirty="0" smtClean="0"/>
              <a:t> por um título e uma série de blocos ordenáveis que podem conter diferentes tipos de conteúdos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Iniciais:</a:t>
            </a:r>
          </a:p>
          <a:p>
            <a:endParaRPr lang="pt-PT" dirty="0" smtClean="0"/>
          </a:p>
          <a:p>
            <a:r>
              <a:rPr lang="pt-PT" baseline="0" dirty="0" smtClean="0"/>
              <a:t>  * Paragraph</a:t>
            </a:r>
          </a:p>
          <a:p>
            <a:r>
              <a:rPr lang="pt-PT" baseline="0" dirty="0" smtClean="0"/>
              <a:t>  * Drawing</a:t>
            </a:r>
          </a:p>
          <a:p>
            <a:r>
              <a:rPr lang="pt-PT" baseline="0" dirty="0" smtClean="0"/>
              <a:t>  * ImageDocument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30</a:t>
            </a:fld>
            <a:endParaRPr lang="pt-P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Property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31</a:t>
            </a:fld>
            <a:endParaRPr lang="pt-P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System Memento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32</a:t>
            </a:fld>
            <a:endParaRPr lang="pt-P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Na sua forma mais básica, um documento é composto</a:t>
            </a:r>
            <a:r>
              <a:rPr lang="pt-PT" baseline="0" dirty="0" smtClean="0"/>
              <a:t> por um título e uma série de blocos ordenáveis que podem conter diferentes tipos de conteúdos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Iniciais:</a:t>
            </a:r>
          </a:p>
          <a:p>
            <a:endParaRPr lang="pt-PT" dirty="0" smtClean="0"/>
          </a:p>
          <a:p>
            <a:r>
              <a:rPr lang="pt-PT" baseline="0" dirty="0" smtClean="0"/>
              <a:t>  * Paragraph</a:t>
            </a:r>
          </a:p>
          <a:p>
            <a:r>
              <a:rPr lang="pt-PT" baseline="0" dirty="0" smtClean="0"/>
              <a:t>  * Drawing</a:t>
            </a:r>
          </a:p>
          <a:p>
            <a:r>
              <a:rPr lang="pt-PT" baseline="0" dirty="0" smtClean="0"/>
              <a:t>  * ImageDocument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33</a:t>
            </a:fld>
            <a:endParaRPr lang="pt-P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Much simpler infrastructure:</a:t>
            </a:r>
            <a:r>
              <a:rPr lang="pt-PT" baseline="0" dirty="0" smtClean="0"/>
              <a:t> focus on model description instead of versioning and association logic – increased variability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No code repetition</a:t>
            </a:r>
            <a:r>
              <a:rPr lang="pt-PT" baseline="0" dirty="0" smtClean="0"/>
              <a:t>: </a:t>
            </a:r>
            <a:r>
              <a:rPr lang="pt-PT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unique handler for user input, less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35</a:t>
            </a:fld>
            <a:endParaRPr lang="pt-P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36</a:t>
            </a:fld>
            <a:endParaRPr lang="pt-P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37</a:t>
            </a:fld>
            <a:endParaRPr lang="pt-PT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Número</a:t>
            </a:r>
            <a:r>
              <a:rPr lang="pt-PT" baseline="0" dirty="0" smtClean="0"/>
              <a:t> de blocos de um documento / queries </a:t>
            </a:r>
            <a:r>
              <a:rPr lang="pt-PT" baseline="0" smtClean="0"/>
              <a:t>necessárias para obter a totalidade do documento</a:t>
            </a:r>
            <a:endParaRPr lang="pt-PT" b="1" dirty="0" smtClean="0"/>
          </a:p>
          <a:p>
            <a:endParaRPr lang="pt-PT" b="1" dirty="0" smtClean="0"/>
          </a:p>
          <a:p>
            <a:r>
              <a:rPr lang="pt-PT" b="1" dirty="0" smtClean="0"/>
              <a:t>OBTER</a:t>
            </a:r>
            <a:endParaRPr lang="pt-PT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38</a:t>
            </a:fld>
            <a:endParaRPr lang="pt-PT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O que é que é então possível concluir do trabalho efectuado?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39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 maior parte das aplicações</a:t>
            </a:r>
            <a:r>
              <a:rPr lang="pt-PT" baseline="0" dirty="0" smtClean="0"/>
              <a:t> existe em ambientes altamente variáveis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</a:t>
            </a:fld>
            <a:endParaRPr lang="pt-PT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...</a:t>
            </a:r>
          </a:p>
          <a:p>
            <a:endParaRPr lang="pt-PT" dirty="0" smtClean="0"/>
          </a:p>
          <a:p>
            <a:r>
              <a:rPr lang="pt-PT" dirty="0" smtClean="0"/>
              <a:t>Apesar</a:t>
            </a:r>
            <a:r>
              <a:rPr lang="pt-PT" baseline="0" dirty="0" smtClean="0"/>
              <a:t> do excelente conjunto de ferramentas providenciado pelo Rails, o uso de uma arquitectura MVC e as convenções usadas podem por vezes dificultar a criação de ambientes altamente variáveis – no entanto, na verdade, serão raras as vezes em que é preciso niveis tao extremos de variabilidade</a:t>
            </a: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40</a:t>
            </a:fld>
            <a:endParaRPr lang="pt-PT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Por si</a:t>
            </a:r>
            <a:r>
              <a:rPr lang="pt-PT" baseline="0" dirty="0" smtClean="0"/>
              <a:t> só, o Rails pode ser um entrave à construção destes sistemas: no entanto, tal como demonstrado pelo trabalho desenvolvido ...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41</a:t>
            </a:fld>
            <a:endParaRPr lang="pt-PT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 aplicação de padrões</a:t>
            </a:r>
            <a:r>
              <a:rPr lang="pt-PT" baseline="0" dirty="0" smtClean="0"/>
              <a:t> de desenho pode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42</a:t>
            </a:fld>
            <a:endParaRPr lang="pt-PT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43</a:t>
            </a:fld>
            <a:endParaRPr lang="pt-PT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45</a:t>
            </a:fld>
            <a:endParaRPr lang="pt-PT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46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Os requisitos</a:t>
            </a:r>
            <a:r>
              <a:rPr lang="pt-PT" baseline="0" dirty="0" smtClean="0"/>
              <a:t> mudam com muita frequência de modo a reflectir mudanças no meio ambiente e os desejos e necessidades de clientes e utilizadores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No geral, modificar</a:t>
            </a:r>
            <a:r>
              <a:rPr lang="pt-PT" baseline="0" dirty="0" smtClean="0"/>
              <a:t> um sistema é um trabalho custoso, tanto em termos monetários como de tempo. Qual é então o objectivo deste trabalho?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5</a:t>
            </a:fld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Muito básicamente: adaptar metodologias</a:t>
            </a:r>
            <a:r>
              <a:rPr lang="pt-PT" baseline="0" dirty="0" smtClean="0"/>
              <a:t> e técnicas presentes em meta-arquitecturas e em sistemas incompletos por natureza, com o objectivo de tornar o desenvolvimento em Ruby on Rails o mais possivel adaptavel à mudança</a:t>
            </a:r>
          </a:p>
          <a:p>
            <a:endParaRPr lang="pt-PT" baseline="0" dirty="0" smtClean="0"/>
          </a:p>
          <a:p>
            <a:r>
              <a:rPr lang="pt-PT" dirty="0" smtClean="0"/>
              <a:t>Also mention MySQL usage constraints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Assim,</a:t>
            </a:r>
            <a:r>
              <a:rPr lang="pt-PT" baseline="0" dirty="0" smtClean="0"/>
              <a:t> é fundamental saber o que é que já foi feito e que estudos foram conduzidos para tentar resolver estes problemas? Existem diferentes abordagens, tanto ao nível do método como da técnica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pt-PT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As equipas responsaveis por projectos de software devem ter o seu foco principal no dominio do problema e na lógica inerente a esse domínio</a:t>
            </a:r>
          </a:p>
          <a:p>
            <a:pPr>
              <a:buFont typeface="Arial" charset="0"/>
              <a:buNone/>
            </a:pPr>
            <a:endParaRPr lang="pt-PT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charset="0"/>
              <a:buNone/>
            </a:pPr>
            <a:r>
              <a:rPr lang="pt-PT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pt-PT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Domínios cujo desenho</a:t>
            </a:r>
            <a:r>
              <a:rPr lang="pt-PT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seja muito complexo devem ser baseados em modelos</a:t>
            </a:r>
            <a:endParaRPr lang="pt-PT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8</a:t>
            </a:fld>
            <a:endParaRPr lang="pt-P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Tendo apresentado todas estas metodologias, o</a:t>
            </a:r>
            <a:r>
              <a:rPr lang="pt-PT" baseline="0" dirty="0" smtClean="0"/>
              <a:t> verdadeiro</a:t>
            </a:r>
            <a:r>
              <a:rPr lang="pt-PT" dirty="0" smtClean="0"/>
              <a:t> foco desta</a:t>
            </a:r>
            <a:r>
              <a:rPr lang="pt-PT" baseline="0" dirty="0" smtClean="0"/>
              <a:t> dissertação é, no entanto, os padrões de desenho, especificamente os que fazem parte das arquitecturas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12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1DA5EC-CDBD-4BE5-AFEC-D05D842E9DCA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ABC6D-62B8-444F-8CBB-55DA24843F08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2BB447-BC74-408D-87E2-151F2C4E6D5C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 anchor="ctr" anchorCtr="1"/>
          <a:lstStyle>
            <a:lvl1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1pPr>
            <a:lvl2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2pPr>
            <a:lvl3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3pPr>
            <a:lvl4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4pPr>
            <a:lvl5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E16238-79D5-4CE1-9F7C-9EB0DB09B684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Improving Variability of Applications using Adaptive Object-Models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AF2DD60D-AE1E-4B35-90D2-0ABAEDD7A6F5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EC9118-B484-4893-9D08-9848F3CE7FF2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295FF2-CB18-49BE-8735-588EA2A78858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896DA6-8084-488D-9E6B-45E32377C613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926C83-C8D3-48F0-B08F-F8259B57109C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9D2EB6-009D-45E0-886C-0BF1B142AD62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720365-511F-43DE-9BF0-D286DA1D7131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DCFC39-BBD6-4CEF-9802-34CE70E119D6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019800" cy="36512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vert="horz" lIns="14400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League Gothic" pitchFamily="50" charset="0"/>
              </a:defRPr>
            </a:lvl1pPr>
          </a:lstStyle>
          <a:p>
            <a:r>
              <a:rPr lang="pt-PT" dirty="0" smtClean="0"/>
              <a:t>Improving Variability of Applications using Adaptive Object-Models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6381328"/>
            <a:ext cx="899592" cy="36512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League Gothic" pitchFamily="50" charset="0"/>
              </a:defRPr>
            </a:lvl1pPr>
          </a:lstStyle>
          <a:p>
            <a:fld id="{AF2DD60D-AE1E-4B35-90D2-0ABAEDD7A6F5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gradim\Documents\thesis\presentations\building_framework_graysca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pic>
        <p:nvPicPr>
          <p:cNvPr id="2050" name="Picture 2" descr="C:\Users\jgradim\Documents\thesis\presentations\building_framework_grayscale_blu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2" descr="C:\Users\jgradim\Documents\thesis\presentations\5240870412_e232700d45_b.jpg"/>
          <p:cNvPicPr>
            <a:picLocks noChangeAspect="1" noChangeArrowheads="1"/>
          </p:cNvPicPr>
          <p:nvPr/>
        </p:nvPicPr>
        <p:blipFill>
          <a:blip r:embed="rId5" cstate="print"/>
          <a:srcRect r="6250" b="932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80728"/>
            <a:ext cx="9144000" cy="2423268"/>
          </a:xfrm>
          <a:solidFill>
            <a:schemeClr val="tx1">
              <a:alpha val="90000"/>
            </a:schemeClr>
          </a:solidFill>
        </p:spPr>
        <p:txBody>
          <a:bodyPr>
            <a:normAutofit/>
          </a:bodyPr>
          <a:lstStyle/>
          <a:p>
            <a: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  <a:t>Improving Variability of Applications</a:t>
            </a:r>
            <a:b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</a:br>
            <a: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  <a:t>using Adaptive Object-Models</a:t>
            </a:r>
            <a:endParaRPr lang="pt-PT" sz="60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043" y="6394432"/>
            <a:ext cx="9144000" cy="338554"/>
            <a:chOff x="0" y="6496698"/>
            <a:chExt cx="9144000" cy="107814"/>
          </a:xfrm>
        </p:grpSpPr>
        <p:sp>
          <p:nvSpPr>
            <p:cNvPr id="7" name="TextBox 6"/>
            <p:cNvSpPr txBox="1"/>
            <p:nvPr/>
          </p:nvSpPr>
          <p:spPr>
            <a:xfrm>
              <a:off x="0" y="6496698"/>
              <a:ext cx="9144000" cy="107814"/>
            </a:xfrm>
            <a:prstGeom prst="rect">
              <a:avLst/>
            </a:prstGeom>
            <a:solidFill>
              <a:schemeClr val="tx1">
                <a:alpha val="90000"/>
              </a:schemeClr>
            </a:solidFill>
          </p:spPr>
          <p:txBody>
            <a:bodyPr wrap="square" lIns="144000" rtlCol="0" anchor="ctr">
              <a:spAutoFit/>
            </a:bodyPr>
            <a:lstStyle/>
            <a:p>
              <a:r>
                <a:rPr lang="pt-PT" sz="1600" dirty="0" smtClean="0">
                  <a:solidFill>
                    <a:schemeClr val="bg1"/>
                  </a:solidFill>
                  <a:latin typeface="MetaSerifLf-Book" pitchFamily="34" charset="0"/>
                  <a:cs typeface="Times New Roman" pitchFamily="18" charset="0"/>
                </a:rPr>
                <a:t>Faculdade de Engenharia da Universidade do Porto</a:t>
              </a:r>
              <a:endParaRPr lang="pt-PT" sz="1600" dirty="0">
                <a:solidFill>
                  <a:schemeClr val="bg1"/>
                </a:solidFill>
                <a:latin typeface="MetaSerifLf-Book" pitchFamily="34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48064" y="6496698"/>
              <a:ext cx="3995936" cy="107814"/>
            </a:xfrm>
            <a:prstGeom prst="rect">
              <a:avLst/>
            </a:prstGeom>
            <a:noFill/>
          </p:spPr>
          <p:txBody>
            <a:bodyPr wrap="square" rIns="144000" rtlCol="0" anchor="ctr">
              <a:spAutoFit/>
            </a:bodyPr>
            <a:lstStyle/>
            <a:p>
              <a:pPr algn="r"/>
              <a:r>
                <a:rPr lang="pt-PT" sz="1600" dirty="0" smtClean="0">
                  <a:solidFill>
                    <a:schemeClr val="bg1"/>
                  </a:solidFill>
                  <a:latin typeface="MetaSerifLf-Book" pitchFamily="34" charset="0"/>
                </a:rPr>
                <a:t>February  11th, 2011</a:t>
              </a:r>
              <a:endParaRPr lang="pt-PT" sz="1600" dirty="0">
                <a:solidFill>
                  <a:schemeClr val="bg1"/>
                </a:solidFill>
                <a:latin typeface="MetaSerifLf-Book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4221088"/>
            <a:ext cx="5112568" cy="127855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wrap="square" lIns="144000" rtlCol="0">
            <a:spAutoFit/>
          </a:bodyPr>
          <a:lstStyle/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João Gradim</a:t>
            </a:r>
          </a:p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Supervisor: Ademar Aguiar (Ph.D.)</a:t>
            </a:r>
          </a:p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Supervisor: Hugo Ferreira (Ph.D. AbD)</a:t>
            </a:r>
            <a:endParaRPr lang="pt-PT" sz="2000" dirty="0">
              <a:solidFill>
                <a:schemeClr val="bg1"/>
              </a:solidFill>
              <a:latin typeface="MetaSerifLf-Boo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http://www.flickr.com/photos/8095451@N08/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Programming Paradigms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Aspect-Oriented Programming</a:t>
            </a:r>
          </a:p>
          <a:p>
            <a:pPr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Metaprogramming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10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Design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Architectural Patterns</a:t>
            </a:r>
          </a:p>
          <a:p>
            <a:pPr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Design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11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Design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Architectural Patterns</a:t>
            </a:r>
          </a:p>
          <a:p>
            <a:pPr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ld" pitchFamily="34" charset="0"/>
              </a:rPr>
              <a:t>Design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12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Adaptive Object-Models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13</a:t>
            </a:fld>
            <a:endParaRPr lang="pt-PT" dirty="0"/>
          </a:p>
        </p:txBody>
      </p:sp>
      <p:pic>
        <p:nvPicPr>
          <p:cNvPr id="5" name="Picture 2" descr="C:\Users\jgradim\Documents\thesis\presentations\images\aom_pattern_composi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158" y="1160911"/>
            <a:ext cx="8885685" cy="4536179"/>
          </a:xfrm>
          <a:prstGeom prst="rect">
            <a:avLst/>
          </a:prstGeom>
          <a:noFill/>
          <a:effectLst>
            <a:outerShdw blurRad="38100" dist="38100" dir="2700000" algn="tl" rotWithShape="0">
              <a:prstClr val="black">
                <a:alpha val="15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gradim\Documents\thesis\presentations\images\aom_mof_levels_cropp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0062" y="722615"/>
            <a:ext cx="6663876" cy="541277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Adaptive Object-Models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14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gradim\Documents\thesis\presentations\work.jpg"/>
          <p:cNvPicPr>
            <a:picLocks noChangeAspect="1" noChangeArrowheads="1"/>
          </p:cNvPicPr>
          <p:nvPr/>
        </p:nvPicPr>
        <p:blipFill>
          <a:blip r:embed="rId3" cstate="print"/>
          <a:srcRect r="1106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Approach &amp; Results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 33646230@N03 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Research Design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Current Design Analysis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Variability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16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Chosen Areas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User Roles</a:t>
            </a: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Social Network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Document Editor</a:t>
            </a: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17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Provide authorization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Multi-level hierarchy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Not very </a:t>
            </a: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flexible...</a:t>
            </a: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18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 – Before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19</a:t>
            </a:fld>
            <a:endParaRPr lang="pt-PT" dirty="0"/>
          </a:p>
        </p:txBody>
      </p:sp>
      <p:pic>
        <p:nvPicPr>
          <p:cNvPr id="1026" name="Picture 2" descr="C:\Users\jgradim\Documents\thesis\presentations\images\user_roles_cur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68" y="1268760"/>
            <a:ext cx="7572465" cy="51845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gradim\Documents\thesis\presentations\open_book.jpg"/>
          <p:cNvPicPr>
            <a:picLocks noChangeAspect="1" noChangeArrowheads="1"/>
          </p:cNvPicPr>
          <p:nvPr/>
        </p:nvPicPr>
        <p:blipFill>
          <a:blip r:embed="rId3" cstate="print"/>
          <a:srcRect l="1067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Introduction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http://www.flickr.com/photos/seb-o/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 – Chosen Pattern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20</a:t>
            </a:fld>
            <a:endParaRPr lang="pt-PT" dirty="0"/>
          </a:p>
        </p:txBody>
      </p:sp>
      <p:pic>
        <p:nvPicPr>
          <p:cNvPr id="1026" name="Picture 2" descr="C:\Users\jgradim\Documents\thesis\presentations\images\role-objec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913312"/>
            <a:ext cx="6192688" cy="33878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 – After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21</a:t>
            </a:fld>
            <a:endParaRPr lang="pt-PT" dirty="0"/>
          </a:p>
        </p:txBody>
      </p:sp>
      <p:pic>
        <p:nvPicPr>
          <p:cNvPr id="2050" name="Picture 2" descr="C:\Users\jgradim\Documents\thesis\presentations\images\user_roles_conceptu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414" y="1854128"/>
            <a:ext cx="8912084" cy="34470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22</a:t>
            </a:fld>
            <a:endParaRPr lang="pt-PT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Flexible design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Rulesets are based on role composition instead of subclassing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Independent  </a:t>
            </a: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roles</a:t>
            </a: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Completely dynamic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Built upon request, on runtime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Not very </a:t>
            </a: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flexible...</a:t>
            </a: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23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 – Before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24</a:t>
            </a:fld>
            <a:endParaRPr lang="pt-PT" dirty="0"/>
          </a:p>
        </p:txBody>
      </p:sp>
      <p:pic>
        <p:nvPicPr>
          <p:cNvPr id="3074" name="Picture 2" descr="C:\Users\jgradim\Documents\thesis\presentations\images\social_network_curr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1402329"/>
            <a:ext cx="3888432" cy="40533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 – Chosen Pattern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25</a:t>
            </a:fld>
            <a:endParaRPr lang="pt-PT" dirty="0"/>
          </a:p>
        </p:txBody>
      </p:sp>
      <p:pic>
        <p:nvPicPr>
          <p:cNvPr id="2050" name="Picture 2" descr="C:\Users\jgradim\Documents\thesis\presentations\images\accountabil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0753" y="1622593"/>
            <a:ext cx="6242494" cy="361281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 – After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26</a:t>
            </a:fld>
            <a:endParaRPr lang="pt-PT" dirty="0"/>
          </a:p>
        </p:txBody>
      </p:sp>
      <p:pic>
        <p:nvPicPr>
          <p:cNvPr id="6" name="Picture 3" descr="C:\Users\jgradim\Documents\thesis\presentations\images\social_network_conceptu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7848" y="2021053"/>
            <a:ext cx="7308304" cy="28158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27</a:t>
            </a:fld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User network can be manually edited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Possibility to create connections between any two entities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Huge performance increase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28</a:t>
            </a:fld>
            <a:endParaRPr lang="pt-PT" dirty="0"/>
          </a:p>
        </p:txBody>
      </p:sp>
      <p:pic>
        <p:nvPicPr>
          <p:cNvPr id="1026" name="Picture 2" descr="C:\Users\jgradim\Documents\thesis\presentations\images\contact_queri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220688"/>
            <a:ext cx="6858000" cy="4800600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>
            <a:off x="1979712" y="5445224"/>
            <a:ext cx="5832648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10800000" flipV="1">
            <a:off x="1259631" y="5445224"/>
            <a:ext cx="648072" cy="28803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540568" y="551723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dirty="0" smtClean="0">
                <a:latin typeface="MetaSerif-Book" pitchFamily="34" charset="0"/>
              </a:rPr>
              <a:t>11</a:t>
            </a:r>
            <a:endParaRPr lang="pt-PT" dirty="0" smtClean="0">
              <a:latin typeface="MetaSerif-Book" pitchFamily="34" charset="0"/>
            </a:endParaRPr>
          </a:p>
          <a:p>
            <a:pPr algn="r"/>
            <a:r>
              <a:rPr lang="pt-PT" sz="1200" dirty="0" smtClean="0">
                <a:latin typeface="MetaSerif-Book" pitchFamily="34" charset="0"/>
              </a:rPr>
              <a:t>(not to scale)</a:t>
            </a:r>
            <a:endParaRPr lang="pt-PT" sz="1200" dirty="0">
              <a:latin typeface="MetaSerif-Boo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84368" y="126876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C00000"/>
                </a:solidFill>
                <a:latin typeface="MetaSerif-Book" pitchFamily="34" charset="0"/>
              </a:rPr>
              <a:t>O(n)</a:t>
            </a:r>
            <a:endParaRPr lang="pt-PT" dirty="0">
              <a:solidFill>
                <a:srgbClr val="C00000"/>
              </a:solidFill>
              <a:latin typeface="MetaSerif-Boo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4368" y="52292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etaSerif-Book" pitchFamily="34" charset="0"/>
              </a:rPr>
              <a:t>O(n)</a:t>
            </a:r>
            <a:endParaRPr lang="pt-PT" dirty="0">
              <a:solidFill>
                <a:schemeClr val="tx2">
                  <a:lumMod val="60000"/>
                  <a:lumOff val="40000"/>
                </a:schemeClr>
              </a:solidFill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One of the most used features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Many different types of content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Flexible, but too </a:t>
            </a: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complex...</a:t>
            </a: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29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Context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Many software projects exist in an ever-changing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Before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30</a:t>
            </a:fld>
            <a:endParaRPr lang="pt-PT" dirty="0"/>
          </a:p>
        </p:txBody>
      </p:sp>
      <p:pic>
        <p:nvPicPr>
          <p:cNvPr id="4098" name="Picture 2" descr="C:\Users\jgradim\Documents\thesis\presentations\images\documents_curr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294624"/>
            <a:ext cx="8496944" cy="46546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Chosen Patterns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31</a:t>
            </a:fld>
            <a:endParaRPr lang="pt-PT" dirty="0"/>
          </a:p>
        </p:txBody>
      </p:sp>
      <p:pic>
        <p:nvPicPr>
          <p:cNvPr id="3074" name="Picture 2" descr="C:\Users\jgradim\Documents\thesis\presentations\images\propert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0687" y="1772816"/>
            <a:ext cx="5762626" cy="3819525"/>
          </a:xfrm>
          <a:prstGeom prst="rect">
            <a:avLst/>
          </a:prstGeom>
          <a:noFill/>
          <a:effectLst>
            <a:outerShdw blurRad="38100" dist="38100" dir="2700000" algn="tl" rotWithShape="0">
              <a:prstClr val="black">
                <a:alpha val="15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Chosen Patterns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32</a:t>
            </a:fld>
            <a:endParaRPr lang="pt-PT" dirty="0"/>
          </a:p>
        </p:txBody>
      </p:sp>
      <p:pic>
        <p:nvPicPr>
          <p:cNvPr id="5" name="Picture 3" descr="C:\Users\jgradim\Documents\thesis\presentations\images\system_memen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2687" y="1862683"/>
            <a:ext cx="4238626" cy="34385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Before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33</a:t>
            </a:fld>
            <a:endParaRPr lang="pt-PT" dirty="0"/>
          </a:p>
        </p:txBody>
      </p:sp>
      <p:pic>
        <p:nvPicPr>
          <p:cNvPr id="4098" name="Picture 2" descr="C:\Users\jgradim\Documents\thesis\presentations\images\documents_curr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294624"/>
            <a:ext cx="8496944" cy="46546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After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34</a:t>
            </a:fld>
            <a:endParaRPr lang="pt-PT" dirty="0"/>
          </a:p>
        </p:txBody>
      </p:sp>
      <p:pic>
        <p:nvPicPr>
          <p:cNvPr id="1026" name="Picture 2" descr="C:\Users\jgradim\Documents\thesis\presentations\images\documents_conceptu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603386"/>
            <a:ext cx="4680520" cy="41298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35</a:t>
            </a:fld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Much simpler infrastructure, no more migrations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No code repetition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Performance increase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jgradim\Documents\thesis\presentations\images\code_befor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616" y="361528"/>
            <a:ext cx="6324600" cy="6019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36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37</a:t>
            </a:fld>
            <a:endParaRPr lang="pt-PT" dirty="0"/>
          </a:p>
        </p:txBody>
      </p:sp>
      <p:pic>
        <p:nvPicPr>
          <p:cNvPr id="5" name="Picture 3" descr="C:\Users\jgradim\Documents\thesis\presentations\images\code_af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4700" y="2190750"/>
            <a:ext cx="5054600" cy="2476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38</a:t>
            </a:fld>
            <a:endParaRPr lang="pt-PT" dirty="0"/>
          </a:p>
        </p:txBody>
      </p:sp>
      <p:pic>
        <p:nvPicPr>
          <p:cNvPr id="2050" name="Picture 2" descr="C:\Users\jgradim\Documents\thesis\presentations\images\document_queri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148680"/>
            <a:ext cx="6858001" cy="4800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884368" y="126876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C00000"/>
                </a:solidFill>
                <a:latin typeface="MetaSerif-Book" pitchFamily="34" charset="0"/>
              </a:rPr>
              <a:t>O(n)</a:t>
            </a:r>
            <a:endParaRPr lang="pt-PT" dirty="0">
              <a:solidFill>
                <a:srgbClr val="C00000"/>
              </a:solidFill>
              <a:latin typeface="MetaSerif-Boo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84368" y="508518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etaSerif-Book" pitchFamily="34" charset="0"/>
              </a:rPr>
              <a:t>O(n)</a:t>
            </a:r>
            <a:endParaRPr lang="pt-PT" dirty="0">
              <a:solidFill>
                <a:schemeClr val="tx2">
                  <a:lumMod val="60000"/>
                  <a:lumOff val="40000"/>
                </a:schemeClr>
              </a:solidFill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gradim\Documents\thesis\presentations\old_books.jpg"/>
          <p:cNvPicPr>
            <a:picLocks noChangeAspect="1" noChangeArrowheads="1"/>
          </p:cNvPicPr>
          <p:nvPr/>
        </p:nvPicPr>
        <p:blipFill>
          <a:blip r:embed="rId3" cstate="print"/>
          <a:srcRect r="1106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Conclusions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 dklimke 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Context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Requirements change to reflect changes in the enviroment, the industry, the client and end-users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4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Variability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40</a:t>
            </a:fld>
            <a:endParaRPr lang="pt-P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124744"/>
            <a:ext cx="8229600" cy="5040560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45720" rtlCol="0" anchor="ctr" anchorCtr="1">
            <a:normAutofit/>
          </a:bodyPr>
          <a:lstStyle/>
          <a:p>
            <a:pPr marL="342900">
              <a:lnSpc>
                <a:spcPct val="110000"/>
              </a:lnSpc>
              <a:buClr>
                <a:schemeClr val="bg1">
                  <a:lumMod val="65000"/>
                </a:schemeClr>
              </a:buClr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Rails MVC architecture and conventions may be an obstacle to highly-variable systems</a:t>
            </a:r>
            <a:endParaRPr kumimoji="0" lang="pt-PT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etaSerif-Boo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Rails, MVC &amp; AOMs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MVC architecture used by Rails can coexist harmoniously with AOM design patterns, especially with the AR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41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Performance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Performance can be increased – depending on previous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42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jgradim\Documents\thesis\presentations\death_star.jpg"/>
          <p:cNvPicPr>
            <a:picLocks noChangeAspect="1" noChangeArrowheads="1"/>
          </p:cNvPicPr>
          <p:nvPr/>
        </p:nvPicPr>
        <p:blipFill>
          <a:blip r:embed="rId3" cstate="print"/>
          <a:srcRect r="20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Further Work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Implementation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Finish prototypes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Implement everything in the platform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44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Performance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Optimize queries used to retrieve connections between entities (SQL)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Keep all accountabilities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45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80928"/>
            <a:ext cx="9144000" cy="1296144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r>
              <a:rPr lang="pt-PT" sz="6600" dirty="0" smtClean="0">
                <a:solidFill>
                  <a:schemeClr val="bg1"/>
                </a:solidFill>
                <a:latin typeface="League Gothic" pitchFamily="50" charset="0"/>
              </a:rPr>
              <a:t>Thank you!</a:t>
            </a:r>
            <a:endParaRPr lang="pt-PT" sz="6600" dirty="0">
              <a:solidFill>
                <a:schemeClr val="bg1"/>
              </a:solidFill>
              <a:latin typeface="League Gothic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Context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Modifying a system is costly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5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Motivation &amp; Objectives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Adapting ideas and methodologies associated with meta-architectures and </a:t>
            </a: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Ita" pitchFamily="34" charset="0"/>
              </a:rPr>
              <a:t>“incomplete by design”</a:t>
            </a: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 systems, making Rails development even more agile and adaptable to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6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jgradim\Documents\thesis\presentations\cameras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108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052" name="Picture 4" descr="C:\Users\jgradim\Documents\thesis\presentations\2171414516_effb7ef705_b.jpg"/>
          <p:cNvPicPr>
            <a:picLocks noChangeAspect="1" noChangeArrowheads="1"/>
          </p:cNvPicPr>
          <p:nvPr/>
        </p:nvPicPr>
        <p:blipFill>
          <a:blip r:embed="rId4" cstate="print"/>
          <a:srcRect l="10756"/>
          <a:stretch>
            <a:fillRect/>
          </a:stretch>
        </p:blipFill>
        <p:spPr bwMode="auto">
          <a:xfrm>
            <a:off x="0" y="0"/>
            <a:ext cx="9180512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Related Work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http://www.flickr.com/photos/minieng/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Methodologies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Domain-Driven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8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Generative Programming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Software Product Lines</a:t>
            </a:r>
          </a:p>
          <a:p>
            <a:pPr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Model-Driven Engineering</a:t>
            </a:r>
          </a:p>
          <a:p>
            <a:pPr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Frameworks (e.g. Rails scaffolding)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9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</TotalTime>
  <Words>1230</Words>
  <Application>Microsoft Office PowerPoint</Application>
  <PresentationFormat>On-screen Show (4:3)</PresentationFormat>
  <Paragraphs>283</Paragraphs>
  <Slides>46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Improving Variability of Applications using Adaptive Object-Models</vt:lpstr>
      <vt:lpstr>Introduction</vt:lpstr>
      <vt:lpstr>Context</vt:lpstr>
      <vt:lpstr>Context</vt:lpstr>
      <vt:lpstr>Context</vt:lpstr>
      <vt:lpstr>Motivation &amp; Objectives</vt:lpstr>
      <vt:lpstr>Related Work</vt:lpstr>
      <vt:lpstr>Methodologies</vt:lpstr>
      <vt:lpstr>Generative Programming</vt:lpstr>
      <vt:lpstr>Programming Paradigms</vt:lpstr>
      <vt:lpstr>Design</vt:lpstr>
      <vt:lpstr>Design</vt:lpstr>
      <vt:lpstr>Adaptive Object-Models</vt:lpstr>
      <vt:lpstr>Adaptive Object-Models</vt:lpstr>
      <vt:lpstr>Approach &amp; Results</vt:lpstr>
      <vt:lpstr>Research Design</vt:lpstr>
      <vt:lpstr>Chosen Areas</vt:lpstr>
      <vt:lpstr>User Roles</vt:lpstr>
      <vt:lpstr>User Roles – Before</vt:lpstr>
      <vt:lpstr>User Roles – Chosen Pattern</vt:lpstr>
      <vt:lpstr>User Roles – After</vt:lpstr>
      <vt:lpstr>User Roles – Results</vt:lpstr>
      <vt:lpstr>Social Network</vt:lpstr>
      <vt:lpstr>Social Network – Before</vt:lpstr>
      <vt:lpstr>Social Network – Chosen Pattern</vt:lpstr>
      <vt:lpstr>Social Network – After</vt:lpstr>
      <vt:lpstr>Social Network – Results</vt:lpstr>
      <vt:lpstr>Social Network – Results</vt:lpstr>
      <vt:lpstr>Document Editor</vt:lpstr>
      <vt:lpstr>Document Editor – Before</vt:lpstr>
      <vt:lpstr>Document Editor – Chosen Patterns</vt:lpstr>
      <vt:lpstr>Document Editor – Chosen Patterns</vt:lpstr>
      <vt:lpstr>Document Editor – Before</vt:lpstr>
      <vt:lpstr>Document Editor – After</vt:lpstr>
      <vt:lpstr>Document Editor – Results</vt:lpstr>
      <vt:lpstr>Document Editor – Results</vt:lpstr>
      <vt:lpstr>Document Editor – Results</vt:lpstr>
      <vt:lpstr>Document Editor – Results</vt:lpstr>
      <vt:lpstr>Conclusions</vt:lpstr>
      <vt:lpstr>Variability</vt:lpstr>
      <vt:lpstr>Rails, MVC &amp; AOMs</vt:lpstr>
      <vt:lpstr>Performance</vt:lpstr>
      <vt:lpstr>Further Work</vt:lpstr>
      <vt:lpstr>Implementation</vt:lpstr>
      <vt:lpstr>Performance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Variability of Applications using Adaptive Object-Models</dc:title>
  <dc:creator>jgradim</dc:creator>
  <cp:lastModifiedBy>jgradim</cp:lastModifiedBy>
  <cp:revision>253</cp:revision>
  <dcterms:created xsi:type="dcterms:W3CDTF">2011-01-27T23:54:58Z</dcterms:created>
  <dcterms:modified xsi:type="dcterms:W3CDTF">2011-02-11T00:39:31Z</dcterms:modified>
</cp:coreProperties>
</file>