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76" r:id="rId5"/>
    <p:sldId id="277" r:id="rId6"/>
    <p:sldId id="281" r:id="rId7"/>
    <p:sldId id="260" r:id="rId8"/>
    <p:sldId id="272" r:id="rId9"/>
    <p:sldId id="273" r:id="rId10"/>
    <p:sldId id="274" r:id="rId11"/>
    <p:sldId id="275" r:id="rId12"/>
    <p:sldId id="278" r:id="rId13"/>
    <p:sldId id="271" r:id="rId14"/>
    <p:sldId id="263" r:id="rId15"/>
    <p:sldId id="280" r:id="rId16"/>
    <p:sldId id="282" r:id="rId17"/>
    <p:sldId id="287" r:id="rId18"/>
    <p:sldId id="290" r:id="rId19"/>
    <p:sldId id="283" r:id="rId20"/>
    <p:sldId id="285" r:id="rId21"/>
    <p:sldId id="288" r:id="rId22"/>
    <p:sldId id="292" r:id="rId23"/>
    <p:sldId id="293" r:id="rId24"/>
    <p:sldId id="284" r:id="rId25"/>
    <p:sldId id="289" r:id="rId26"/>
    <p:sldId id="286" r:id="rId27"/>
    <p:sldId id="291" r:id="rId28"/>
    <p:sldId id="295" r:id="rId29"/>
    <p:sldId id="296" r:id="rId30"/>
    <p:sldId id="294" r:id="rId31"/>
    <p:sldId id="259" r:id="rId32"/>
    <p:sldId id="279" r:id="rId33"/>
    <p:sldId id="269" r:id="rId34"/>
    <p:sldId id="264" r:id="rId35"/>
    <p:sldId id="270" r:id="rId36"/>
    <p:sldId id="266" r:id="rId37"/>
    <p:sldId id="267" r:id="rId38"/>
    <p:sldId id="268" r:id="rId3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85143" autoAdjust="0"/>
  </p:normalViewPr>
  <p:slideViewPr>
    <p:cSldViewPr>
      <p:cViewPr varScale="1">
        <p:scale>
          <a:sx n="78" d="100"/>
          <a:sy n="78" d="100"/>
        </p:scale>
        <p:origin x="-13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9652A-D4BF-41F5-B3CF-F03C6BFD8852}" type="datetimeFigureOut">
              <a:rPr lang="pt-PT" smtClean="0"/>
              <a:pPr/>
              <a:t>08-02-2011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67BE-386C-4D16-9B1D-8635FC172DF2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1 – without any effort</a:t>
            </a:r>
            <a:r>
              <a:rPr lang="pt-PT" baseline="0" dirty="0" smtClean="0"/>
              <a:t> and without polluting the codebase with hardcoded exceptions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22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Much simpler infrastructure:</a:t>
            </a:r>
            <a:r>
              <a:rPr lang="pt-PT" baseline="0" dirty="0" smtClean="0"/>
              <a:t> focus on model description instead of versioning and association </a:t>
            </a:r>
            <a:r>
              <a:rPr lang="pt-PT" baseline="0" dirty="0" smtClean="0"/>
              <a:t>logic – increased variability</a:t>
            </a:r>
            <a:endParaRPr lang="pt-P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No code repetition</a:t>
            </a:r>
            <a:r>
              <a:rPr lang="pt-PT" baseline="0" dirty="0" smtClean="0"/>
              <a:t>: </a:t>
            </a:r>
            <a:r>
              <a:rPr lang="pt-PT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unique handler for user input, less </a:t>
            </a:r>
            <a:r>
              <a:rPr lang="pt-PT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errors</a:t>
            </a:r>
            <a:endParaRPr lang="pt-PT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27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28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29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Performance increase is dependant on the previous design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35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1DA5EC-CDBD-4BE5-AFEC-D05D842E9DCA}" type="datetime1">
              <a:rPr lang="pt-PT" smtClean="0"/>
              <a:pPr/>
              <a:t>08-02-2011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ABC6D-62B8-444F-8CBB-55DA24843F08}" type="datetime1">
              <a:rPr lang="pt-PT" smtClean="0"/>
              <a:pPr/>
              <a:t>08-02-2011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2BB447-BC74-408D-87E2-151F2C4E6D5C}" type="datetime1">
              <a:rPr lang="pt-PT" smtClean="0"/>
              <a:pPr/>
              <a:t>08-02-2011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 anchor="ctr" anchorCtr="1"/>
          <a:lstStyle>
            <a:lvl1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1pPr>
            <a:lvl2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2pPr>
            <a:lvl3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3pPr>
            <a:lvl4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4pPr>
            <a:lvl5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E16238-79D5-4CE1-9F7C-9EB0DB09B684}" type="datetime1">
              <a:rPr lang="pt-PT" smtClean="0"/>
              <a:pPr/>
              <a:t>08-02-2011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Improving Variability of Applications using Adaptive Object-Models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EC9118-B484-4893-9D08-9848F3CE7FF2}" type="datetime1">
              <a:rPr lang="pt-PT" smtClean="0"/>
              <a:pPr/>
              <a:t>08-02-2011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295FF2-CB18-49BE-8735-588EA2A78858}" type="datetime1">
              <a:rPr lang="pt-PT" smtClean="0"/>
              <a:pPr/>
              <a:t>08-02-2011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896DA6-8084-488D-9E6B-45E32377C613}" type="datetime1">
              <a:rPr lang="pt-PT" smtClean="0"/>
              <a:pPr/>
              <a:t>08-02-2011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926C83-C8D3-48F0-B08F-F8259B57109C}" type="datetime1">
              <a:rPr lang="pt-PT" smtClean="0"/>
              <a:pPr/>
              <a:t>08-02-2011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9D2EB6-009D-45E0-886C-0BF1B142AD62}" type="datetime1">
              <a:rPr lang="pt-PT" smtClean="0"/>
              <a:pPr/>
              <a:t>08-02-2011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720365-511F-43DE-9BF0-D286DA1D7131}" type="datetime1">
              <a:rPr lang="pt-PT" smtClean="0"/>
              <a:pPr/>
              <a:t>08-02-2011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DCFC39-BBD6-4CEF-9802-34CE70E119D6}" type="datetime1">
              <a:rPr lang="pt-PT" smtClean="0"/>
              <a:pPr/>
              <a:t>08-02-2011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14400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eague Gothic" pitchFamily="50" charset="0"/>
              </a:defRPr>
            </a:lvl1pPr>
          </a:lstStyle>
          <a:p>
            <a:r>
              <a:rPr lang="pt-PT" dirty="0" smtClean="0"/>
              <a:t>Improving Variability of Applications using Adaptive Object-Models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6381328"/>
            <a:ext cx="899592" cy="36512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eague Gothic" pitchFamily="50" charset="0"/>
              </a:defRPr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building_framework_graysca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pic>
        <p:nvPicPr>
          <p:cNvPr id="2050" name="Picture 2" descr="C:\Users\jgradim\Documents\thesis\presentations\building_framework_grayscale_blu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2" descr="C:\Users\jgradim\Documents\thesis\presentations\5240870412_e232700d45_b.jpg"/>
          <p:cNvPicPr>
            <a:picLocks noChangeAspect="1" noChangeArrowheads="1"/>
          </p:cNvPicPr>
          <p:nvPr/>
        </p:nvPicPr>
        <p:blipFill>
          <a:blip r:embed="rId4" cstate="print"/>
          <a:srcRect r="6250" b="932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80728"/>
            <a:ext cx="9144000" cy="2423268"/>
          </a:xfrm>
          <a:solidFill>
            <a:schemeClr val="tx1">
              <a:alpha val="90000"/>
            </a:schemeClr>
          </a:solidFill>
        </p:spPr>
        <p:txBody>
          <a:bodyPr>
            <a:normAutofit/>
          </a:bodyPr>
          <a:lstStyle/>
          <a:p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Improving Variability of Applications</a:t>
            </a:r>
            <a:b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</a:br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using Adaptive Object-Models</a:t>
            </a:r>
            <a:endParaRPr lang="pt-PT" sz="60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43" y="6394432"/>
            <a:ext cx="9144000" cy="338554"/>
            <a:chOff x="0" y="6496698"/>
            <a:chExt cx="9144000" cy="107814"/>
          </a:xfrm>
        </p:grpSpPr>
        <p:sp>
          <p:nvSpPr>
            <p:cNvPr id="7" name="TextBox 6"/>
            <p:cNvSpPr txBox="1"/>
            <p:nvPr/>
          </p:nvSpPr>
          <p:spPr>
            <a:xfrm>
              <a:off x="0" y="6496698"/>
              <a:ext cx="9144000" cy="107814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</p:spPr>
          <p:txBody>
            <a:bodyPr wrap="square" lIns="144000" rtlCol="0" anchor="ctr">
              <a:spAutoFit/>
            </a:bodyPr>
            <a:lstStyle/>
            <a:p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  <a:cs typeface="Times New Roman" pitchFamily="18" charset="0"/>
                </a:rPr>
                <a:t>Faculdade de Engenharia da Universidade do Porto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8064" y="6496698"/>
              <a:ext cx="3995936" cy="107814"/>
            </a:xfrm>
            <a:prstGeom prst="rect">
              <a:avLst/>
            </a:prstGeom>
            <a:noFill/>
          </p:spPr>
          <p:txBody>
            <a:bodyPr wrap="square" rIns="144000" rtlCol="0" anchor="ctr">
              <a:spAutoFit/>
            </a:bodyPr>
            <a:lstStyle/>
            <a:p>
              <a:pPr algn="r"/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</a:rPr>
                <a:t>February  11th, 2011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4221088"/>
            <a:ext cx="5112568" cy="127855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wrap="square" lIns="144000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João Gradim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Ademar Aguiar (Ph.D.)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Hugo Ferreira (Ph.D. AbD)</a:t>
            </a:r>
            <a:endParaRPr lang="pt-PT" sz="2000" dirty="0">
              <a:solidFill>
                <a:schemeClr val="bg1"/>
              </a:solidFill>
              <a:latin typeface="MetaSerifLf-Boo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http://www.flickr.com/photos/8095451@N08/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00" y="188640"/>
            <a:ext cx="396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Programming Paradigms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Aspect-Oriented Programming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Metaprogramming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10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00" y="188640"/>
            <a:ext cx="396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Design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Architectural Patterns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Design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11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00" y="188640"/>
            <a:ext cx="396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Adaptive Object-Models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12</a:t>
            </a:fld>
            <a:endParaRPr lang="pt-PT" dirty="0"/>
          </a:p>
        </p:txBody>
      </p:sp>
      <p:pic>
        <p:nvPicPr>
          <p:cNvPr id="5" name="Picture 2" descr="C:\Users\jgradim\Documents\thesis\presentations\images\aom_pattern_composi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158" y="1160911"/>
            <a:ext cx="8885685" cy="4536179"/>
          </a:xfrm>
          <a:prstGeom prst="rect">
            <a:avLst/>
          </a:prstGeom>
          <a:noFill/>
          <a:effectLst>
            <a:outerShdw blurRad="38100" dist="38100" dir="2700000" algn="tl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work.jpg"/>
          <p:cNvPicPr>
            <a:picLocks noChangeAspect="1" noChangeArrowheads="1"/>
          </p:cNvPicPr>
          <p:nvPr/>
        </p:nvPicPr>
        <p:blipFill>
          <a:blip r:embed="rId2" cstate="print"/>
          <a:srcRect r="1106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Approach &amp; Results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 33646230@N03 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00" y="188640"/>
            <a:ext cx="396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Research Design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Current Design Analysis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Variability Analysis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Implementation &amp; Impact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00" y="188640"/>
            <a:ext cx="396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Provide authorization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Multi-level hierarchy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Not very flexible...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15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00" y="188640"/>
            <a:ext cx="396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 – Before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16</a:t>
            </a:fld>
            <a:endParaRPr lang="pt-PT" dirty="0"/>
          </a:p>
        </p:txBody>
      </p:sp>
      <p:pic>
        <p:nvPicPr>
          <p:cNvPr id="1026" name="Picture 2" descr="C:\Users\jgradim\Documents\thesis\presentations\images\user_roles_cur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787930"/>
            <a:ext cx="7997808" cy="54757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00" y="188640"/>
            <a:ext cx="396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 – After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17</a:t>
            </a:fld>
            <a:endParaRPr lang="pt-PT" dirty="0"/>
          </a:p>
        </p:txBody>
      </p:sp>
      <p:pic>
        <p:nvPicPr>
          <p:cNvPr id="2050" name="Picture 2" descr="C:\Users\jgradim\Documents\thesis\presentations\images\user_roles_conceptu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14" y="1854128"/>
            <a:ext cx="8912084" cy="34470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00" y="188640"/>
            <a:ext cx="396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18</a:t>
            </a:fld>
            <a:endParaRPr lang="pt-PT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Flexible design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Rulesets are based on role composition instead of subclassing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Independent roles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00" y="188640"/>
            <a:ext cx="396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Completely dynamic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Built upon request, on runtime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Not very flexible...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19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gradim\Documents\thesis\presentations\open_book.jpg"/>
          <p:cNvPicPr>
            <a:picLocks noChangeAspect="1" noChangeArrowheads="1"/>
          </p:cNvPicPr>
          <p:nvPr/>
        </p:nvPicPr>
        <p:blipFill>
          <a:blip r:embed="rId2" cstate="print"/>
          <a:srcRect l="106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Introduction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http://www.flickr.com/photos/seb-o/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00" y="188640"/>
            <a:ext cx="396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Before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20</a:t>
            </a:fld>
            <a:endParaRPr lang="pt-PT" dirty="0"/>
          </a:p>
        </p:txBody>
      </p:sp>
      <p:pic>
        <p:nvPicPr>
          <p:cNvPr id="3074" name="Picture 2" descr="C:\Users\jgradim\Documents\thesis\presentations\images\social_network_cur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204913"/>
            <a:ext cx="4267200" cy="44481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00" y="188640"/>
            <a:ext cx="396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After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21</a:t>
            </a:fld>
            <a:endParaRPr lang="pt-PT" dirty="0"/>
          </a:p>
        </p:txBody>
      </p:sp>
      <p:pic>
        <p:nvPicPr>
          <p:cNvPr id="6" name="Picture 3" descr="C:\Users\jgradim\Documents\thesis\presentations\images\social_network_conceptu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7848" y="2021053"/>
            <a:ext cx="7308304" cy="28158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00" y="188640"/>
            <a:ext cx="396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22</a:t>
            </a:fld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User network can be manually edited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Possibility to create connections between any two entities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Huge performance increase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00" y="188640"/>
            <a:ext cx="396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23</a:t>
            </a:fld>
            <a:endParaRPr lang="pt-PT" dirty="0"/>
          </a:p>
        </p:txBody>
      </p:sp>
      <p:pic>
        <p:nvPicPr>
          <p:cNvPr id="1026" name="Picture 2" descr="C:\Users\jgradim\Documents\thesis\presentations\images\contact_queri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20688"/>
            <a:ext cx="6858000" cy="480060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1979712" y="5445224"/>
            <a:ext cx="583264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10800000" flipV="1">
            <a:off x="1259631" y="5445224"/>
            <a:ext cx="648072" cy="28803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540568" y="551723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dirty="0" smtClean="0">
                <a:latin typeface="MetaSerif-Book" pitchFamily="34" charset="0"/>
              </a:rPr>
              <a:t>11</a:t>
            </a:r>
            <a:endParaRPr lang="pt-PT" dirty="0" smtClean="0">
              <a:latin typeface="MetaSerif-Book" pitchFamily="34" charset="0"/>
            </a:endParaRPr>
          </a:p>
          <a:p>
            <a:pPr algn="r"/>
            <a:r>
              <a:rPr lang="pt-PT" sz="1200" dirty="0" smtClean="0">
                <a:latin typeface="MetaSerif-Book" pitchFamily="34" charset="0"/>
              </a:rPr>
              <a:t>(not to scale)</a:t>
            </a:r>
            <a:endParaRPr lang="pt-PT" sz="1200" dirty="0"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00" y="188640"/>
            <a:ext cx="396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One of the most used features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Many different types of content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Flexible, but too complex...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00" y="188640"/>
            <a:ext cx="396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Before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25</a:t>
            </a:fld>
            <a:endParaRPr lang="pt-PT" dirty="0"/>
          </a:p>
        </p:txBody>
      </p:sp>
      <p:pic>
        <p:nvPicPr>
          <p:cNvPr id="4098" name="Picture 2" descr="C:\Users\jgradim\Documents\thesis\presentations\images\documents_cur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473" y="1016732"/>
            <a:ext cx="8807054" cy="482453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00" y="188640"/>
            <a:ext cx="396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After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26</a:t>
            </a:fld>
            <a:endParaRPr lang="pt-PT" dirty="0"/>
          </a:p>
        </p:txBody>
      </p:sp>
      <p:pic>
        <p:nvPicPr>
          <p:cNvPr id="1026" name="Picture 2" descr="C:\Users\jgradim\Documents\thesis\presentations\images\documents_conceptu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1740" y="1364065"/>
            <a:ext cx="4680520" cy="4129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00" y="188640"/>
            <a:ext cx="396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27</a:t>
            </a:fld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Much simpler 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infrastructure, no more migrations</a:t>
            </a: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No code repetition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Performance increase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jgradim\Documents\thesis\presentations\images\code_befor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19100"/>
            <a:ext cx="6324600" cy="6019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00" y="188640"/>
            <a:ext cx="396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00" y="188640"/>
            <a:ext cx="396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29</a:t>
            </a:fld>
            <a:endParaRPr lang="pt-PT" dirty="0"/>
          </a:p>
        </p:txBody>
      </p:sp>
      <p:pic>
        <p:nvPicPr>
          <p:cNvPr id="5" name="Picture 3" descr="C:\Users\jgradim\Documents\thesis\presentations\images\code_af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4700" y="2190750"/>
            <a:ext cx="5054600" cy="2476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00" y="188640"/>
            <a:ext cx="396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Many software projects exist in an ever-changing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00" y="188640"/>
            <a:ext cx="396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30</a:t>
            </a:fld>
            <a:endParaRPr lang="pt-PT" dirty="0"/>
          </a:p>
        </p:txBody>
      </p:sp>
      <p:pic>
        <p:nvPicPr>
          <p:cNvPr id="2050" name="Picture 2" descr="C:\Users\jgradim\Documents\thesis\presentations\images\document_queri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48680"/>
            <a:ext cx="6858001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gradim\Documents\thesis\presentations\old_books.jpg"/>
          <p:cNvPicPr>
            <a:picLocks noChangeAspect="1" noChangeArrowheads="1"/>
          </p:cNvPicPr>
          <p:nvPr/>
        </p:nvPicPr>
        <p:blipFill>
          <a:blip r:embed="rId2" cstate="print"/>
          <a:srcRect r="110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Conclusions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 dklimke 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00" y="188640"/>
            <a:ext cx="396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AOMs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AOM architectures provide the best framework for building adaptable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00" y="188640"/>
            <a:ext cx="396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Variability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33</a:t>
            </a:fld>
            <a:endParaRPr lang="pt-P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24744"/>
            <a:ext cx="8229600" cy="5040560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45720" rtlCol="0" anchor="ctr" anchorCtr="1">
            <a:normAutofit/>
          </a:bodyPr>
          <a:lstStyle/>
          <a:p>
            <a:pPr marL="34290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pt-PT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etaSerif-Book" pitchFamily="34" charset="0"/>
                <a:ea typeface="+mn-ea"/>
                <a:cs typeface="+mn-cs"/>
              </a:rPr>
              <a:t>Different degrees of variability achieved</a:t>
            </a:r>
          </a:p>
          <a:p>
            <a:pPr marL="34290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Tx/>
              <a:buFont typeface="Arial" pitchFamily="34" charset="0"/>
              <a:buNone/>
              <a:tabLst/>
              <a:defRPr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marL="342900">
              <a:lnSpc>
                <a:spcPct val="110000"/>
              </a:lnSpc>
              <a:buClr>
                <a:schemeClr val="bg1">
                  <a:lumMod val="65000"/>
                </a:schemeClr>
              </a:buClr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Rails MVC architecture and conventions can be an obstacle to highly-variable 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systems</a:t>
            </a:r>
            <a:endParaRPr kumimoji="0" lang="pt-PT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etaSerif-Boo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00" y="188640"/>
            <a:ext cx="396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Rails &amp; MVC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MVC architecture used by Rails can coexist harmoniously with AOM design patterns, especially with the AR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00" y="188640"/>
            <a:ext cx="396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Performance can be 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increased – depending on previous design</a:t>
            </a: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35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jgradim\Documents\thesis\presentations\death_star.jpg"/>
          <p:cNvPicPr>
            <a:picLocks noChangeAspect="1" noChangeArrowheads="1"/>
          </p:cNvPicPr>
          <p:nvPr/>
        </p:nvPicPr>
        <p:blipFill>
          <a:blip r:embed="rId2" cstate="print"/>
          <a:srcRect r="20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Further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00" y="188640"/>
            <a:ext cx="396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Implementation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Finish prototypes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Implement everything in the platform</a:t>
            </a: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37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00" y="188640"/>
            <a:ext cx="396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Keep all accountabilities in memory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Optimize queries used to retrieve 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connections between entities 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(SQL)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00" y="188640"/>
            <a:ext cx="396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Requirements change to reflect changes in the enviroment, the industry, the client and end-users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00" y="188640"/>
            <a:ext cx="396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Modifying a system is costly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5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00" y="188640"/>
            <a:ext cx="396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Motivation &amp; Objectives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Adapting ideas and methodologies associated with meta-architectures and 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Ita" pitchFamily="34" charset="0"/>
              </a:rPr>
              <a:t>“incomplete by design”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 systems, making Rails development even more agile and adaptable to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6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jgradim\Documents\thesis\presentations\cameras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108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052" name="Picture 4" descr="C:\Users\jgradim\Documents\thesis\presentations\2171414516_effb7ef705_b.jpg"/>
          <p:cNvPicPr>
            <a:picLocks noChangeAspect="1" noChangeArrowheads="1"/>
          </p:cNvPicPr>
          <p:nvPr/>
        </p:nvPicPr>
        <p:blipFill>
          <a:blip r:embed="rId3" cstate="print"/>
          <a:srcRect l="10756"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Related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http://www.flickr.com/photos/minieng/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00" y="188640"/>
            <a:ext cx="396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Methodologies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Domain-Driven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00" y="188640"/>
            <a:ext cx="396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Generative Programming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Software Product Lines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Model-Driven Engineering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Frameworks (e.g. Rails scaffolding)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9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482</Words>
  <Application>Microsoft Office PowerPoint</Application>
  <PresentationFormat>On-screen Show (4:3)</PresentationFormat>
  <Paragraphs>155</Paragraphs>
  <Slides>38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Improving Variability of Applications using Adaptive Object-Models</vt:lpstr>
      <vt:lpstr>Introduction</vt:lpstr>
      <vt:lpstr>Context</vt:lpstr>
      <vt:lpstr>Context</vt:lpstr>
      <vt:lpstr>Context</vt:lpstr>
      <vt:lpstr>Motivation &amp; Objectives</vt:lpstr>
      <vt:lpstr>Related Work</vt:lpstr>
      <vt:lpstr>Methodologies</vt:lpstr>
      <vt:lpstr>Generative Programming</vt:lpstr>
      <vt:lpstr>Programming Paradigms</vt:lpstr>
      <vt:lpstr>Design</vt:lpstr>
      <vt:lpstr>Adaptive Object-Models</vt:lpstr>
      <vt:lpstr>Approach &amp; Results</vt:lpstr>
      <vt:lpstr>Research Design</vt:lpstr>
      <vt:lpstr>User Roles</vt:lpstr>
      <vt:lpstr>User Roles – Before</vt:lpstr>
      <vt:lpstr>User Roles – After</vt:lpstr>
      <vt:lpstr>User Roles – Results</vt:lpstr>
      <vt:lpstr>Social Network</vt:lpstr>
      <vt:lpstr>Social Network – Before</vt:lpstr>
      <vt:lpstr>Social Network – After</vt:lpstr>
      <vt:lpstr>Social Network – Results</vt:lpstr>
      <vt:lpstr>Social Network – Results</vt:lpstr>
      <vt:lpstr>Document Editor</vt:lpstr>
      <vt:lpstr>Document Editor – Before</vt:lpstr>
      <vt:lpstr>Document Editor – After</vt:lpstr>
      <vt:lpstr>Document Editor – Results</vt:lpstr>
      <vt:lpstr>Document Editor – Results</vt:lpstr>
      <vt:lpstr>Document Editor – Results</vt:lpstr>
      <vt:lpstr>Document Editor – Results</vt:lpstr>
      <vt:lpstr>Conclusions</vt:lpstr>
      <vt:lpstr>AOMs</vt:lpstr>
      <vt:lpstr>Variability</vt:lpstr>
      <vt:lpstr>Rails &amp; MVC</vt:lpstr>
      <vt:lpstr>Performance</vt:lpstr>
      <vt:lpstr>Further Work</vt:lpstr>
      <vt:lpstr>Implementation</vt:lpstr>
      <vt:lpstr>Performance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Variability of Applications using Adaptive Object-Models</dc:title>
  <dc:creator>jgradim</dc:creator>
  <cp:lastModifiedBy>jgradim</cp:lastModifiedBy>
  <cp:revision>190</cp:revision>
  <dcterms:created xsi:type="dcterms:W3CDTF">2011-01-27T23:54:58Z</dcterms:created>
  <dcterms:modified xsi:type="dcterms:W3CDTF">2011-02-08T20:09:44Z</dcterms:modified>
</cp:coreProperties>
</file>