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8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00" autoAdjust="0"/>
  </p:normalViewPr>
  <p:slideViewPr>
    <p:cSldViewPr>
      <p:cViewPr varScale="1">
        <p:scale>
          <a:sx n="77" d="100"/>
          <a:sy n="77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F6AD8-7A09-4100-B9D8-1AE70CE17931}" type="datetimeFigureOut">
              <a:rPr lang="en-US" smtClean="0"/>
              <a:pPr/>
              <a:t>5/10/2010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7D76E-A8BA-4CEC-B928-C6E76C14B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Frameworks</a:t>
            </a:r>
          </a:p>
          <a:p>
            <a:r>
              <a:rPr lang="pt-PT" dirty="0" smtClean="0"/>
              <a:t>Metaprogramming</a:t>
            </a:r>
          </a:p>
          <a:p>
            <a:r>
              <a:rPr lang="pt-PT" baseline="0" dirty="0" smtClean="0"/>
              <a:t>Iterative development &amp; </a:t>
            </a:r>
            <a:r>
              <a:rPr lang="pt-PT" dirty="0" smtClean="0"/>
              <a:t>Refactoring</a:t>
            </a:r>
            <a:r>
              <a:rPr lang="pt-PT" baseline="0" dirty="0" smtClean="0"/>
              <a:t> </a:t>
            </a:r>
          </a:p>
          <a:p>
            <a:r>
              <a:rPr lang="pt-PT" baseline="0" dirty="0" smtClean="0"/>
              <a:t>DSLs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7D76E-A8BA-4CEC-B928-C6E76C14B19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7D76E-A8BA-4CEC-B928-C6E76C14B19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8797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DF54-25FE-4726-A2C4-A49E5133F562}" type="datetime1">
              <a:rPr lang="en-US" smtClean="0"/>
              <a:pPr/>
              <a:t>5/10/2010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CF1C-1A02-4F3A-B54C-A99E00D892E7}" type="datetime1">
              <a:rPr lang="en-US" smtClean="0"/>
              <a:pPr/>
              <a:t>5/10/2010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923-D324-4BC8-9BF7-BAFC14B0206A}" type="datetime1">
              <a:rPr lang="en-US" smtClean="0"/>
              <a:pPr/>
              <a:t>5/10/2010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>
                  <a:lumMod val="50000"/>
                </a:schemeClr>
              </a:buClr>
              <a:defRPr/>
            </a:lvl1pPr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>
              <a:buClr>
                <a:schemeClr val="bg1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5452-C42D-4071-9AFC-FE25FA090C9C}" type="datetime1">
              <a:rPr lang="en-US" smtClean="0"/>
              <a:pPr/>
              <a:t>5/10/2010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3A9E-C184-481E-87BD-0F0D56047404}" type="datetime1">
              <a:rPr lang="en-US" smtClean="0"/>
              <a:pPr/>
              <a:t>5/10/2010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8010-2A62-4C06-9569-C5481F98A9B8}" type="datetime1">
              <a:rPr lang="en-US" smtClean="0"/>
              <a:pPr/>
              <a:t>5/10/2010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FBE8-0209-4CDC-8BB9-0E743243CA23}" type="datetime1">
              <a:rPr lang="en-US" smtClean="0"/>
              <a:pPr/>
              <a:t>5/10/2010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A3E0-2703-4015-99E8-D9C11011A436}" type="datetime1">
              <a:rPr lang="en-US" smtClean="0"/>
              <a:pPr/>
              <a:t>5/10/2010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B48B-CDE6-44A6-8EE4-B51DA18DCC06}" type="datetime1">
              <a:rPr lang="en-US" smtClean="0"/>
              <a:pPr/>
              <a:t>5/10/2010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B600-233D-4993-9A0C-A734F7C6002E}" type="datetime1">
              <a:rPr lang="en-US" smtClean="0"/>
              <a:pPr/>
              <a:t>5/10/2010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777C-3BAD-4973-8F82-C580DE89C960}" type="datetime1">
              <a:rPr lang="en-US" smtClean="0"/>
              <a:pPr/>
              <a:t>5/10/2010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FC3B-9732-4FFA-B46E-00DD30FA6554}" type="datetime1">
              <a:rPr lang="en-US" smtClean="0"/>
              <a:pPr/>
              <a:t>5/10/2010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Clr>
          <a:schemeClr val="bg1">
            <a:lumMod val="7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1524000"/>
            <a:ext cx="7239000" cy="19272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End-User Reconfiguration of Applications using Adaptive Object-Models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219200"/>
          </a:xfrm>
        </p:spPr>
        <p:txBody>
          <a:bodyPr>
            <a:normAutofit lnSpcReduction="10000"/>
          </a:bodyPr>
          <a:lstStyle/>
          <a:p>
            <a:pPr algn="ctr"/>
            <a:r>
              <a:rPr lang="pt-PT" dirty="0" smtClean="0">
                <a:solidFill>
                  <a:schemeClr val="bg1">
                    <a:lumMod val="75000"/>
                  </a:schemeClr>
                </a:solidFill>
              </a:rPr>
              <a:t>February 2010</a:t>
            </a:r>
          </a:p>
          <a:p>
            <a:pPr algn="ctr"/>
            <a:r>
              <a:rPr lang="pt-PT" dirty="0" smtClean="0">
                <a:solidFill>
                  <a:schemeClr val="bg1">
                    <a:lumMod val="75000"/>
                  </a:schemeClr>
                </a:solidFill>
              </a:rPr>
              <a:t>FEUP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6324600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chemeClr val="bg1">
                    <a:lumMod val="75000"/>
                  </a:schemeClr>
                </a:solidFill>
              </a:rPr>
              <a:t>Supervisor – Ademar Aguiar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0" y="6324600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dirty="0" smtClean="0">
                <a:solidFill>
                  <a:schemeClr val="bg1">
                    <a:lumMod val="75000"/>
                  </a:schemeClr>
                </a:solidFill>
              </a:rPr>
              <a:t>Co-supervisor – Hugo Ferreira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pt-PT" sz="18000" b="1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en-US" sz="18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Many </a:t>
            </a:r>
            <a:r>
              <a:rPr lang="pt-PT" dirty="0" smtClean="0"/>
              <a:t>software projects exist in an ever-changing environment</a:t>
            </a:r>
          </a:p>
          <a:p>
            <a:r>
              <a:rPr lang="pt-PT" dirty="0" smtClean="0"/>
              <a:t>Requirements change to reflect changes in the enviroment, the industry, the client and end-users</a:t>
            </a:r>
          </a:p>
          <a:p>
            <a:r>
              <a:rPr lang="pt-PT" dirty="0" smtClean="0"/>
              <a:t>Modifying a system is costly</a:t>
            </a:r>
          </a:p>
          <a:p>
            <a:r>
              <a:rPr lang="pt-PT" dirty="0" smtClean="0"/>
              <a:t>A stagnant project dies, so a big effort must be made to ensure its continuity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(A possible)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 generic system that is flexible enough to introduce changes without too much effort</a:t>
            </a:r>
          </a:p>
          <a:p>
            <a:r>
              <a:rPr lang="pt-PT" dirty="0" smtClean="0"/>
              <a:t>These systems take longer to develop</a:t>
            </a:r>
          </a:p>
          <a:p>
            <a:pPr lvl="1"/>
            <a:r>
              <a:rPr lang="pt-PT" dirty="0" smtClean="0"/>
              <a:t>Developers must foresee many use-cases that may never be used</a:t>
            </a:r>
          </a:p>
          <a:p>
            <a:pPr lvl="1"/>
            <a:r>
              <a:rPr lang="pt-PT" dirty="0" smtClean="0"/>
              <a:t>Higher costs for preparing a system for unlikely scenarios</a:t>
            </a:r>
          </a:p>
          <a:p>
            <a:pPr lvl="1"/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(A better)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An architural design pattern prepared for these scenarios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pt-PT" sz="6000" b="1" dirty="0" smtClean="0"/>
              <a:t>AOM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Meta-architecture design pattern</a:t>
            </a:r>
          </a:p>
          <a:p>
            <a:r>
              <a:rPr lang="pt-PT" dirty="0" smtClean="0"/>
              <a:t>A system can be configured by a domain expert using a DSL</a:t>
            </a:r>
          </a:p>
          <a:p>
            <a:r>
              <a:rPr lang="pt-PT" dirty="0" smtClean="0"/>
              <a:t>Allows for changes to a system’s architecture in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AOM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66385" y="4724400"/>
            <a:ext cx="5872155" cy="609600"/>
            <a:chOff x="1752600" y="4495800"/>
            <a:chExt cx="5872155" cy="609600"/>
          </a:xfrm>
        </p:grpSpPr>
        <p:sp>
          <p:nvSpPr>
            <p:cNvPr id="5" name="Rounded Rectangle 4"/>
            <p:cNvSpPr/>
            <p:nvPr/>
          </p:nvSpPr>
          <p:spPr>
            <a:xfrm>
              <a:off x="1752600" y="4495800"/>
              <a:ext cx="2133600" cy="609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 smtClean="0"/>
                <a:t>MO</a:t>
              </a:r>
              <a:endParaRPr lang="en-US" sz="2400" b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191000" y="4799806"/>
              <a:ext cx="914400" cy="158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34000" y="4508213"/>
              <a:ext cx="22907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 smtClean="0"/>
                <a:t>System data</a:t>
              </a:r>
              <a:endParaRPr lang="en-US" sz="32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6385" y="2133600"/>
            <a:ext cx="7411231" cy="609600"/>
            <a:chOff x="1752600" y="4495800"/>
            <a:chExt cx="7411231" cy="609600"/>
          </a:xfrm>
        </p:grpSpPr>
        <p:sp>
          <p:nvSpPr>
            <p:cNvPr id="15" name="Rounded Rectangle 14"/>
            <p:cNvSpPr/>
            <p:nvPr/>
          </p:nvSpPr>
          <p:spPr>
            <a:xfrm>
              <a:off x="1752600" y="4495800"/>
              <a:ext cx="2133600" cy="609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 smtClean="0"/>
                <a:t>M2</a:t>
              </a:r>
              <a:endParaRPr lang="en-US" sz="2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91000" y="4799806"/>
              <a:ext cx="914400" cy="158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34000" y="4508213"/>
              <a:ext cx="38298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 smtClean="0"/>
                <a:t>System infrastructure</a:t>
              </a:r>
              <a:endParaRPr lang="en-US" sz="32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66385" y="3429000"/>
            <a:ext cx="6734571" cy="609600"/>
            <a:chOff x="1752600" y="4495800"/>
            <a:chExt cx="6734571" cy="609600"/>
          </a:xfrm>
        </p:grpSpPr>
        <p:sp>
          <p:nvSpPr>
            <p:cNvPr id="19" name="Rounded Rectangle 18"/>
            <p:cNvSpPr/>
            <p:nvPr/>
          </p:nvSpPr>
          <p:spPr>
            <a:xfrm>
              <a:off x="1752600" y="4495800"/>
              <a:ext cx="2133600" cy="609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 smtClean="0"/>
                <a:t>M1</a:t>
              </a:r>
              <a:endParaRPr lang="en-US" sz="2400" b="1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191000" y="4799806"/>
              <a:ext cx="914400" cy="158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34000" y="4508213"/>
              <a:ext cx="31531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 smtClean="0"/>
                <a:t>System definition</a:t>
              </a:r>
              <a:endParaRPr lang="en-US" sz="3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Oghma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AOM framework</a:t>
            </a:r>
          </a:p>
          <a:p>
            <a:r>
              <a:rPr lang="pt-PT" dirty="0" smtClean="0"/>
              <a:t>Developed to answer the problems posed by the aforementioned systems</a:t>
            </a:r>
          </a:p>
          <a:p>
            <a:r>
              <a:rPr lang="pt-PT" dirty="0" smtClean="0"/>
              <a:t>Allows for the easy creation of </a:t>
            </a:r>
            <a:r>
              <a:rPr lang="pt-PT" dirty="0" smtClean="0"/>
              <a:t>highly-customizable, dynamic </a:t>
            </a:r>
            <a:r>
              <a:rPr lang="pt-PT" dirty="0" smtClean="0"/>
              <a:t>information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Case-study: escolinhas.pt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How to give better tools to teachers?</a:t>
            </a:r>
          </a:p>
          <a:p>
            <a:pPr lvl="1"/>
            <a:r>
              <a:rPr lang="pt-PT" dirty="0" smtClean="0"/>
              <a:t>Let them build the tools they need!</a:t>
            </a:r>
          </a:p>
          <a:p>
            <a:r>
              <a:rPr lang="pt-PT" dirty="0" smtClean="0"/>
              <a:t>A specific architecture is required to allow end-users to model their own systems</a:t>
            </a:r>
          </a:p>
          <a:p>
            <a:r>
              <a:rPr lang="pt-PT" dirty="0" smtClean="0"/>
              <a:t>AOM and Oghma provide this missing functionality</a:t>
            </a:r>
          </a:p>
          <a:p>
            <a:r>
              <a:rPr lang="pt-PT" dirty="0" smtClean="0"/>
              <a:t>Will allow teachers to create their own tests, quizzes and other learning tools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Past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AOM study</a:t>
            </a:r>
          </a:p>
          <a:p>
            <a:pPr lvl="1"/>
            <a:r>
              <a:rPr lang="pt-PT" dirty="0" smtClean="0"/>
              <a:t>AOM </a:t>
            </a:r>
            <a:r>
              <a:rPr lang="pt-PT" dirty="0" smtClean="0"/>
              <a:t>architecture </a:t>
            </a:r>
            <a:r>
              <a:rPr lang="pt-PT" dirty="0" smtClean="0"/>
              <a:t>and inherent design patterns</a:t>
            </a:r>
          </a:p>
          <a:p>
            <a:r>
              <a:rPr lang="pt-PT" dirty="0" smtClean="0"/>
              <a:t>Oghma framework study</a:t>
            </a:r>
          </a:p>
          <a:p>
            <a:r>
              <a:rPr lang="pt-PT" dirty="0" smtClean="0"/>
              <a:t>Application</a:t>
            </a:r>
          </a:p>
          <a:p>
            <a:pPr lvl="1"/>
            <a:r>
              <a:rPr lang="pt-PT" dirty="0" smtClean="0"/>
              <a:t>Including </a:t>
            </a:r>
            <a:r>
              <a:rPr lang="pt-PT" dirty="0" smtClean="0"/>
              <a:t>a possible </a:t>
            </a:r>
            <a:r>
              <a:rPr lang="pt-PT" dirty="0" smtClean="0"/>
              <a:t>implementation of an AOM system in Ruby</a:t>
            </a:r>
          </a:p>
          <a:p>
            <a:r>
              <a:rPr lang="pt-PT" dirty="0" smtClean="0"/>
              <a:t>Dissertation reports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283</Words>
  <Application>Microsoft Office PowerPoint</Application>
  <PresentationFormat>On-screen Show (4:3)</PresentationFormat>
  <Paragraphs>63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End-User Reconfiguration of Applications using Adaptive Object-Models</vt:lpstr>
      <vt:lpstr>The problem</vt:lpstr>
      <vt:lpstr>(A possible) solution</vt:lpstr>
      <vt:lpstr>(A better) solution</vt:lpstr>
      <vt:lpstr>AOM</vt:lpstr>
      <vt:lpstr>AOM Architecture</vt:lpstr>
      <vt:lpstr>Oghma</vt:lpstr>
      <vt:lpstr>Case-study: escolinhas.pt</vt:lpstr>
      <vt:lpstr>Past &amp; Future Work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jgradim</dc:creator>
  <cp:lastModifiedBy>jgradim</cp:lastModifiedBy>
  <cp:revision>87</cp:revision>
  <dcterms:created xsi:type="dcterms:W3CDTF">2006-08-16T00:00:00Z</dcterms:created>
  <dcterms:modified xsi:type="dcterms:W3CDTF">2010-05-10T08:53:23Z</dcterms:modified>
</cp:coreProperties>
</file>