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2" r:id="rId4"/>
    <p:sldId id="259" r:id="rId5"/>
    <p:sldId id="269" r:id="rId6"/>
    <p:sldId id="261" r:id="rId7"/>
    <p:sldId id="268" r:id="rId8"/>
    <p:sldId id="271" r:id="rId9"/>
    <p:sldId id="273" r:id="rId10"/>
    <p:sldId id="263" r:id="rId11"/>
    <p:sldId id="270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89" autoAdjust="0"/>
    <p:restoredTop sz="84000" autoAdjust="0"/>
  </p:normalViewPr>
  <p:slideViewPr>
    <p:cSldViewPr>
      <p:cViewPr varScale="1">
        <p:scale>
          <a:sx n="77" d="100"/>
          <a:sy n="77" d="100"/>
        </p:scale>
        <p:origin x="-133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F6AD8-7A09-4100-B9D8-1AE70CE17931}" type="datetimeFigureOut">
              <a:rPr lang="en-US" smtClean="0"/>
              <a:pPr/>
              <a:t>7/14/2010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7D76E-A8BA-4CEC-B928-C6E76C14B19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7D76E-A8BA-4CEC-B928-C6E76C14B19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Frameworks</a:t>
            </a:r>
          </a:p>
          <a:p>
            <a:r>
              <a:rPr lang="pt-PT" dirty="0" smtClean="0"/>
              <a:t>Metaprogramming</a:t>
            </a:r>
            <a:r>
              <a:rPr lang="pt-PT" baseline="0" dirty="0" smtClean="0"/>
              <a:t>DSLs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7D76E-A8BA-4CEC-B928-C6E76C14B19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A system can be bootstraped by a domain expert using a DSL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7D76E-A8BA-4CEC-B928-C6E76C14B19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Lesser</a:t>
            </a:r>
            <a:r>
              <a:rPr lang="pt-PT" baseline="0" dirty="0" smtClean="0"/>
              <a:t> objectives</a:t>
            </a:r>
          </a:p>
          <a:p>
            <a:endParaRPr lang="pt-PT" baseline="0" dirty="0" smtClean="0"/>
          </a:p>
          <a:p>
            <a:r>
              <a:rPr lang="pt-PT" baseline="0" dirty="0" smtClean="0"/>
              <a:t>Study AOM architectures and inherent patterns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7D76E-A8BA-4CEC-B928-C6E76C14B19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Lesser</a:t>
            </a:r>
            <a:r>
              <a:rPr lang="pt-PT" baseline="0" dirty="0" smtClean="0"/>
              <a:t> objectives</a:t>
            </a:r>
          </a:p>
          <a:p>
            <a:endParaRPr lang="pt-PT" baseline="0" dirty="0" smtClean="0"/>
          </a:p>
          <a:p>
            <a:r>
              <a:rPr lang="pt-PT" baseline="0" dirty="0" smtClean="0"/>
              <a:t>Study AOM architectures and inherent patterns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7D76E-A8BA-4CEC-B928-C6E76C14B19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38797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DF54-25FE-4726-A2C4-A49E5133F562}" type="datetime1">
              <a:rPr lang="en-US" smtClean="0"/>
              <a:pPr/>
              <a:t>7/14/2010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CF1C-1A02-4F3A-B54C-A99E00D892E7}" type="datetime1">
              <a:rPr lang="en-US" smtClean="0"/>
              <a:pPr/>
              <a:t>7/14/2010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7923-D324-4BC8-9BF7-BAFC14B0206A}" type="datetime1">
              <a:rPr lang="en-US" smtClean="0"/>
              <a:pPr/>
              <a:t>7/14/2010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1">
                  <a:lumMod val="50000"/>
                </a:schemeClr>
              </a:buClr>
              <a:defRPr/>
            </a:lvl1pPr>
            <a:lvl2pPr>
              <a:buClr>
                <a:schemeClr val="bg1">
                  <a:lumMod val="50000"/>
                </a:schemeClr>
              </a:buClr>
              <a:defRPr/>
            </a:lvl2pPr>
            <a:lvl3pPr>
              <a:buClr>
                <a:schemeClr val="bg1">
                  <a:lumMod val="50000"/>
                </a:schemeClr>
              </a:buClr>
              <a:defRPr/>
            </a:lvl3pPr>
            <a:lvl4pPr>
              <a:buClr>
                <a:schemeClr val="bg1">
                  <a:lumMod val="50000"/>
                </a:schemeClr>
              </a:buClr>
              <a:defRPr/>
            </a:lvl4pPr>
            <a:lvl5pPr>
              <a:buClr>
                <a:schemeClr val="bg1">
                  <a:lumMod val="50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5452-C42D-4071-9AFC-FE25FA090C9C}" type="datetime1">
              <a:rPr lang="en-US" smtClean="0"/>
              <a:pPr/>
              <a:t>7/14/2010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43A9E-C184-481E-87BD-0F0D56047404}" type="datetime1">
              <a:rPr lang="en-US" smtClean="0"/>
              <a:pPr/>
              <a:t>7/14/2010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8010-2A62-4C06-9569-C5481F98A9B8}" type="datetime1">
              <a:rPr lang="en-US" smtClean="0"/>
              <a:pPr/>
              <a:t>7/14/2010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FBE8-0209-4CDC-8BB9-0E743243CA23}" type="datetime1">
              <a:rPr lang="en-US" smtClean="0"/>
              <a:pPr/>
              <a:t>7/14/2010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A3E0-2703-4015-99E8-D9C11011A436}" type="datetime1">
              <a:rPr lang="en-US" smtClean="0"/>
              <a:pPr/>
              <a:t>7/14/2010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AB48B-CDE6-44A6-8EE4-B51DA18DCC06}" type="datetime1">
              <a:rPr lang="en-US" smtClean="0"/>
              <a:pPr/>
              <a:t>7/14/2010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B600-233D-4993-9A0C-A734F7C6002E}" type="datetime1">
              <a:rPr lang="en-US" smtClean="0"/>
              <a:pPr/>
              <a:t>7/14/2010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2777C-3BAD-4973-8F82-C580DE89C960}" type="datetime1">
              <a:rPr lang="en-US" smtClean="0"/>
              <a:pPr/>
              <a:t>7/14/2010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8FC3B-9732-4FFA-B46E-00DD30FA6554}" type="datetime1">
              <a:rPr lang="en-US" smtClean="0"/>
              <a:pPr/>
              <a:t>7/14/2010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b="1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spcAft>
          <a:spcPts val="600"/>
        </a:spcAft>
        <a:buClr>
          <a:schemeClr val="bg1">
            <a:lumMod val="75000"/>
          </a:schemeClr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bg1">
            <a:lumMod val="75000"/>
          </a:schemeClr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bg1">
            <a:lumMod val="75000"/>
          </a:schemeClr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bg1">
            <a:lumMod val="75000"/>
          </a:schemeClr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bg1">
            <a:lumMod val="75000"/>
          </a:schemeClr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2500" y="1524000"/>
            <a:ext cx="7239000" cy="192722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End-User Reconfiguration of Applications using Adaptive Object-Models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219200"/>
          </a:xfrm>
        </p:spPr>
        <p:txBody>
          <a:bodyPr>
            <a:normAutofit lnSpcReduction="10000"/>
          </a:bodyPr>
          <a:lstStyle/>
          <a:p>
            <a:pPr algn="ctr"/>
            <a:r>
              <a:rPr lang="pt-PT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July 2010</a:t>
            </a:r>
          </a:p>
          <a:p>
            <a:pPr algn="ctr"/>
            <a:r>
              <a:rPr lang="pt-PT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FEUP</a:t>
            </a:r>
            <a:endParaRPr lang="en-US" sz="2000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6324600"/>
            <a:ext cx="358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Supervisor – Ademar Aguiar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0" y="6324600"/>
            <a:ext cx="358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 Supervisor – Hugo Ferreira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Case-study: escolinhas.pt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pt-PT" dirty="0" smtClean="0"/>
              <a:t>How to give better tools to teachers?</a:t>
            </a:r>
          </a:p>
          <a:p>
            <a:pPr lvl="1">
              <a:lnSpc>
                <a:spcPct val="150000"/>
              </a:lnSpc>
            </a:pPr>
            <a:r>
              <a:rPr lang="pt-PT" dirty="0" smtClean="0"/>
              <a:t>Let them build the tools they need!</a:t>
            </a:r>
          </a:p>
          <a:p>
            <a:pPr>
              <a:lnSpc>
                <a:spcPct val="150000"/>
              </a:lnSpc>
            </a:pPr>
            <a:r>
              <a:rPr lang="pt-PT" dirty="0" smtClean="0"/>
              <a:t>A specific architecture is required to allow end-users to model their own systems</a:t>
            </a:r>
          </a:p>
          <a:p>
            <a:pPr>
              <a:lnSpc>
                <a:spcPct val="150000"/>
              </a:lnSpc>
            </a:pPr>
            <a:r>
              <a:rPr lang="pt-PT" dirty="0" smtClean="0"/>
              <a:t>AOMs and Oghma provide this missing functionality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Thesis Work Plan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9360" y="2362202"/>
          <a:ext cx="8965287" cy="2590798"/>
        </p:xfrm>
        <a:graphic>
          <a:graphicData uri="http://schemas.openxmlformats.org/drawingml/2006/table">
            <a:tbl>
              <a:tblPr/>
              <a:tblGrid>
                <a:gridCol w="2512743"/>
                <a:gridCol w="307264"/>
                <a:gridCol w="307264"/>
                <a:gridCol w="307264"/>
                <a:gridCol w="307264"/>
                <a:gridCol w="307264"/>
                <a:gridCol w="307264"/>
                <a:gridCol w="307264"/>
                <a:gridCol w="307264"/>
                <a:gridCol w="307264"/>
                <a:gridCol w="307264"/>
                <a:gridCol w="307264"/>
                <a:gridCol w="307264"/>
                <a:gridCol w="307264"/>
                <a:gridCol w="307264"/>
                <a:gridCol w="307264"/>
                <a:gridCol w="307264"/>
                <a:gridCol w="307264"/>
                <a:gridCol w="307264"/>
                <a:gridCol w="307264"/>
                <a:gridCol w="307264"/>
                <a:gridCol w="307264"/>
              </a:tblGrid>
              <a:tr h="211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90728" marT="1008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1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Weeks</a:t>
                      </a:r>
                    </a:p>
                  </a:txBody>
                  <a:tcPr marL="10082" marR="10082" marT="100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1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90728" marT="1008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10082" marR="10082" marT="100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61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Study of AOM and inherent patterns</a:t>
                      </a:r>
                    </a:p>
                  </a:txBody>
                  <a:tcPr marL="10082" marR="90728" marT="1008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161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Study of the Oghma framework</a:t>
                      </a:r>
                    </a:p>
                  </a:txBody>
                  <a:tcPr marL="10082" marR="90728" marT="1008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161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Mining of Web Patterns for AOMs</a:t>
                      </a:r>
                    </a:p>
                  </a:txBody>
                  <a:tcPr marL="10082" marR="90728" marT="1008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161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Implementation</a:t>
                      </a:r>
                    </a:p>
                  </a:txBody>
                  <a:tcPr marL="10082" marR="90728" marT="1008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161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Tests &amp; Validation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082" marR="90728" marT="1008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1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Dissertation writing</a:t>
                      </a:r>
                    </a:p>
                  </a:txBody>
                  <a:tcPr marL="10082" marR="90728" marT="1008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10082" marR="10082" marT="100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947606"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082" marR="90728" marT="1008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September 13</a:t>
                      </a:r>
                    </a:p>
                  </a:txBody>
                  <a:tcPr marL="10082" marR="10082" marT="10082" marB="0" vert="vert27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082" marR="10082" marT="1008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082" marR="10082" marT="1008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082" marR="10082" marT="1008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082" marR="10082" marT="1008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082" marR="10082" marT="1008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082" marR="10082" marT="1008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082" marR="10082" marT="1008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082" marR="10082" marT="1008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082" marR="10082" marT="1008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082" marR="10082" marT="1008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082" marR="10082" marT="1008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082" marR="10082" marT="1008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082" marR="10082" marT="1008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082" marR="10082" marT="1008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082" marR="10082" marT="1008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082" marR="10082" marT="1008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082" marR="10082" marT="1008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082" marR="10082" marT="1008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0082" marR="10082" marT="1008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January 31</a:t>
                      </a:r>
                    </a:p>
                  </a:txBody>
                  <a:tcPr marL="10082" marR="10082" marT="10082" marB="0" vert="vert27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38600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pt-PT" sz="1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sz="1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Many software projects exist in an ever-changing environment</a:t>
            </a:r>
          </a:p>
          <a:p>
            <a:r>
              <a:rPr lang="pt-PT" dirty="0" smtClean="0"/>
              <a:t>Requirements change to reflect changes in the enviroment, the industry, the client and end-users</a:t>
            </a:r>
          </a:p>
          <a:p>
            <a:r>
              <a:rPr lang="pt-PT" dirty="0" smtClean="0"/>
              <a:t>Modifying a system is costly</a:t>
            </a:r>
          </a:p>
          <a:p>
            <a:r>
              <a:rPr lang="pt-PT" dirty="0" smtClean="0"/>
              <a:t>A stagnant project dies, so a big effort must be made to ensure its continuity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pt-PT" dirty="0" smtClean="0"/>
              <a:t>Simplify the development of adaptable systems</a:t>
            </a:r>
          </a:p>
          <a:p>
            <a:pPr>
              <a:lnSpc>
                <a:spcPct val="150000"/>
              </a:lnSpc>
            </a:pPr>
            <a:r>
              <a:rPr lang="pt-PT" dirty="0" smtClean="0"/>
              <a:t>Allow the end-users to tailor the system to their own needs</a:t>
            </a:r>
          </a:p>
          <a:p>
            <a:pPr>
              <a:lnSpc>
                <a:spcPct val="150000"/>
              </a:lnSpc>
            </a:pPr>
            <a:r>
              <a:rPr lang="pt-PT" dirty="0" smtClean="0"/>
              <a:t>Accelerate development of highly customizable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State of the Art – Adaptive Systems</a:t>
            </a:r>
            <a:br>
              <a:rPr lang="pt-PT" dirty="0" smtClean="0"/>
            </a:br>
            <a:r>
              <a:rPr lang="pt-PT" sz="3600" dirty="0" smtClean="0">
                <a:solidFill>
                  <a:schemeClr val="bg1">
                    <a:lumMod val="50000"/>
                  </a:schemeClr>
                </a:solidFill>
              </a:rPr>
              <a:t>Generative Programming</a:t>
            </a: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PT" dirty="0" smtClean="0"/>
              <a:t>Software product lines</a:t>
            </a:r>
          </a:p>
          <a:p>
            <a:pPr>
              <a:lnSpc>
                <a:spcPct val="150000"/>
              </a:lnSpc>
            </a:pPr>
            <a:r>
              <a:rPr lang="pt-PT" dirty="0" smtClean="0"/>
              <a:t>Model-driven engineering</a:t>
            </a:r>
          </a:p>
          <a:p>
            <a:pPr>
              <a:lnSpc>
                <a:spcPct val="150000"/>
              </a:lnSpc>
            </a:pPr>
            <a:r>
              <a:rPr lang="pt-PT" dirty="0" smtClean="0"/>
              <a:t>Frameworks</a:t>
            </a:r>
          </a:p>
          <a:p>
            <a:pPr lvl="1">
              <a:lnSpc>
                <a:spcPct val="150000"/>
              </a:lnSpc>
            </a:pPr>
            <a:r>
              <a:rPr lang="pt-PT" dirty="0" smtClean="0"/>
              <a:t>Ruby on Rails (scaffolding)</a:t>
            </a:r>
          </a:p>
          <a:p>
            <a:pPr lvl="1">
              <a:lnSpc>
                <a:spcPct val="150000"/>
              </a:lnSpc>
            </a:pPr>
            <a:endParaRPr lang="pt-P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State of the Art – Adaptive Systems</a:t>
            </a:r>
            <a:br>
              <a:rPr lang="pt-PT" dirty="0" smtClean="0"/>
            </a:br>
            <a:r>
              <a:rPr lang="pt-PT" sz="3600" dirty="0" smtClean="0">
                <a:solidFill>
                  <a:schemeClr val="bg1">
                    <a:lumMod val="50000"/>
                  </a:schemeClr>
                </a:solidFill>
              </a:rPr>
              <a:t>Meta-Architectures</a:t>
            </a: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PT" dirty="0" smtClean="0"/>
              <a:t>Metaprogramming</a:t>
            </a:r>
          </a:p>
          <a:p>
            <a:pPr>
              <a:lnSpc>
                <a:spcPct val="150000"/>
              </a:lnSpc>
            </a:pPr>
            <a:r>
              <a:rPr lang="pt-PT" dirty="0" smtClean="0"/>
              <a:t>Ruby</a:t>
            </a:r>
          </a:p>
          <a:p>
            <a:pPr>
              <a:lnSpc>
                <a:spcPct val="150000"/>
              </a:lnSpc>
            </a:pPr>
            <a:r>
              <a:rPr lang="pt-PT" dirty="0" smtClean="0"/>
              <a:t>Adaptive object-models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Adaptive Object-Modelling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PT" dirty="0" smtClean="0"/>
              <a:t>Meta-architecture design pattern</a:t>
            </a:r>
          </a:p>
          <a:p>
            <a:pPr>
              <a:lnSpc>
                <a:spcPct val="150000"/>
              </a:lnSpc>
            </a:pPr>
            <a:r>
              <a:rPr lang="pt-PT" dirty="0" smtClean="0"/>
              <a:t>Experts focus on the manipulation of domain assets, instead of implemention details</a:t>
            </a:r>
          </a:p>
          <a:p>
            <a:pPr>
              <a:lnSpc>
                <a:spcPct val="150000"/>
              </a:lnSpc>
            </a:pPr>
            <a:r>
              <a:rPr lang="pt-PT" dirty="0" smtClean="0"/>
              <a:t>Allows for changes to a system’s domain model in runtime by the end-users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AOM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866385" y="5334000"/>
            <a:ext cx="5872155" cy="609600"/>
            <a:chOff x="1752600" y="4495800"/>
            <a:chExt cx="5872155" cy="609600"/>
          </a:xfrm>
        </p:grpSpPr>
        <p:sp>
          <p:nvSpPr>
            <p:cNvPr id="5" name="Rounded Rectangle 4"/>
            <p:cNvSpPr/>
            <p:nvPr/>
          </p:nvSpPr>
          <p:spPr>
            <a:xfrm>
              <a:off x="1752600" y="4495800"/>
              <a:ext cx="2133600" cy="6096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400" b="1" dirty="0" smtClean="0"/>
                <a:t>MO</a:t>
              </a:r>
              <a:endParaRPr lang="en-US" sz="2400" b="1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191000" y="4799806"/>
              <a:ext cx="914400" cy="1588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334000" y="4508213"/>
              <a:ext cx="22907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3200" b="1" dirty="0" smtClean="0"/>
                <a:t>System data</a:t>
              </a:r>
              <a:endParaRPr lang="en-US" sz="3200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66385" y="3048000"/>
            <a:ext cx="7411231" cy="609600"/>
            <a:chOff x="1752600" y="4495800"/>
            <a:chExt cx="7411231" cy="609600"/>
          </a:xfrm>
        </p:grpSpPr>
        <p:sp>
          <p:nvSpPr>
            <p:cNvPr id="15" name="Rounded Rectangle 14"/>
            <p:cNvSpPr/>
            <p:nvPr/>
          </p:nvSpPr>
          <p:spPr>
            <a:xfrm>
              <a:off x="1752600" y="4495800"/>
              <a:ext cx="2133600" cy="6096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400" b="1" dirty="0" smtClean="0"/>
                <a:t>M2</a:t>
              </a:r>
              <a:endParaRPr lang="en-US" sz="2400" b="1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191000" y="4799806"/>
              <a:ext cx="914400" cy="1588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34000" y="4508213"/>
              <a:ext cx="38298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3200" b="1" dirty="0" smtClean="0"/>
                <a:t>System infrastructure</a:t>
              </a:r>
              <a:endParaRPr lang="en-US" sz="3200" b="1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66385" y="4191000"/>
            <a:ext cx="6734571" cy="609600"/>
            <a:chOff x="1752600" y="4495800"/>
            <a:chExt cx="6734571" cy="609600"/>
          </a:xfrm>
        </p:grpSpPr>
        <p:sp>
          <p:nvSpPr>
            <p:cNvPr id="19" name="Rounded Rectangle 18"/>
            <p:cNvSpPr/>
            <p:nvPr/>
          </p:nvSpPr>
          <p:spPr>
            <a:xfrm>
              <a:off x="1752600" y="4495800"/>
              <a:ext cx="2133600" cy="6096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400" b="1" dirty="0" smtClean="0"/>
                <a:t>M1</a:t>
              </a:r>
              <a:endParaRPr lang="en-US" sz="2400" b="1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4191000" y="4799806"/>
              <a:ext cx="914400" cy="1588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334000" y="4508213"/>
              <a:ext cx="315317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3200" b="1" dirty="0" smtClean="0"/>
                <a:t>System definition</a:t>
              </a:r>
              <a:endParaRPr lang="en-US" sz="3200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72066" y="1905000"/>
            <a:ext cx="6228920" cy="609600"/>
            <a:chOff x="1752600" y="4495800"/>
            <a:chExt cx="6228920" cy="609600"/>
          </a:xfrm>
        </p:grpSpPr>
        <p:sp>
          <p:nvSpPr>
            <p:cNvPr id="23" name="Rounded Rectangle 22"/>
            <p:cNvSpPr/>
            <p:nvPr/>
          </p:nvSpPr>
          <p:spPr>
            <a:xfrm>
              <a:off x="1752600" y="4495800"/>
              <a:ext cx="2133600" cy="6096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400" b="1" dirty="0" smtClean="0"/>
                <a:t>M3</a:t>
              </a:r>
              <a:endParaRPr lang="en-US" sz="2400" b="1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4191000" y="4799806"/>
              <a:ext cx="914400" cy="1588"/>
            </a:xfrm>
            <a:prstGeom prst="straightConnector1">
              <a:avLst/>
            </a:prstGeom>
            <a:ln w="76200"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334000" y="4508213"/>
              <a:ext cx="26475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3200" b="1" dirty="0" smtClean="0"/>
                <a:t>Self-compliant</a:t>
              </a:r>
              <a:endParaRPr lang="en-US" sz="32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Oghma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pt-PT" dirty="0" smtClean="0"/>
              <a:t>Reference framework for the development of AOM systems</a:t>
            </a:r>
            <a:endParaRPr lang="pt-PT" dirty="0" smtClean="0"/>
          </a:p>
          <a:p>
            <a:pPr>
              <a:lnSpc>
                <a:spcPct val="150000"/>
              </a:lnSpc>
            </a:pPr>
            <a:r>
              <a:rPr lang="pt-PT" dirty="0" smtClean="0"/>
              <a:t>Developed to answer the problems posed by the aforementioned systems</a:t>
            </a:r>
            <a:endParaRPr lang="pt-PT" dirty="0" smtClean="0"/>
          </a:p>
          <a:p>
            <a:pPr>
              <a:lnSpc>
                <a:spcPct val="150000"/>
              </a:lnSpc>
            </a:pPr>
            <a:r>
              <a:rPr lang="pt-PT" dirty="0" smtClean="0"/>
              <a:t>Allows for the easy creation of highly customizable, dynamic information systems</a:t>
            </a:r>
            <a:endParaRPr lang="pt-P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pt-PT" dirty="0" smtClean="0"/>
              <a:t>Establish a reference framework using the concepts of web 2.0 for AOM systems</a:t>
            </a:r>
          </a:p>
          <a:p>
            <a:pPr lvl="1">
              <a:lnSpc>
                <a:spcPct val="150000"/>
              </a:lnSpc>
            </a:pPr>
            <a:r>
              <a:rPr lang="pt-PT" dirty="0" smtClean="0"/>
              <a:t>Understand GUI patterns that allow end-users to manipulate domain models</a:t>
            </a:r>
          </a:p>
          <a:p>
            <a:pPr>
              <a:lnSpc>
                <a:spcPct val="150000"/>
              </a:lnSpc>
            </a:pPr>
            <a:r>
              <a:rPr lang="pt-PT" dirty="0" smtClean="0"/>
              <a:t>Validate through an industrial use-case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363</Words>
  <Application>Microsoft Office PowerPoint</Application>
  <PresentationFormat>On-screen Show (4:3)</PresentationFormat>
  <Paragraphs>234</Paragraphs>
  <Slides>12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End-User Reconfiguration of Applications using Adaptive Object-Models</vt:lpstr>
      <vt:lpstr>The problem</vt:lpstr>
      <vt:lpstr>Motivation</vt:lpstr>
      <vt:lpstr>State of the Art – Adaptive Systems Generative Programming</vt:lpstr>
      <vt:lpstr>State of the Art – Adaptive Systems Meta-Architectures</vt:lpstr>
      <vt:lpstr>Adaptive Object-Modelling</vt:lpstr>
      <vt:lpstr>AOM Architecture</vt:lpstr>
      <vt:lpstr>Oghma</vt:lpstr>
      <vt:lpstr>Objectives</vt:lpstr>
      <vt:lpstr>Case-study: escolinhas.pt</vt:lpstr>
      <vt:lpstr>Thesis Work Plan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jgradim</dc:creator>
  <cp:lastModifiedBy>jgradim</cp:lastModifiedBy>
  <cp:revision>156</cp:revision>
  <dcterms:created xsi:type="dcterms:W3CDTF">2006-08-16T00:00:00Z</dcterms:created>
  <dcterms:modified xsi:type="dcterms:W3CDTF">2010-07-14T10:20:29Z</dcterms:modified>
</cp:coreProperties>
</file>