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28"/>
          <p:cNvSpPr/>
          <p:nvPr/>
        </p:nvSpPr>
        <p:spPr>
          <a:xfrm>
            <a:off x="0" y="-19393"/>
            <a:ext cx="12192000" cy="6887665"/>
          </a:xfrm>
          <a:prstGeom prst="rect">
            <a:avLst/>
          </a:prstGeom>
          <a:gradFill>
            <a:gsLst>
              <a:gs pos="0">
                <a:srgbClr val="255B74"/>
              </a:gs>
              <a:gs pos="25000">
                <a:srgbClr val="255B74"/>
              </a:gs>
              <a:gs pos="91000">
                <a:srgbClr val="C3873A"/>
              </a:gs>
              <a:gs pos="100000">
                <a:srgbClr val="C3873A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6" name="Google Shape;16;p28"/>
          <p:cNvGrpSpPr/>
          <p:nvPr/>
        </p:nvGrpSpPr>
        <p:grpSpPr>
          <a:xfrm>
            <a:off x="517662" y="-19394"/>
            <a:ext cx="4628152" cy="6888703"/>
            <a:chOff x="0" y="0"/>
            <a:chExt cx="4628151" cy="6888702"/>
          </a:xfrm>
        </p:grpSpPr>
        <p:sp>
          <p:nvSpPr>
            <p:cNvPr id="93" name="Google Shape;17;p28"/>
            <p:cNvSpPr/>
            <p:nvPr/>
          </p:nvSpPr>
          <p:spPr>
            <a:xfrm>
              <a:off x="2037546" y="0"/>
              <a:ext cx="2590606" cy="616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5830" y="15798"/>
                  </a:moveTo>
                  <a:cubicBezTo>
                    <a:pt x="6717" y="19279"/>
                    <a:pt x="9691" y="21600"/>
                    <a:pt x="9691" y="21600"/>
                  </a:cubicBezTo>
                  <a:cubicBezTo>
                    <a:pt x="6665" y="19592"/>
                    <a:pt x="4447" y="17662"/>
                    <a:pt x="2908" y="15810"/>
                  </a:cubicBezTo>
                  <a:lnTo>
                    <a:pt x="5830" y="15798"/>
                  </a:lnTo>
                  <a:close/>
                  <a:moveTo>
                    <a:pt x="6717" y="9852"/>
                  </a:moveTo>
                  <a:cubicBezTo>
                    <a:pt x="8517" y="6728"/>
                    <a:pt x="12717" y="3302"/>
                    <a:pt x="21195" y="33"/>
                  </a:cubicBezTo>
                  <a:cubicBezTo>
                    <a:pt x="4682" y="0"/>
                    <a:pt x="4682" y="0"/>
                    <a:pt x="4682" y="0"/>
                  </a:cubicBezTo>
                  <a:cubicBezTo>
                    <a:pt x="1734" y="2689"/>
                    <a:pt x="-405" y="6025"/>
                    <a:pt x="65" y="9852"/>
                  </a:cubicBezTo>
                  <a:lnTo>
                    <a:pt x="6717" y="98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ACCEC"/>
                </a:gs>
                <a:gs pos="100000">
                  <a:srgbClr val="6BB7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" name="Google Shape;18;p28"/>
            <p:cNvSpPr/>
            <p:nvPr/>
          </p:nvSpPr>
          <p:spPr>
            <a:xfrm>
              <a:off x="58550" y="4835738"/>
              <a:ext cx="910196" cy="205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2613" y="15773"/>
                    <a:pt x="4683" y="8607"/>
                    <a:pt x="0" y="0"/>
                  </a:cubicBezTo>
                  <a:cubicBezTo>
                    <a:pt x="0" y="0"/>
                    <a:pt x="1057" y="9444"/>
                    <a:pt x="12537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ABD5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" name="Google Shape;19;p28"/>
            <p:cNvSpPr/>
            <p:nvPr/>
          </p:nvSpPr>
          <p:spPr>
            <a:xfrm>
              <a:off x="0" y="10644"/>
              <a:ext cx="3805784" cy="687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579" y="14117"/>
                  </a:moveTo>
                  <a:cubicBezTo>
                    <a:pt x="1430" y="16515"/>
                    <a:pt x="3223" y="19082"/>
                    <a:pt x="6536" y="21590"/>
                  </a:cubicBezTo>
                  <a:cubicBezTo>
                    <a:pt x="6554" y="21600"/>
                    <a:pt x="21600" y="21590"/>
                    <a:pt x="21600" y="21590"/>
                  </a:cubicBezTo>
                  <a:cubicBezTo>
                    <a:pt x="20152" y="20831"/>
                    <a:pt x="18721" y="19981"/>
                    <a:pt x="17291" y="19012"/>
                  </a:cubicBezTo>
                  <a:cubicBezTo>
                    <a:pt x="17291" y="19012"/>
                    <a:pt x="14702" y="17164"/>
                    <a:pt x="12746" y="14117"/>
                  </a:cubicBezTo>
                  <a:lnTo>
                    <a:pt x="579" y="14117"/>
                  </a:lnTo>
                  <a:close/>
                  <a:moveTo>
                    <a:pt x="0" y="8782"/>
                  </a:moveTo>
                  <a:cubicBezTo>
                    <a:pt x="453" y="5335"/>
                    <a:pt x="2281" y="2987"/>
                    <a:pt x="2281" y="2987"/>
                  </a:cubicBezTo>
                  <a:cubicBezTo>
                    <a:pt x="3132" y="1898"/>
                    <a:pt x="3983" y="939"/>
                    <a:pt x="4979" y="0"/>
                  </a:cubicBezTo>
                  <a:cubicBezTo>
                    <a:pt x="13127" y="0"/>
                    <a:pt x="13127" y="0"/>
                    <a:pt x="13127" y="0"/>
                  </a:cubicBezTo>
                  <a:cubicBezTo>
                    <a:pt x="10845" y="3187"/>
                    <a:pt x="10302" y="6164"/>
                    <a:pt x="10682" y="8782"/>
                  </a:cubicBezTo>
                  <a:lnTo>
                    <a:pt x="0" y="87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FDCF2"/>
                </a:gs>
                <a:gs pos="85000">
                  <a:srgbClr val="52B3D9"/>
                </a:gs>
                <a:gs pos="100000">
                  <a:srgbClr val="52B3D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97" name="Google Shape;20;p28"/>
          <p:cNvSpPr/>
          <p:nvPr/>
        </p:nvSpPr>
        <p:spPr>
          <a:xfrm>
            <a:off x="0" y="203200"/>
            <a:ext cx="12192000" cy="618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952500" y="1104144"/>
            <a:ext cx="10393682" cy="64633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952500" y="2271859"/>
            <a:ext cx="10619924" cy="1623009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06400">
              <a:buSzPts val="2800"/>
            </a:lvl1pPr>
            <a:lvl2pPr marL="977900" indent="-444500">
              <a:buSzPts val="2800"/>
            </a:lvl2pPr>
            <a:lvl3pPr marL="1513838" indent="-497838">
              <a:buSzPts val="2800"/>
            </a:lvl3pPr>
            <a:lvl4pPr marL="2019300" indent="-533400">
              <a:buSzPts val="2800"/>
            </a:lvl4pPr>
            <a:lvl5pPr marL="2476500" indent="-533400">
              <a:buSzPts val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1547060" y="6356350"/>
            <a:ext cx="263940" cy="269199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45;p1"/>
          <p:cNvSpPr txBox="1"/>
          <p:nvPr/>
        </p:nvSpPr>
        <p:spPr>
          <a:xfrm>
            <a:off x="82666" y="267761"/>
            <a:ext cx="1188720" cy="932774"/>
          </a:xfrm>
          <a:prstGeom prst="rect">
            <a:avLst/>
          </a:prstGeom>
          <a:ln w="285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Headshot of yourself </a:t>
            </a:r>
          </a:p>
          <a:p>
            <a:pPr algn="ctr">
              <a:defRPr sz="1400">
                <a:latin typeface="Arial Narrow"/>
                <a:ea typeface="Arial Narrow"/>
                <a:cs typeface="Arial Narrow"/>
                <a:sym typeface="Arial Narrow"/>
              </a:defRPr>
            </a:pPr>
          </a:p>
        </p:txBody>
      </p:sp>
      <p:sp>
        <p:nvSpPr>
          <p:cNvPr id="110" name="Google Shape;150;p1"/>
          <p:cNvSpPr txBox="1"/>
          <p:nvPr/>
        </p:nvSpPr>
        <p:spPr>
          <a:xfrm>
            <a:off x="1193975" y="203199"/>
            <a:ext cx="9844500" cy="125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2000">
                <a:solidFill>
                  <a:srgbClr val="244D6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Grant–Efficient generation of native resolution NO</a:t>
            </a:r>
            <a:r>
              <a:rPr baseline="-25000"/>
              <a:t>2</a:t>
            </a:r>
            <a:r>
              <a:t> a priori profiles for TEMPO retrievals using machine learning</a:t>
            </a:r>
            <a:br/>
            <a:r>
              <a:rPr b="0" sz="1800">
                <a:solidFill>
                  <a:srgbClr val="000000"/>
                </a:solidFill>
              </a:rPr>
              <a:t>Jennifer Grant, Qindan Zhu, Hannah Kenagy, Ron Cohen</a:t>
            </a:r>
          </a:p>
          <a:p>
            <a:pPr algn="ctr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University of California, Berkeley</a:t>
            </a:r>
          </a:p>
        </p:txBody>
      </p:sp>
      <p:sp>
        <p:nvSpPr>
          <p:cNvPr id="111" name="Google Shape;151;p1"/>
          <p:cNvSpPr/>
          <p:nvPr/>
        </p:nvSpPr>
        <p:spPr>
          <a:xfrm flipH="1">
            <a:off x="403781" y="1464953"/>
            <a:ext cx="11430258" cy="21216"/>
          </a:xfrm>
          <a:prstGeom prst="line">
            <a:avLst/>
          </a:prstGeom>
          <a:ln w="127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5879" y="251911"/>
            <a:ext cx="1169513" cy="116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3"/>
          <p:cNvSpPr txBox="1"/>
          <p:nvPr/>
        </p:nvSpPr>
        <p:spPr>
          <a:xfrm>
            <a:off x="677026" y="4820370"/>
            <a:ext cx="2446361" cy="82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b="1" sz="1200">
                <a:solidFill>
                  <a:srgbClr val="C282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</a:t>
            </a:r>
            <a:r>
              <a:rPr b="0"/>
              <a:t>Accurately interpreting satellite NO</a:t>
            </a:r>
            <a:r>
              <a:rPr b="0" baseline="-25000"/>
              <a:t>2</a:t>
            </a:r>
            <a:r>
              <a:rPr b="0"/>
              <a:t> observations requires </a:t>
            </a:r>
            <a:r>
              <a:rPr b="0" i="1"/>
              <a:t>a priori </a:t>
            </a:r>
            <a:r>
              <a:rPr b="0"/>
              <a:t>profiles at both high spatial and high temporal resolution.</a:t>
            </a:r>
          </a:p>
        </p:txBody>
      </p:sp>
      <p:grpSp>
        <p:nvGrpSpPr>
          <p:cNvPr id="116" name="Rounded Rectangle 4"/>
          <p:cNvGrpSpPr/>
          <p:nvPr/>
        </p:nvGrpSpPr>
        <p:grpSpPr>
          <a:xfrm>
            <a:off x="4547549" y="1792601"/>
            <a:ext cx="1375203" cy="648809"/>
            <a:chOff x="0" y="0"/>
            <a:chExt cx="1375202" cy="648808"/>
          </a:xfrm>
        </p:grpSpPr>
        <p:sp>
          <p:nvSpPr>
            <p:cNvPr id="114" name="Rounded Rectangle"/>
            <p:cNvSpPr/>
            <p:nvPr/>
          </p:nvSpPr>
          <p:spPr>
            <a:xfrm>
              <a:off x="0" y="40625"/>
              <a:ext cx="1375203" cy="567561"/>
            </a:xfrm>
            <a:prstGeom prst="roundRect">
              <a:avLst>
                <a:gd name="adj" fmla="val 16667"/>
              </a:avLst>
            </a:prstGeom>
            <a:solidFill>
              <a:srgbClr val="B4C7E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" name="Hourly a priori NO2 profiles at…"/>
            <p:cNvSpPr txBox="1"/>
            <p:nvPr/>
          </p:nvSpPr>
          <p:spPr>
            <a:xfrm>
              <a:off x="27705" y="0"/>
              <a:ext cx="1319793" cy="648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Hourly a</a:t>
              </a:r>
              <a:r>
                <a:rPr i="1"/>
                <a:t> priori </a:t>
              </a:r>
              <a:r>
                <a:t>NO</a:t>
              </a:r>
              <a:r>
                <a:rPr baseline="-25000"/>
                <a:t>2</a:t>
              </a:r>
              <a:r>
                <a:t> profiles at </a:t>
              </a:r>
            </a:p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2 km x 2 km </a:t>
              </a:r>
            </a:p>
          </p:txBody>
        </p:sp>
      </p:grpSp>
      <p:grpSp>
        <p:nvGrpSpPr>
          <p:cNvPr id="119" name="Rounded Rectangle 15"/>
          <p:cNvGrpSpPr/>
          <p:nvPr/>
        </p:nvGrpSpPr>
        <p:grpSpPr>
          <a:xfrm>
            <a:off x="3994632" y="3252232"/>
            <a:ext cx="1133859" cy="619853"/>
            <a:chOff x="0" y="0"/>
            <a:chExt cx="1133857" cy="619852"/>
          </a:xfrm>
        </p:grpSpPr>
        <p:sp>
          <p:nvSpPr>
            <p:cNvPr id="117" name="Rounded Rectangle"/>
            <p:cNvSpPr/>
            <p:nvPr/>
          </p:nvSpPr>
          <p:spPr>
            <a:xfrm>
              <a:off x="0" y="26147"/>
              <a:ext cx="1133858" cy="567561"/>
            </a:xfrm>
            <a:prstGeom prst="roundRect">
              <a:avLst>
                <a:gd name="adj" fmla="val 16667"/>
              </a:avLst>
            </a:prstGeom>
            <a:solidFill>
              <a:srgbClr val="D0CECE">
                <a:alpha val="56471"/>
              </a:srgb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8" name="Chemical transport model (CTM)"/>
            <p:cNvSpPr txBox="1"/>
            <p:nvPr/>
          </p:nvSpPr>
          <p:spPr>
            <a:xfrm>
              <a:off x="27705" y="0"/>
              <a:ext cx="1078448" cy="61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Chemical transport model (CTM)</a:t>
              </a:r>
            </a:p>
          </p:txBody>
        </p:sp>
      </p:grpSp>
      <p:grpSp>
        <p:nvGrpSpPr>
          <p:cNvPr id="122" name="Rounded Rectangle 16"/>
          <p:cNvGrpSpPr/>
          <p:nvPr/>
        </p:nvGrpSpPr>
        <p:grpSpPr>
          <a:xfrm>
            <a:off x="5363902" y="3257255"/>
            <a:ext cx="1136955" cy="567562"/>
            <a:chOff x="0" y="0"/>
            <a:chExt cx="1136954" cy="567560"/>
          </a:xfrm>
        </p:grpSpPr>
        <p:sp>
          <p:nvSpPr>
            <p:cNvPr id="120" name="Rounded Rectangle"/>
            <p:cNvSpPr/>
            <p:nvPr/>
          </p:nvSpPr>
          <p:spPr>
            <a:xfrm>
              <a:off x="-1" y="-1"/>
              <a:ext cx="1136956" cy="567562"/>
            </a:xfrm>
            <a:prstGeom prst="roundRect">
              <a:avLst>
                <a:gd name="adj" fmla="val 16667"/>
              </a:avLst>
            </a:prstGeom>
            <a:solidFill>
              <a:srgbClr val="BF9000">
                <a:alpha val="56471"/>
              </a:srgb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Machining Learning (ML)"/>
            <p:cNvSpPr txBox="1"/>
            <p:nvPr/>
          </p:nvSpPr>
          <p:spPr>
            <a:xfrm>
              <a:off x="27705" y="62752"/>
              <a:ext cx="1081543" cy="442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Machining Learning (ML)</a:t>
              </a:r>
            </a:p>
          </p:txBody>
        </p:sp>
      </p:grpSp>
      <p:grpSp>
        <p:nvGrpSpPr>
          <p:cNvPr id="125" name="Rounded Rectangle 17"/>
          <p:cNvGrpSpPr/>
          <p:nvPr/>
        </p:nvGrpSpPr>
        <p:grpSpPr>
          <a:xfrm>
            <a:off x="4676304" y="4552429"/>
            <a:ext cx="1136954" cy="567562"/>
            <a:chOff x="0" y="0"/>
            <a:chExt cx="1136953" cy="567560"/>
          </a:xfrm>
        </p:grpSpPr>
        <p:sp>
          <p:nvSpPr>
            <p:cNvPr id="123" name="Rounded Rectangle"/>
            <p:cNvSpPr/>
            <p:nvPr/>
          </p:nvSpPr>
          <p:spPr>
            <a:xfrm>
              <a:off x="-1" y="-1"/>
              <a:ext cx="1136955" cy="567562"/>
            </a:xfrm>
            <a:prstGeom prst="roundRect">
              <a:avLst>
                <a:gd name="adj" fmla="val 16667"/>
              </a:avLst>
            </a:prstGeom>
            <a:solidFill>
              <a:srgbClr val="548234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" name="Meteorology"/>
            <p:cNvSpPr txBox="1"/>
            <p:nvPr/>
          </p:nvSpPr>
          <p:spPr>
            <a:xfrm>
              <a:off x="27704" y="151652"/>
              <a:ext cx="1081544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Meteorology</a:t>
              </a:r>
            </a:p>
          </p:txBody>
        </p:sp>
      </p:grpSp>
      <p:grpSp>
        <p:nvGrpSpPr>
          <p:cNvPr id="128" name="Rounded Rectangle 19"/>
          <p:cNvGrpSpPr/>
          <p:nvPr/>
        </p:nvGrpSpPr>
        <p:grpSpPr>
          <a:xfrm>
            <a:off x="6023019" y="4536590"/>
            <a:ext cx="1136955" cy="567562"/>
            <a:chOff x="0" y="0"/>
            <a:chExt cx="1136954" cy="567560"/>
          </a:xfrm>
        </p:grpSpPr>
        <p:sp>
          <p:nvSpPr>
            <p:cNvPr id="126" name="Rounded Rectangle"/>
            <p:cNvSpPr/>
            <p:nvPr/>
          </p:nvSpPr>
          <p:spPr>
            <a:xfrm>
              <a:off x="-1" y="-1"/>
              <a:ext cx="1136956" cy="56756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56471"/>
              </a:srgbClr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" name="Emissions"/>
            <p:cNvSpPr txBox="1"/>
            <p:nvPr/>
          </p:nvSpPr>
          <p:spPr>
            <a:xfrm>
              <a:off x="27705" y="151652"/>
              <a:ext cx="1081543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Emissions</a:t>
              </a:r>
            </a:p>
          </p:txBody>
        </p:sp>
      </p:grpSp>
      <p:sp>
        <p:nvSpPr>
          <p:cNvPr id="129" name="Rectangle 47"/>
          <p:cNvSpPr txBox="1"/>
          <p:nvPr/>
        </p:nvSpPr>
        <p:spPr>
          <a:xfrm>
            <a:off x="3603014" y="5166731"/>
            <a:ext cx="3330450" cy="118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b="1" sz="1200">
                <a:solidFill>
                  <a:srgbClr val="C2831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</a:t>
            </a:r>
            <a:r>
              <a:rPr b="0"/>
              <a:t>NO</a:t>
            </a:r>
            <a:r>
              <a:rPr b="0" baseline="-25000"/>
              <a:t>2</a:t>
            </a:r>
            <a:r>
              <a:rPr b="0"/>
              <a:t> </a:t>
            </a:r>
            <a:r>
              <a:rPr b="0" i="1"/>
              <a:t>a priori</a:t>
            </a:r>
            <a:r>
              <a:rPr b="0"/>
              <a:t> profiles are typically generated using computationally expensive chemistry transport model. Here we propose using machine learning on  high-resolution meteorological forecast/analysis and emissions inventory.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0" t="11500" r="14719" b="0"/>
          <a:stretch>
            <a:fillRect/>
          </a:stretch>
        </p:blipFill>
        <p:spPr>
          <a:xfrm>
            <a:off x="7864933" y="1510529"/>
            <a:ext cx="3067608" cy="238758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ctangle 6"/>
          <p:cNvSpPr/>
          <p:nvPr/>
        </p:nvSpPr>
        <p:spPr>
          <a:xfrm>
            <a:off x="9476667" y="1621005"/>
            <a:ext cx="493297" cy="1490475"/>
          </a:xfrm>
          <a:prstGeom prst="rect">
            <a:avLst/>
          </a:prstGeom>
          <a:solidFill>
            <a:srgbClr val="C88076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411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Rectangle 22"/>
          <p:cNvSpPr/>
          <p:nvPr/>
        </p:nvSpPr>
        <p:spPr>
          <a:xfrm>
            <a:off x="9476664" y="3111476"/>
            <a:ext cx="493297" cy="483229"/>
          </a:xfrm>
          <a:prstGeom prst="rect">
            <a:avLst/>
          </a:prstGeom>
          <a:solidFill>
            <a:srgbClr val="548235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3" name="Straight Arrow Connector 8"/>
          <p:cNvSpPr/>
          <p:nvPr/>
        </p:nvSpPr>
        <p:spPr>
          <a:xfrm flipV="1">
            <a:off x="8333119" y="1487066"/>
            <a:ext cx="2" cy="267879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traight Arrow Connector 11"/>
          <p:cNvSpPr/>
          <p:nvPr/>
        </p:nvSpPr>
        <p:spPr>
          <a:xfrm>
            <a:off x="10736284" y="3594705"/>
            <a:ext cx="274322" cy="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Rectangle 29"/>
          <p:cNvSpPr/>
          <p:nvPr/>
        </p:nvSpPr>
        <p:spPr>
          <a:xfrm>
            <a:off x="10105507" y="3111475"/>
            <a:ext cx="493297" cy="483229"/>
          </a:xfrm>
          <a:prstGeom prst="rect">
            <a:avLst/>
          </a:prstGeom>
          <a:solidFill>
            <a:srgbClr val="548235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6" name="Rectangle 30"/>
          <p:cNvSpPr/>
          <p:nvPr/>
        </p:nvSpPr>
        <p:spPr>
          <a:xfrm>
            <a:off x="10105507" y="3059121"/>
            <a:ext cx="493297" cy="52356"/>
          </a:xfrm>
          <a:prstGeom prst="rect">
            <a:avLst/>
          </a:prstGeom>
          <a:solidFill>
            <a:srgbClr val="DCBF81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283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Rectangle 31"/>
          <p:cNvSpPr/>
          <p:nvPr/>
        </p:nvSpPr>
        <p:spPr>
          <a:xfrm>
            <a:off x="8842819" y="3545454"/>
            <a:ext cx="493297" cy="52356"/>
          </a:xfrm>
          <a:prstGeom prst="rect">
            <a:avLst/>
          </a:prstGeom>
          <a:solidFill>
            <a:srgbClr val="2F5597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283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5257" y="2972392"/>
            <a:ext cx="718717" cy="45918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12"/>
          <p:cNvSpPr txBox="1"/>
          <p:nvPr/>
        </p:nvSpPr>
        <p:spPr>
          <a:xfrm>
            <a:off x="6873212" y="2484590"/>
            <a:ext cx="235496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Wall time of 1-day simulation</a:t>
            </a:r>
          </a:p>
        </p:txBody>
      </p:sp>
      <p:sp>
        <p:nvSpPr>
          <p:cNvPr id="140" name="Rectangle 38"/>
          <p:cNvSpPr txBox="1"/>
          <p:nvPr/>
        </p:nvSpPr>
        <p:spPr>
          <a:xfrm>
            <a:off x="10226716" y="4677705"/>
            <a:ext cx="1623519" cy="97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b="1" sz="1200">
                <a:solidFill>
                  <a:srgbClr val="C1831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</a:t>
            </a:r>
            <a:r>
              <a:rPr b="0"/>
              <a:t>Machine learning is a computationally efficient method, and the predictions yield a good agreement.</a:t>
            </a:r>
          </a:p>
        </p:txBody>
      </p:sp>
      <p:grpSp>
        <p:nvGrpSpPr>
          <p:cNvPr id="143" name="Rounded Rectangle 34"/>
          <p:cNvGrpSpPr/>
          <p:nvPr/>
        </p:nvGrpSpPr>
        <p:grpSpPr>
          <a:xfrm>
            <a:off x="3333150" y="4536590"/>
            <a:ext cx="1136954" cy="567562"/>
            <a:chOff x="0" y="0"/>
            <a:chExt cx="1136953" cy="567560"/>
          </a:xfrm>
        </p:grpSpPr>
        <p:sp>
          <p:nvSpPr>
            <p:cNvPr id="141" name="Rounded Rectangle"/>
            <p:cNvSpPr/>
            <p:nvPr/>
          </p:nvSpPr>
          <p:spPr>
            <a:xfrm>
              <a:off x="-1" y="-1"/>
              <a:ext cx="1136955" cy="567562"/>
            </a:xfrm>
            <a:prstGeom prst="roundRect">
              <a:avLst>
                <a:gd name="adj" fmla="val 16667"/>
              </a:avLst>
            </a:prstGeom>
            <a:solidFill>
              <a:srgbClr val="C97F7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Chemistry"/>
            <p:cNvSpPr txBox="1"/>
            <p:nvPr/>
          </p:nvSpPr>
          <p:spPr>
            <a:xfrm>
              <a:off x="27704" y="151652"/>
              <a:ext cx="1081544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Chemistry</a:t>
              </a:r>
            </a:p>
          </p:txBody>
        </p:sp>
      </p:grpSp>
      <p:sp>
        <p:nvSpPr>
          <p:cNvPr id="144" name="Straight Arrow Connector 20"/>
          <p:cNvSpPr/>
          <p:nvPr/>
        </p:nvSpPr>
        <p:spPr>
          <a:xfrm flipV="1">
            <a:off x="4057962" y="3872150"/>
            <a:ext cx="341008" cy="650153"/>
          </a:xfrm>
          <a:prstGeom prst="line">
            <a:avLst/>
          </a:prstGeom>
          <a:ln w="28575">
            <a:solidFill>
              <a:srgbClr val="A6A6A6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traight Arrow Connector 40"/>
          <p:cNvSpPr/>
          <p:nvPr/>
        </p:nvSpPr>
        <p:spPr>
          <a:xfrm flipH="1" flipV="1">
            <a:off x="4727795" y="3872150"/>
            <a:ext cx="357145" cy="665993"/>
          </a:xfrm>
          <a:prstGeom prst="line">
            <a:avLst/>
          </a:prstGeom>
          <a:ln w="28575">
            <a:solidFill>
              <a:srgbClr val="A6A6A6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traight Arrow Connector 43"/>
          <p:cNvSpPr/>
          <p:nvPr/>
        </p:nvSpPr>
        <p:spPr>
          <a:xfrm flipH="1" flipV="1">
            <a:off x="5061684" y="3872150"/>
            <a:ext cx="1049238" cy="650348"/>
          </a:xfrm>
          <a:prstGeom prst="line">
            <a:avLst/>
          </a:prstGeom>
          <a:ln w="28575">
            <a:solidFill>
              <a:srgbClr val="A6A6A6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traight Arrow Connector 50"/>
          <p:cNvSpPr/>
          <p:nvPr/>
        </p:nvSpPr>
        <p:spPr>
          <a:xfrm flipV="1">
            <a:off x="5403022" y="3839073"/>
            <a:ext cx="371132" cy="699070"/>
          </a:xfrm>
          <a:prstGeom prst="line">
            <a:avLst/>
          </a:prstGeom>
          <a:ln w="28575">
            <a:solidFill>
              <a:srgbClr val="C1831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traight Arrow Connector 53"/>
          <p:cNvSpPr/>
          <p:nvPr/>
        </p:nvSpPr>
        <p:spPr>
          <a:xfrm flipH="1" flipV="1">
            <a:off x="6085928" y="3839073"/>
            <a:ext cx="352003" cy="683231"/>
          </a:xfrm>
          <a:prstGeom prst="line">
            <a:avLst/>
          </a:prstGeom>
          <a:ln w="28575">
            <a:solidFill>
              <a:srgbClr val="C1831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traight Arrow Connector 56"/>
          <p:cNvSpPr/>
          <p:nvPr/>
        </p:nvSpPr>
        <p:spPr>
          <a:xfrm flipH="1" flipV="1">
            <a:off x="5394023" y="2441492"/>
            <a:ext cx="392419" cy="80147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traight Arrow Connector 59"/>
          <p:cNvSpPr/>
          <p:nvPr/>
        </p:nvSpPr>
        <p:spPr>
          <a:xfrm flipV="1">
            <a:off x="4706018" y="2441492"/>
            <a:ext cx="377890" cy="81074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" name="Online Media 9" descr="Online Media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897" y="1768637"/>
            <a:ext cx="3628046" cy="271905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 7"/>
          <p:cNvSpPr/>
          <p:nvPr/>
        </p:nvSpPr>
        <p:spPr>
          <a:xfrm>
            <a:off x="8583824" y="3630826"/>
            <a:ext cx="2275704" cy="24713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3" name="TextBox 36"/>
          <p:cNvSpPr txBox="1"/>
          <p:nvPr/>
        </p:nvSpPr>
        <p:spPr>
          <a:xfrm>
            <a:off x="10008206" y="3649128"/>
            <a:ext cx="764955" cy="36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1000">
                <a:solidFill>
                  <a:srgbClr val="DBC08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2kmx2km</a:t>
            </a:r>
          </a:p>
          <a:p>
            <a:pPr algn="ctr">
              <a:defRPr b="1" sz="1000">
                <a:solidFill>
                  <a:srgbClr val="DBC08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ML</a:t>
            </a:r>
          </a:p>
        </p:txBody>
      </p:sp>
      <p:sp>
        <p:nvSpPr>
          <p:cNvPr id="154" name="TextBox 35"/>
          <p:cNvSpPr txBox="1"/>
          <p:nvPr/>
        </p:nvSpPr>
        <p:spPr>
          <a:xfrm>
            <a:off x="9340967" y="3643028"/>
            <a:ext cx="795846" cy="36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2kmx2km</a:t>
            </a:r>
          </a:p>
          <a:p>
            <a:pPr algn="ctr">
              <a:defRPr b="1" sz="1000">
                <a:solidFill>
                  <a:srgbClr val="AFABA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CTM</a:t>
            </a:r>
          </a:p>
        </p:txBody>
      </p:sp>
      <p:sp>
        <p:nvSpPr>
          <p:cNvPr id="155" name="TextBox 13"/>
          <p:cNvSpPr txBox="1"/>
          <p:nvPr/>
        </p:nvSpPr>
        <p:spPr>
          <a:xfrm>
            <a:off x="8567417" y="3647066"/>
            <a:ext cx="978101" cy="36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1000">
                <a:latin typeface="Arial"/>
                <a:ea typeface="Arial"/>
                <a:cs typeface="Arial"/>
                <a:sym typeface="Arial"/>
              </a:defRPr>
            </a:pPr>
            <a:r>
              <a:t>12kmx12km</a:t>
            </a:r>
          </a:p>
          <a:p>
            <a:pPr algn="ctr">
              <a:defRPr b="1" sz="1000">
                <a:latin typeface="Arial"/>
                <a:ea typeface="Arial"/>
                <a:cs typeface="Arial"/>
                <a:sym typeface="Arial"/>
              </a:defRPr>
            </a:pPr>
            <a:r>
              <a:t>CTM</a:t>
            </a:r>
          </a:p>
        </p:txBody>
      </p:sp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73043" y="4251378"/>
            <a:ext cx="2743202" cy="1871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642" y="203911"/>
            <a:ext cx="1219205" cy="1290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