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9" r:id="rId3"/>
    <p:sldId id="257" r:id="rId4"/>
    <p:sldId id="260" r:id="rId5"/>
    <p:sldId id="258" r:id="rId6"/>
    <p:sldId id="262" r:id="rId7"/>
    <p:sldId id="263" r:id="rId8"/>
    <p:sldId id="264" r:id="rId9"/>
    <p:sldId id="261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079" autoAdjust="0"/>
    <p:restoredTop sz="94660"/>
  </p:normalViewPr>
  <p:slideViewPr>
    <p:cSldViewPr>
      <p:cViewPr>
        <p:scale>
          <a:sx n="108" d="100"/>
          <a:sy n="108" d="100"/>
        </p:scale>
        <p:origin x="-810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CEA8-7A81-4126-AB8B-80CAC5371C87}" type="datetimeFigureOut">
              <a:rPr lang="fr-FR" smtClean="0"/>
              <a:t>14/06/2019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EC7DF1-9937-45E9-BB3F-7901CD65B56D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CEA8-7A81-4126-AB8B-80CAC5371C87}" type="datetimeFigureOut">
              <a:rPr lang="fr-FR" smtClean="0"/>
              <a:t>14/06/2019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7DF1-9937-45E9-BB3F-7901CD65B56D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AEC7DF1-9937-45E9-BB3F-7901CD65B56D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CEA8-7A81-4126-AB8B-80CAC5371C87}" type="datetimeFigureOut">
              <a:rPr lang="fr-FR" smtClean="0"/>
              <a:t>14/06/2019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CEA8-7A81-4126-AB8B-80CAC5371C87}" type="datetimeFigureOut">
              <a:rPr lang="fr-FR" smtClean="0"/>
              <a:t>14/06/2019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AEC7DF1-9937-45E9-BB3F-7901CD65B56D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CEA8-7A81-4126-AB8B-80CAC5371C87}" type="datetimeFigureOut">
              <a:rPr lang="fr-FR" smtClean="0"/>
              <a:t>14/06/2019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EC7DF1-9937-45E9-BB3F-7901CD65B56D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DFADCEA8-7A81-4126-AB8B-80CAC5371C87}" type="datetimeFigureOut">
              <a:rPr lang="fr-FR" smtClean="0"/>
              <a:t>14/06/2019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7DF1-9937-45E9-BB3F-7901CD65B56D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CEA8-7A81-4126-AB8B-80CAC5371C87}" type="datetimeFigureOut">
              <a:rPr lang="fr-FR" smtClean="0"/>
              <a:t>14/06/2019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ce réservé du contenu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AEC7DF1-9937-45E9-BB3F-7901CD65B56D}" type="slidenum">
              <a:rPr lang="fr-FR" smtClean="0"/>
              <a:t>‹N°›</a:t>
            </a:fld>
            <a:endParaRPr lang="fr-FR"/>
          </a:p>
        </p:txBody>
      </p:sp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CEA8-7A81-4126-AB8B-80CAC5371C87}" type="datetimeFigureOut">
              <a:rPr lang="fr-FR" smtClean="0"/>
              <a:t>14/06/2019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AEC7DF1-9937-45E9-BB3F-7901CD65B56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CEA8-7A81-4126-AB8B-80CAC5371C87}" type="datetimeFigureOut">
              <a:rPr lang="fr-FR" smtClean="0"/>
              <a:t>14/06/2019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EC7DF1-9937-45E9-BB3F-7901CD65B56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ce réservé du contenu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EC7DF1-9937-45E9-BB3F-7901CD65B56D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CEA8-7A81-4126-AB8B-80CAC5371C87}" type="datetimeFigureOut">
              <a:rPr lang="fr-FR" smtClean="0"/>
              <a:t>14/06/2019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necteur droit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AEC7DF1-9937-45E9-BB3F-7901CD65B56D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FADCEA8-7A81-4126-AB8B-80CAC5371C87}" type="datetimeFigureOut">
              <a:rPr lang="fr-FR" smtClean="0"/>
              <a:t>14/06/2019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DFADCEA8-7A81-4126-AB8B-80CAC5371C87}" type="datetimeFigureOut">
              <a:rPr lang="fr-FR" smtClean="0"/>
              <a:t>14/06/2019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EC7DF1-9937-45E9-BB3F-7901CD65B56D}" type="slidenum">
              <a:rPr lang="fr-FR" smtClean="0"/>
              <a:t>‹N°›</a:t>
            </a:fld>
            <a:endParaRPr lang="fr-FR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Modifiez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11560" y="2819400"/>
            <a:ext cx="8208912" cy="2121768"/>
          </a:xfrm>
        </p:spPr>
        <p:txBody>
          <a:bodyPr>
            <a:normAutofit/>
          </a:bodyPr>
          <a:lstStyle/>
          <a:p>
            <a:r>
              <a:rPr lang="fr-FR" sz="2000" dirty="0"/>
              <a:t>Présenté par :                      </a:t>
            </a:r>
          </a:p>
          <a:p>
            <a:r>
              <a:rPr lang="fr-FR" sz="2000" b="0" dirty="0" smtClean="0"/>
              <a:t>                                  </a:t>
            </a:r>
            <a:r>
              <a:rPr lang="fr-FR" b="0" dirty="0" smtClean="0"/>
              <a:t>Melle</a:t>
            </a:r>
            <a:r>
              <a:rPr lang="fr-FR" b="0" dirty="0"/>
              <a:t>. AMAROUCHENE Lynda</a:t>
            </a:r>
          </a:p>
          <a:p>
            <a:endParaRPr lang="fr-FR" sz="2000" b="0" dirty="0"/>
          </a:p>
          <a:p>
            <a:r>
              <a:rPr lang="fr-FR" sz="2000" dirty="0" smtClean="0"/>
              <a:t>Encadré </a:t>
            </a:r>
            <a:r>
              <a:rPr lang="fr-FR" sz="2000" dirty="0"/>
              <a:t>par :</a:t>
            </a:r>
          </a:p>
          <a:p>
            <a:r>
              <a:rPr lang="fr-FR" sz="2000" dirty="0"/>
              <a:t>                      </a:t>
            </a:r>
            <a:r>
              <a:rPr lang="fr-FR" sz="1800" b="0" dirty="0" smtClean="0"/>
              <a:t>M</a:t>
            </a:r>
            <a:r>
              <a:rPr lang="fr-FR" sz="1800" b="0" dirty="0"/>
              <a:t>. Gratien Jean MARC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Point d’avancement du stage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6632"/>
            <a:ext cx="4392488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98DE5944-CA41-4D7D-9384-14DD3512823F}"/>
              </a:ext>
            </a:extLst>
          </p:cNvPr>
          <p:cNvSpPr txBox="1"/>
          <p:nvPr/>
        </p:nvSpPr>
        <p:spPr>
          <a:xfrm>
            <a:off x="251520" y="5517232"/>
            <a:ext cx="3672408" cy="72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3423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0"/>
            <a:ext cx="8534400" cy="1628800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rgbClr val="00B050"/>
                </a:solidFill>
              </a:rPr>
              <a:t/>
            </a:r>
            <a:br>
              <a:rPr lang="fr-FR" dirty="0">
                <a:solidFill>
                  <a:srgbClr val="00B050"/>
                </a:solidFill>
              </a:rPr>
            </a:br>
            <a:r>
              <a:rPr lang="fr-FR" dirty="0">
                <a:solidFill>
                  <a:srgbClr val="00B050"/>
                </a:solidFill>
              </a:rPr>
              <a:t/>
            </a:r>
            <a:br>
              <a:rPr lang="fr-FR" dirty="0">
                <a:solidFill>
                  <a:srgbClr val="00B050"/>
                </a:solidFill>
              </a:rPr>
            </a:br>
            <a:r>
              <a:rPr lang="fr-FR" sz="3100" dirty="0" err="1">
                <a:solidFill>
                  <a:schemeClr val="bg2">
                    <a:lumMod val="75000"/>
                  </a:schemeClr>
                </a:solidFill>
              </a:rPr>
              <a:t>Parallélisation</a:t>
            </a:r>
            <a:r>
              <a:rPr lang="fr-FR" sz="3100" dirty="0">
                <a:solidFill>
                  <a:schemeClr val="bg2">
                    <a:lumMod val="75000"/>
                  </a:schemeClr>
                </a:solidFill>
              </a:rPr>
              <a:t> du Filtre Médian utilisant le </a:t>
            </a:r>
            <a:r>
              <a:rPr lang="fr-FR" sz="3100" dirty="0" err="1">
                <a:solidFill>
                  <a:schemeClr val="bg2">
                    <a:lumMod val="75000"/>
                  </a:schemeClr>
                </a:solidFill>
              </a:rPr>
              <a:t>framework</a:t>
            </a:r>
            <a:r>
              <a:rPr lang="fr-FR" sz="31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fr-FR" sz="3100" dirty="0" err="1">
                <a:solidFill>
                  <a:schemeClr val="bg2">
                    <a:lumMod val="75000"/>
                  </a:schemeClr>
                </a:solidFill>
              </a:rPr>
              <a:t>Spark</a:t>
            </a:r>
            <a:r>
              <a:rPr lang="fr-FR" dirty="0">
                <a:solidFill>
                  <a:srgbClr val="00B050"/>
                </a:solidFill>
              </a:rPr>
              <a:t/>
            </a:r>
            <a:br>
              <a:rPr lang="fr-FR" dirty="0">
                <a:solidFill>
                  <a:srgbClr val="00B050"/>
                </a:solidFill>
              </a:rPr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b="1" dirty="0"/>
              <a:t>Filtre Médian :</a:t>
            </a:r>
          </a:p>
          <a:p>
            <a:pPr marL="0" indent="0">
              <a:buNone/>
            </a:pPr>
            <a:r>
              <a:rPr lang="fr-FR" dirty="0"/>
              <a:t>       Enlever le bruit d’une image en supprimant les pixels dont les valeurs sont aberrantes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284984"/>
            <a:ext cx="2304256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284984"/>
            <a:ext cx="2376264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1763688" y="573325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Image bruitée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5184068" y="5733256"/>
            <a:ext cx="212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Résultat du filtre</a:t>
            </a:r>
          </a:p>
        </p:txBody>
      </p:sp>
      <p:sp>
        <p:nvSpPr>
          <p:cNvPr id="6" name="Flèche droite 5"/>
          <p:cNvSpPr/>
          <p:nvPr/>
        </p:nvSpPr>
        <p:spPr>
          <a:xfrm>
            <a:off x="3923928" y="4221088"/>
            <a:ext cx="79208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1085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fr-FR" sz="3600" dirty="0" err="1">
                <a:solidFill>
                  <a:schemeClr val="bg2">
                    <a:lumMod val="75000"/>
                  </a:schemeClr>
                </a:solidFill>
              </a:rPr>
              <a:t>Parallélisation</a:t>
            </a:r>
            <a:r>
              <a:rPr lang="fr-FR" sz="3600" dirty="0">
                <a:solidFill>
                  <a:schemeClr val="bg2">
                    <a:lumMod val="75000"/>
                  </a:schemeClr>
                </a:solidFill>
              </a:rPr>
              <a:t> du Filtre Médian utilisant le </a:t>
            </a:r>
            <a:r>
              <a:rPr lang="fr-FR" sz="3600" dirty="0" err="1">
                <a:solidFill>
                  <a:schemeClr val="bg2">
                    <a:lumMod val="75000"/>
                  </a:schemeClr>
                </a:solidFill>
              </a:rPr>
              <a:t>framework</a:t>
            </a:r>
            <a:r>
              <a:rPr lang="fr-FR" sz="3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fr-FR" sz="3600" dirty="0" err="1">
                <a:solidFill>
                  <a:schemeClr val="bg2">
                    <a:lumMod val="75000"/>
                  </a:schemeClr>
                </a:solidFill>
              </a:rPr>
              <a:t>Spark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b="1" dirty="0"/>
              <a:t>Principe :</a:t>
            </a:r>
          </a:p>
          <a:p>
            <a:endParaRPr lang="fr-FR" b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879" y="2204864"/>
            <a:ext cx="6558325" cy="2376264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331640" y="3940995"/>
            <a:ext cx="1368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Image de départ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059832" y="3933056"/>
            <a:ext cx="2448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Liste des voisins triée du pixel 66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5724128" y="3837398"/>
            <a:ext cx="21430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Remplacer le pixel 66 par la valeur  médiane de ses voisins</a:t>
            </a:r>
          </a:p>
        </p:txBody>
      </p:sp>
    </p:spTree>
    <p:extLst>
      <p:ext uri="{BB962C8B-B14F-4D97-AF65-F5344CB8AC3E}">
        <p14:creationId xmlns:p14="http://schemas.microsoft.com/office/powerpoint/2010/main" val="1377236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fr-FR" sz="3600" dirty="0" err="1">
                <a:solidFill>
                  <a:schemeClr val="bg2">
                    <a:lumMod val="75000"/>
                  </a:schemeClr>
                </a:solidFill>
              </a:rPr>
              <a:t>Parallélisation</a:t>
            </a:r>
            <a:r>
              <a:rPr lang="fr-FR" sz="3600" dirty="0">
                <a:solidFill>
                  <a:schemeClr val="bg2">
                    <a:lumMod val="75000"/>
                  </a:schemeClr>
                </a:solidFill>
              </a:rPr>
              <a:t> du Filtre Médian utilisant le </a:t>
            </a:r>
            <a:r>
              <a:rPr lang="fr-FR" sz="3600" dirty="0" err="1">
                <a:solidFill>
                  <a:schemeClr val="bg2">
                    <a:lumMod val="75000"/>
                  </a:schemeClr>
                </a:solidFill>
              </a:rPr>
              <a:t>framework</a:t>
            </a:r>
            <a:r>
              <a:rPr lang="fr-FR" sz="3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fr-FR" sz="3600" dirty="0" err="1">
                <a:solidFill>
                  <a:schemeClr val="bg2">
                    <a:lumMod val="75000"/>
                  </a:schemeClr>
                </a:solidFill>
              </a:rPr>
              <a:t>Spark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79512" y="1527048"/>
            <a:ext cx="8784976" cy="4854280"/>
          </a:xfrm>
        </p:spPr>
        <p:txBody>
          <a:bodyPr/>
          <a:lstStyle/>
          <a:p>
            <a:r>
              <a:rPr lang="fr-FR" b="1" dirty="0"/>
              <a:t>Approche suivie pour la version 2D </a:t>
            </a:r>
            <a:r>
              <a:rPr lang="fr-FR" b="1" dirty="0" err="1"/>
              <a:t>Spark</a:t>
            </a:r>
            <a:r>
              <a:rPr lang="fr-FR" b="1" dirty="0"/>
              <a:t>:</a:t>
            </a:r>
            <a:r>
              <a:rPr lang="fr-FR" sz="2800" dirty="0"/>
              <a:t> </a:t>
            </a:r>
          </a:p>
          <a:p>
            <a:pPr marL="0" indent="0">
              <a:buNone/>
            </a:pPr>
            <a:r>
              <a:rPr lang="fr-FR" sz="1600" dirty="0"/>
              <a:t>                                                         </a:t>
            </a:r>
            <a:endParaRPr lang="fr-FR" b="1" dirty="0"/>
          </a:p>
          <a:p>
            <a:pPr marL="0" indent="0">
              <a:buNone/>
            </a:pPr>
            <a:endParaRPr lang="fr-FR" sz="1600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068960"/>
            <a:ext cx="1872208" cy="1559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444" y="2516510"/>
            <a:ext cx="11430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183" y="4365104"/>
            <a:ext cx="11525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120" y="2540322"/>
            <a:ext cx="119062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519" y="4353434"/>
            <a:ext cx="1209675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5228646" y="3717869"/>
            <a:ext cx="9450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Partition 1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7077148" y="3717869"/>
            <a:ext cx="9450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Partition 2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423754" y="5579341"/>
            <a:ext cx="9450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Partition 3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7099670" y="5573648"/>
            <a:ext cx="9450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Partition 4</a:t>
            </a:r>
          </a:p>
        </p:txBody>
      </p:sp>
      <p:sp>
        <p:nvSpPr>
          <p:cNvPr id="7" name="Flèche droite 6"/>
          <p:cNvSpPr/>
          <p:nvPr/>
        </p:nvSpPr>
        <p:spPr>
          <a:xfrm>
            <a:off x="3635896" y="3573785"/>
            <a:ext cx="1008112" cy="5032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1117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534400" cy="902968"/>
          </a:xfrm>
        </p:spPr>
        <p:txBody>
          <a:bodyPr>
            <a:normAutofit fontScale="90000"/>
          </a:bodyPr>
          <a:lstStyle/>
          <a:p>
            <a:r>
              <a:rPr lang="fr-FR" sz="3200" dirty="0" err="1">
                <a:solidFill>
                  <a:schemeClr val="bg2">
                    <a:lumMod val="75000"/>
                  </a:schemeClr>
                </a:solidFill>
              </a:rPr>
              <a:t>Parallélisation</a:t>
            </a:r>
            <a:r>
              <a:rPr lang="fr-FR" sz="3200" dirty="0">
                <a:solidFill>
                  <a:schemeClr val="bg2">
                    <a:lumMod val="75000"/>
                  </a:schemeClr>
                </a:solidFill>
              </a:rPr>
              <a:t> du Filtre Médian utilisant le </a:t>
            </a:r>
            <a:r>
              <a:rPr lang="fr-FR" sz="3200" dirty="0" err="1">
                <a:solidFill>
                  <a:schemeClr val="bg2">
                    <a:lumMod val="75000"/>
                  </a:schemeClr>
                </a:solidFill>
              </a:rPr>
              <a:t>framework</a:t>
            </a:r>
            <a:r>
              <a:rPr lang="fr-FR" sz="3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fr-FR" sz="3200" dirty="0" err="1">
                <a:solidFill>
                  <a:schemeClr val="bg2">
                    <a:lumMod val="75000"/>
                  </a:schemeClr>
                </a:solidFill>
              </a:rPr>
              <a:t>Spark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26288"/>
          </a:xfrm>
        </p:spPr>
        <p:txBody>
          <a:bodyPr/>
          <a:lstStyle/>
          <a:p>
            <a:r>
              <a:rPr lang="fr-FR" sz="1600" dirty="0"/>
              <a:t>Définir un deuxième plan pour chaque partition afin d’identifier chaque pixel avec une clé unique </a:t>
            </a:r>
          </a:p>
          <a:p>
            <a:r>
              <a:rPr lang="fr-FR" sz="1600" b="1" dirty="0" err="1"/>
              <a:t>Parallelize</a:t>
            </a:r>
            <a:r>
              <a:rPr lang="fr-FR" sz="1600" b="1" dirty="0"/>
              <a:t> </a:t>
            </a:r>
            <a:r>
              <a:rPr lang="fr-FR" sz="1600" dirty="0"/>
              <a:t>: Transformer la liste de partition en un RDD </a:t>
            </a:r>
            <a:r>
              <a:rPr lang="fr-FR" sz="1600" dirty="0" err="1"/>
              <a:t>Spark</a:t>
            </a:r>
            <a:endParaRPr lang="fr-FR" sz="1600" dirty="0"/>
          </a:p>
          <a:p>
            <a:r>
              <a:rPr lang="fr-FR" sz="1600" b="1" dirty="0" err="1"/>
              <a:t>flatMap</a:t>
            </a:r>
            <a:r>
              <a:rPr lang="fr-FR" sz="1600" dirty="0"/>
              <a:t>  : Mapper chaque pixel avec la liste de ses voisins</a:t>
            </a:r>
          </a:p>
          <a:p>
            <a:r>
              <a:rPr lang="fr-FR" sz="1600" b="1" dirty="0" err="1"/>
              <a:t>map</a:t>
            </a:r>
            <a:r>
              <a:rPr lang="fr-FR" sz="1600" b="1" dirty="0"/>
              <a:t> : </a:t>
            </a:r>
            <a:r>
              <a:rPr lang="fr-FR" sz="1600" dirty="0"/>
              <a:t>Mapper chaque pixel avec la valeur médiane de ses pixels voisins</a:t>
            </a:r>
          </a:p>
          <a:p>
            <a:r>
              <a:rPr lang="fr-FR" sz="1600" b="1" dirty="0" err="1"/>
              <a:t>Collect</a:t>
            </a:r>
            <a:r>
              <a:rPr lang="fr-FR" sz="1600" b="1" dirty="0"/>
              <a:t> :</a:t>
            </a:r>
            <a:r>
              <a:rPr lang="fr-FR" sz="1600" dirty="0"/>
              <a:t> Récupérer le résultat 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65673"/>
            <a:ext cx="8064896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837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fr-FR" sz="3600" dirty="0" err="1">
                <a:solidFill>
                  <a:schemeClr val="bg2">
                    <a:lumMod val="75000"/>
                  </a:schemeClr>
                </a:solidFill>
              </a:rPr>
              <a:t>Parallélisation</a:t>
            </a:r>
            <a:r>
              <a:rPr lang="fr-FR" sz="3600" dirty="0">
                <a:solidFill>
                  <a:schemeClr val="bg2">
                    <a:lumMod val="75000"/>
                  </a:schemeClr>
                </a:solidFill>
              </a:rPr>
              <a:t> du Filtre Médian utilisant le </a:t>
            </a:r>
            <a:r>
              <a:rPr lang="fr-FR" sz="3600" dirty="0" err="1">
                <a:solidFill>
                  <a:schemeClr val="bg2">
                    <a:lumMod val="75000"/>
                  </a:schemeClr>
                </a:solidFill>
              </a:rPr>
              <a:t>framework</a:t>
            </a:r>
            <a:r>
              <a:rPr lang="fr-FR" sz="3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fr-FR" sz="3600" dirty="0" err="1">
                <a:solidFill>
                  <a:schemeClr val="bg2">
                    <a:lumMod val="75000"/>
                  </a:schemeClr>
                </a:solidFill>
              </a:rPr>
              <a:t>Spark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b="1" dirty="0"/>
              <a:t>Performances :</a:t>
            </a:r>
          </a:p>
          <a:p>
            <a:endParaRPr lang="fr-FR" b="1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988839"/>
            <a:ext cx="7488832" cy="424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14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fr-FR" sz="3200" dirty="0" err="1">
                <a:solidFill>
                  <a:schemeClr val="bg2">
                    <a:lumMod val="75000"/>
                  </a:schemeClr>
                </a:solidFill>
              </a:rPr>
              <a:t>Parallélisation</a:t>
            </a:r>
            <a:r>
              <a:rPr lang="fr-FR" sz="3200" dirty="0">
                <a:solidFill>
                  <a:schemeClr val="bg2">
                    <a:lumMod val="75000"/>
                  </a:schemeClr>
                </a:solidFill>
              </a:rPr>
              <a:t> du Filtre Médian utilisant le </a:t>
            </a:r>
            <a:r>
              <a:rPr lang="fr-FR" sz="3200" dirty="0" err="1">
                <a:solidFill>
                  <a:schemeClr val="bg2">
                    <a:lumMod val="75000"/>
                  </a:schemeClr>
                </a:solidFill>
              </a:rPr>
              <a:t>framework</a:t>
            </a:r>
            <a:r>
              <a:rPr lang="fr-FR" sz="3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fr-FR" sz="3200" dirty="0" err="1">
                <a:solidFill>
                  <a:schemeClr val="bg2">
                    <a:lumMod val="75000"/>
                  </a:schemeClr>
                </a:solidFill>
              </a:rPr>
              <a:t>Spark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b="1" dirty="0"/>
              <a:t>Version 3D du filtre :</a:t>
            </a:r>
          </a:p>
          <a:p>
            <a:pPr marL="0" indent="0">
              <a:buNone/>
            </a:pPr>
            <a:endParaRPr lang="fr-FR" b="1" dirty="0"/>
          </a:p>
          <a:p>
            <a:r>
              <a:rPr lang="fr-FR" dirty="0"/>
              <a:t>Le principe est le même que la version 2D</a:t>
            </a:r>
          </a:p>
          <a:p>
            <a:r>
              <a:rPr lang="fr-FR" dirty="0"/>
              <a:t>L’image est partitionnée en 8 au lieu de 4</a:t>
            </a:r>
          </a:p>
          <a:p>
            <a:r>
              <a:rPr lang="fr-FR" dirty="0"/>
              <a:t>La liste des voisins de chaque pixel contient 27 éléments au lieu de 9</a:t>
            </a:r>
          </a:p>
        </p:txBody>
      </p:sp>
    </p:spTree>
    <p:extLst>
      <p:ext uri="{BB962C8B-B14F-4D97-AF65-F5344CB8AC3E}">
        <p14:creationId xmlns:p14="http://schemas.microsoft.com/office/powerpoint/2010/main" val="2772470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fr-FR" sz="3200" dirty="0" err="1">
                <a:solidFill>
                  <a:schemeClr val="bg2">
                    <a:lumMod val="75000"/>
                  </a:schemeClr>
                </a:solidFill>
              </a:rPr>
              <a:t>Parallélisation</a:t>
            </a:r>
            <a:r>
              <a:rPr lang="fr-FR" sz="3200" dirty="0">
                <a:solidFill>
                  <a:schemeClr val="bg2">
                    <a:lumMod val="75000"/>
                  </a:schemeClr>
                </a:solidFill>
              </a:rPr>
              <a:t> du Filtre Médian utilisant le </a:t>
            </a:r>
            <a:r>
              <a:rPr lang="fr-FR" sz="3200" dirty="0" err="1">
                <a:solidFill>
                  <a:schemeClr val="bg2">
                    <a:lumMod val="75000"/>
                  </a:schemeClr>
                </a:solidFill>
              </a:rPr>
              <a:t>framework</a:t>
            </a:r>
            <a:r>
              <a:rPr lang="fr-FR" sz="3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fr-FR" sz="3200" dirty="0" err="1">
                <a:solidFill>
                  <a:schemeClr val="bg2">
                    <a:lumMod val="75000"/>
                  </a:schemeClr>
                </a:solidFill>
              </a:rPr>
              <a:t>Spark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b="1" dirty="0"/>
              <a:t>Version 3D du filtre :</a:t>
            </a:r>
          </a:p>
          <a:p>
            <a:pPr marL="0" indent="0">
              <a:buNone/>
            </a:pPr>
            <a:endParaRPr lang="fr-FR" b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060848"/>
            <a:ext cx="7272808" cy="425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127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0"/>
            <a:ext cx="8534400" cy="1628800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rgbClr val="00B050"/>
                </a:solidFill>
              </a:rPr>
              <a:t/>
            </a:r>
            <a:br>
              <a:rPr lang="fr-FR" dirty="0">
                <a:solidFill>
                  <a:srgbClr val="00B050"/>
                </a:solidFill>
              </a:rPr>
            </a:br>
            <a:r>
              <a:rPr lang="fr-FR" dirty="0">
                <a:solidFill>
                  <a:srgbClr val="00B050"/>
                </a:solidFill>
              </a:rPr>
              <a:t/>
            </a:r>
            <a:br>
              <a:rPr lang="fr-FR" dirty="0">
                <a:solidFill>
                  <a:srgbClr val="00B050"/>
                </a:solidFill>
              </a:rPr>
            </a:br>
            <a:r>
              <a:rPr lang="fr-FR" sz="3100" dirty="0" err="1">
                <a:solidFill>
                  <a:schemeClr val="bg2">
                    <a:lumMod val="75000"/>
                  </a:schemeClr>
                </a:solidFill>
              </a:rPr>
              <a:t>Parallélisation</a:t>
            </a:r>
            <a:r>
              <a:rPr lang="fr-FR" sz="31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fr-FR" sz="3100" dirty="0" smtClean="0">
                <a:solidFill>
                  <a:schemeClr val="bg2">
                    <a:lumMod val="75000"/>
                  </a:schemeClr>
                </a:solidFill>
              </a:rPr>
              <a:t>de l’algorithme de labellisation en </a:t>
            </a:r>
            <a:r>
              <a:rPr lang="fr-FR" sz="3100" dirty="0">
                <a:solidFill>
                  <a:schemeClr val="bg2">
                    <a:lumMod val="75000"/>
                  </a:schemeClr>
                </a:solidFill>
              </a:rPr>
              <a:t>utilisant le </a:t>
            </a:r>
            <a:r>
              <a:rPr lang="fr-FR" sz="3100" dirty="0" err="1">
                <a:solidFill>
                  <a:schemeClr val="bg2">
                    <a:lumMod val="75000"/>
                  </a:schemeClr>
                </a:solidFill>
              </a:rPr>
              <a:t>framework</a:t>
            </a:r>
            <a:r>
              <a:rPr lang="fr-FR" sz="31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fr-FR" sz="3100" dirty="0" err="1">
                <a:solidFill>
                  <a:schemeClr val="bg2">
                    <a:lumMod val="75000"/>
                  </a:schemeClr>
                </a:solidFill>
              </a:rPr>
              <a:t>Spark</a:t>
            </a:r>
            <a:r>
              <a:rPr lang="fr-FR" dirty="0">
                <a:solidFill>
                  <a:srgbClr val="00B050"/>
                </a:solidFill>
              </a:rPr>
              <a:t/>
            </a:r>
            <a:br>
              <a:rPr lang="fr-FR" dirty="0">
                <a:solidFill>
                  <a:srgbClr val="00B050"/>
                </a:solidFill>
              </a:rPr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26288"/>
          </a:xfrm>
        </p:spPr>
        <p:txBody>
          <a:bodyPr/>
          <a:lstStyle/>
          <a:p>
            <a:r>
              <a:rPr lang="fr-FR" b="1" dirty="0" smtClean="0"/>
              <a:t>Algorithme </a:t>
            </a:r>
            <a:r>
              <a:rPr lang="fr-FR" b="1" dirty="0"/>
              <a:t>de labellisation CCL(</a:t>
            </a:r>
            <a:r>
              <a:rPr lang="fr-FR" b="1" dirty="0" err="1"/>
              <a:t>Connected</a:t>
            </a:r>
            <a:r>
              <a:rPr lang="fr-FR" b="1" dirty="0"/>
              <a:t> Component Labelling) </a:t>
            </a:r>
            <a:r>
              <a:rPr lang="fr-FR" b="1" dirty="0"/>
              <a:t>:</a:t>
            </a:r>
          </a:p>
          <a:p>
            <a:pPr marL="0" indent="0">
              <a:buNone/>
            </a:pPr>
            <a:r>
              <a:rPr lang="fr-FR" sz="2400" dirty="0" smtClean="0"/>
              <a:t>I        </a:t>
            </a:r>
            <a:r>
              <a:rPr lang="fr-FR" sz="2400" dirty="0" err="1" smtClean="0"/>
              <a:t>dentifier</a:t>
            </a:r>
            <a:r>
              <a:rPr lang="fr-FR" sz="2400" dirty="0" smtClean="0"/>
              <a:t> </a:t>
            </a:r>
            <a:r>
              <a:rPr lang="fr-FR" sz="2400" dirty="0"/>
              <a:t>les composants connexes d'une image binaire, cela en attribuant un label unique à chaque composant connexe de l'image.       </a:t>
            </a:r>
            <a:endParaRPr lang="fr-FR" sz="2400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403648" y="558557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Image </a:t>
            </a:r>
            <a:r>
              <a:rPr lang="fr-FR" dirty="0" smtClean="0"/>
              <a:t>binaire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5122889" y="5579967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Résultat </a:t>
            </a:r>
            <a:r>
              <a:rPr lang="fr-FR" dirty="0" smtClean="0"/>
              <a:t>de l’algorithme</a:t>
            </a:r>
            <a:endParaRPr lang="fr-FR" dirty="0"/>
          </a:p>
        </p:txBody>
      </p:sp>
      <p:sp>
        <p:nvSpPr>
          <p:cNvPr id="6" name="Flèche droite 5"/>
          <p:cNvSpPr/>
          <p:nvPr/>
        </p:nvSpPr>
        <p:spPr>
          <a:xfrm>
            <a:off x="3923928" y="4221088"/>
            <a:ext cx="79208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159" y="3814365"/>
            <a:ext cx="306705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814365"/>
            <a:ext cx="30099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5633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r>
              <a:rPr lang="fr-FR" b="1" dirty="0" smtClean="0"/>
              <a:t>Principe :</a:t>
            </a:r>
          </a:p>
          <a:p>
            <a:endParaRPr lang="fr-FR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534400" cy="1340768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rgbClr val="00B050"/>
                </a:solidFill>
              </a:rPr>
              <a:t/>
            </a:r>
            <a:br>
              <a:rPr lang="fr-FR" dirty="0">
                <a:solidFill>
                  <a:srgbClr val="00B050"/>
                </a:solidFill>
              </a:rPr>
            </a:br>
            <a:r>
              <a:rPr lang="fr-FR" dirty="0">
                <a:solidFill>
                  <a:srgbClr val="00B050"/>
                </a:solidFill>
              </a:rPr>
              <a:t/>
            </a:r>
            <a:br>
              <a:rPr lang="fr-FR" dirty="0">
                <a:solidFill>
                  <a:srgbClr val="00B050"/>
                </a:solidFill>
              </a:rPr>
            </a:br>
            <a:r>
              <a:rPr lang="fr-FR" sz="3100" dirty="0" err="1">
                <a:solidFill>
                  <a:schemeClr val="bg2">
                    <a:lumMod val="75000"/>
                  </a:schemeClr>
                </a:solidFill>
              </a:rPr>
              <a:t>Parallélisation</a:t>
            </a:r>
            <a:r>
              <a:rPr lang="fr-FR" sz="31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fr-FR" sz="3100" dirty="0" smtClean="0">
                <a:solidFill>
                  <a:schemeClr val="bg2">
                    <a:lumMod val="75000"/>
                  </a:schemeClr>
                </a:solidFill>
              </a:rPr>
              <a:t>de l’algorithme de labellisation en </a:t>
            </a:r>
            <a:r>
              <a:rPr lang="fr-FR" sz="3100" dirty="0">
                <a:solidFill>
                  <a:schemeClr val="bg2">
                    <a:lumMod val="75000"/>
                  </a:schemeClr>
                </a:solidFill>
              </a:rPr>
              <a:t>utilisant le </a:t>
            </a:r>
            <a:r>
              <a:rPr lang="fr-FR" sz="3100" dirty="0" err="1">
                <a:solidFill>
                  <a:schemeClr val="bg2">
                    <a:lumMod val="75000"/>
                  </a:schemeClr>
                </a:solidFill>
              </a:rPr>
              <a:t>framework</a:t>
            </a:r>
            <a:r>
              <a:rPr lang="fr-FR" sz="31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fr-FR" sz="3100" dirty="0" err="1">
                <a:solidFill>
                  <a:schemeClr val="bg2">
                    <a:lumMod val="75000"/>
                  </a:schemeClr>
                </a:solidFill>
              </a:rPr>
              <a:t>Spark</a:t>
            </a:r>
            <a:r>
              <a:rPr lang="fr-FR" dirty="0">
                <a:solidFill>
                  <a:srgbClr val="00B050"/>
                </a:solidFill>
              </a:rPr>
              <a:t/>
            </a:r>
            <a:br>
              <a:rPr lang="fr-FR" dirty="0">
                <a:solidFill>
                  <a:srgbClr val="00B050"/>
                </a:solidFill>
              </a:rPr>
            </a:b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576393"/>
            <a:ext cx="7488832" cy="272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178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b="1" dirty="0" smtClean="0"/>
              <a:t> Approche suivie pour la version </a:t>
            </a:r>
            <a:r>
              <a:rPr lang="fr-FR" b="1" dirty="0" err="1" smtClean="0"/>
              <a:t>spark</a:t>
            </a:r>
            <a:r>
              <a:rPr lang="fr-FR" b="1" dirty="0" smtClean="0"/>
              <a:t> 2D:</a:t>
            </a:r>
          </a:p>
          <a:p>
            <a:endParaRPr lang="fr-FR" b="1" dirty="0" smtClean="0"/>
          </a:p>
          <a:p>
            <a:endParaRPr lang="fr-FR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534400" cy="1340768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rgbClr val="00B050"/>
                </a:solidFill>
              </a:rPr>
              <a:t/>
            </a:r>
            <a:br>
              <a:rPr lang="fr-FR" dirty="0">
                <a:solidFill>
                  <a:srgbClr val="00B050"/>
                </a:solidFill>
              </a:rPr>
            </a:br>
            <a:r>
              <a:rPr lang="fr-FR" dirty="0">
                <a:solidFill>
                  <a:srgbClr val="00B050"/>
                </a:solidFill>
              </a:rPr>
              <a:t/>
            </a:r>
            <a:br>
              <a:rPr lang="fr-FR" dirty="0">
                <a:solidFill>
                  <a:srgbClr val="00B050"/>
                </a:solidFill>
              </a:rPr>
            </a:br>
            <a:r>
              <a:rPr lang="fr-FR" sz="3100" dirty="0" err="1">
                <a:solidFill>
                  <a:schemeClr val="bg2">
                    <a:lumMod val="75000"/>
                  </a:schemeClr>
                </a:solidFill>
              </a:rPr>
              <a:t>Parallélisation</a:t>
            </a:r>
            <a:r>
              <a:rPr lang="fr-FR" sz="31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fr-FR" sz="3100" dirty="0" smtClean="0">
                <a:solidFill>
                  <a:schemeClr val="bg2">
                    <a:lumMod val="75000"/>
                  </a:schemeClr>
                </a:solidFill>
              </a:rPr>
              <a:t>de l’algorithme de labellisation en </a:t>
            </a:r>
            <a:r>
              <a:rPr lang="fr-FR" sz="3100" dirty="0">
                <a:solidFill>
                  <a:schemeClr val="bg2">
                    <a:lumMod val="75000"/>
                  </a:schemeClr>
                </a:solidFill>
              </a:rPr>
              <a:t>utilisant le </a:t>
            </a:r>
            <a:r>
              <a:rPr lang="fr-FR" sz="3100" dirty="0" err="1">
                <a:solidFill>
                  <a:schemeClr val="bg2">
                    <a:lumMod val="75000"/>
                  </a:schemeClr>
                </a:solidFill>
              </a:rPr>
              <a:t>framework</a:t>
            </a:r>
            <a:r>
              <a:rPr lang="fr-FR" sz="31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fr-FR" sz="3100" dirty="0" err="1">
                <a:solidFill>
                  <a:schemeClr val="bg2">
                    <a:lumMod val="75000"/>
                  </a:schemeClr>
                </a:solidFill>
              </a:rPr>
              <a:t>Spark</a:t>
            </a:r>
            <a:r>
              <a:rPr lang="fr-FR" dirty="0">
                <a:solidFill>
                  <a:srgbClr val="00B050"/>
                </a:solidFill>
              </a:rPr>
              <a:t/>
            </a:r>
            <a:br>
              <a:rPr lang="fr-FR" dirty="0">
                <a:solidFill>
                  <a:srgbClr val="00B050"/>
                </a:solidFill>
              </a:rPr>
            </a:b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362050"/>
            <a:ext cx="7920880" cy="329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786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du stage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fr-FR" sz="3200" dirty="0"/>
              <a:t>Manipuler de gros volumes de données (cubes 3D)</a:t>
            </a:r>
          </a:p>
          <a:p>
            <a:r>
              <a:rPr lang="fr-FR" sz="3200" dirty="0"/>
              <a:t>Ecrire des algorithmes standards de traitements d’images en utilisant le </a:t>
            </a:r>
            <a:r>
              <a:rPr lang="fr-FR" sz="3200" dirty="0" smtClean="0"/>
              <a:t>modèle d’</a:t>
            </a:r>
            <a:r>
              <a:rPr lang="fr-FR" sz="3200" dirty="0" err="1" smtClean="0"/>
              <a:t>exècution</a:t>
            </a:r>
            <a:r>
              <a:rPr lang="fr-FR" sz="3200" dirty="0" smtClean="0"/>
              <a:t> du </a:t>
            </a:r>
            <a:r>
              <a:rPr lang="fr-FR" sz="3200" dirty="0" err="1" smtClean="0"/>
              <a:t>framework</a:t>
            </a:r>
            <a:r>
              <a:rPr lang="fr-FR" sz="3200" dirty="0" smtClean="0"/>
              <a:t> </a:t>
            </a:r>
            <a:r>
              <a:rPr lang="fr-FR" sz="3200" dirty="0"/>
              <a:t>Spark</a:t>
            </a:r>
          </a:p>
          <a:p>
            <a:r>
              <a:rPr lang="fr-FR" sz="3200" dirty="0"/>
              <a:t>Montrer qu’une architecture de type cluster Hadoop(multi-CPU) peut offrir des performances proches d’une architecture multi-GPU dans domaine de traitement d’images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9690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smtClean="0"/>
              <a:t> Approche suivie pour la version </a:t>
            </a:r>
            <a:r>
              <a:rPr lang="fr-FR" b="1" dirty="0" err="1" smtClean="0"/>
              <a:t>spark</a:t>
            </a:r>
            <a:r>
              <a:rPr lang="fr-FR" b="1" dirty="0" smtClean="0"/>
              <a:t> 2D:</a:t>
            </a:r>
          </a:p>
          <a:p>
            <a:r>
              <a:rPr lang="fr-FR" sz="2000" dirty="0"/>
              <a:t>Définir un deuxième plan pour chaque partition afin d’identifier chaque pixel avec une clé unique </a:t>
            </a:r>
          </a:p>
          <a:p>
            <a:r>
              <a:rPr lang="fr-FR" sz="2000" b="1" dirty="0" err="1"/>
              <a:t>Parallelize</a:t>
            </a:r>
            <a:r>
              <a:rPr lang="fr-FR" sz="2000" b="1" dirty="0"/>
              <a:t> </a:t>
            </a:r>
            <a:r>
              <a:rPr lang="fr-FR" sz="2000" dirty="0"/>
              <a:t>: Transformer la liste de partition en un RDD </a:t>
            </a:r>
            <a:r>
              <a:rPr lang="fr-FR" sz="2000" dirty="0" err="1"/>
              <a:t>Spark</a:t>
            </a:r>
            <a:endParaRPr lang="fr-FR" sz="2000" dirty="0"/>
          </a:p>
          <a:p>
            <a:r>
              <a:rPr lang="fr-FR" sz="2000" b="1" dirty="0" err="1"/>
              <a:t>m</a:t>
            </a:r>
            <a:r>
              <a:rPr lang="fr-FR" sz="2000" b="1" dirty="0" err="1" smtClean="0"/>
              <a:t>ap</a:t>
            </a:r>
            <a:r>
              <a:rPr lang="fr-FR" sz="2000" dirty="0" smtClean="0"/>
              <a:t>  </a:t>
            </a:r>
            <a:r>
              <a:rPr lang="fr-FR" sz="2000" dirty="0"/>
              <a:t>: Mapper chaque pixel avec </a:t>
            </a:r>
            <a:r>
              <a:rPr lang="fr-FR" sz="2000" dirty="0" smtClean="0"/>
              <a:t>un premier label</a:t>
            </a:r>
            <a:endParaRPr lang="fr-FR" sz="2000" dirty="0"/>
          </a:p>
          <a:p>
            <a:r>
              <a:rPr lang="fr-FR" sz="2000" b="1" dirty="0" err="1" smtClean="0"/>
              <a:t>flatmap</a:t>
            </a:r>
            <a:r>
              <a:rPr lang="fr-FR" sz="2000" b="1" dirty="0" smtClean="0"/>
              <a:t> :</a:t>
            </a:r>
            <a:r>
              <a:rPr lang="fr-FR" sz="2000" dirty="0" smtClean="0"/>
              <a:t> Mapper chaque partition avec sa première et dernière ligne</a:t>
            </a:r>
          </a:p>
          <a:p>
            <a:r>
              <a:rPr lang="fr-FR" sz="2000" b="1" dirty="0" err="1" smtClean="0"/>
              <a:t>groupByKey</a:t>
            </a:r>
            <a:r>
              <a:rPr lang="fr-FR" sz="2000" b="1" dirty="0" smtClean="0"/>
              <a:t> : </a:t>
            </a:r>
            <a:r>
              <a:rPr lang="fr-FR" sz="2000" dirty="0" smtClean="0"/>
              <a:t>Regrouper lignes ayant les mêmes clés </a:t>
            </a:r>
          </a:p>
          <a:p>
            <a:r>
              <a:rPr lang="fr-FR" sz="2000" b="1" dirty="0" err="1"/>
              <a:t>flatmap</a:t>
            </a:r>
            <a:r>
              <a:rPr lang="fr-FR" sz="2000" b="1" dirty="0"/>
              <a:t> :</a:t>
            </a:r>
            <a:r>
              <a:rPr lang="fr-FR" sz="2000" dirty="0"/>
              <a:t> </a:t>
            </a:r>
            <a:r>
              <a:rPr lang="fr-FR" sz="2000" dirty="0" smtClean="0"/>
              <a:t>Repérer les conflits au sein d’une ligne</a:t>
            </a:r>
          </a:p>
          <a:p>
            <a:r>
              <a:rPr lang="fr-FR" sz="2000" b="1" dirty="0" err="1" smtClean="0">
                <a:solidFill>
                  <a:srgbClr val="FF0000"/>
                </a:solidFill>
              </a:rPr>
              <a:t>collect</a:t>
            </a:r>
            <a:r>
              <a:rPr lang="fr-FR" sz="2000" b="1" dirty="0" smtClean="0">
                <a:solidFill>
                  <a:srgbClr val="FF0000"/>
                </a:solidFill>
              </a:rPr>
              <a:t> </a:t>
            </a:r>
            <a:r>
              <a:rPr lang="fr-FR" sz="2000" b="1" dirty="0">
                <a:solidFill>
                  <a:srgbClr val="FF0000"/>
                </a:solidFill>
              </a:rPr>
              <a:t>:</a:t>
            </a:r>
            <a:r>
              <a:rPr lang="fr-FR" sz="2000" dirty="0">
                <a:solidFill>
                  <a:srgbClr val="FF0000"/>
                </a:solidFill>
              </a:rPr>
              <a:t> </a:t>
            </a:r>
            <a:r>
              <a:rPr lang="fr-FR" sz="2000" dirty="0" smtClean="0"/>
              <a:t>Récupérer la liste de conflits</a:t>
            </a:r>
            <a:endParaRPr lang="fr-FR" sz="2000" b="1" dirty="0"/>
          </a:p>
          <a:p>
            <a:r>
              <a:rPr lang="fr-FR" sz="2000" b="1" dirty="0" smtClean="0"/>
              <a:t>Broadcast </a:t>
            </a:r>
            <a:r>
              <a:rPr lang="fr-FR" sz="2000" b="1" dirty="0"/>
              <a:t>:</a:t>
            </a:r>
            <a:r>
              <a:rPr lang="fr-FR" sz="2000" dirty="0"/>
              <a:t> </a:t>
            </a:r>
            <a:r>
              <a:rPr lang="fr-FR" sz="2000" dirty="0" smtClean="0"/>
              <a:t>Diffuser la liste de conflits à toutes les partitions </a:t>
            </a:r>
          </a:p>
          <a:p>
            <a:r>
              <a:rPr lang="fr-FR" sz="2000" b="1" dirty="0" err="1" smtClean="0"/>
              <a:t>Map</a:t>
            </a:r>
            <a:r>
              <a:rPr lang="fr-FR" sz="2000" b="1" dirty="0" smtClean="0"/>
              <a:t> : </a:t>
            </a:r>
            <a:r>
              <a:rPr lang="fr-FR" sz="2000" dirty="0" smtClean="0"/>
              <a:t>Mapper chaque pixel avec son correct label</a:t>
            </a:r>
          </a:p>
          <a:p>
            <a:r>
              <a:rPr lang="fr-FR" sz="2000" b="1" dirty="0" err="1">
                <a:solidFill>
                  <a:srgbClr val="FF0000"/>
                </a:solidFill>
              </a:rPr>
              <a:t>c</a:t>
            </a:r>
            <a:r>
              <a:rPr lang="fr-FR" sz="2000" b="1" dirty="0" err="1" smtClean="0">
                <a:solidFill>
                  <a:srgbClr val="FF0000"/>
                </a:solidFill>
              </a:rPr>
              <a:t>ollect</a:t>
            </a:r>
            <a:r>
              <a:rPr lang="fr-FR" sz="2000" b="1" dirty="0" smtClean="0">
                <a:solidFill>
                  <a:srgbClr val="FF0000"/>
                </a:solidFill>
              </a:rPr>
              <a:t> : </a:t>
            </a:r>
            <a:r>
              <a:rPr lang="fr-FR" sz="2000" dirty="0" smtClean="0"/>
              <a:t>Récupérer le résultat final </a:t>
            </a:r>
          </a:p>
          <a:p>
            <a:endParaRPr lang="fr-FR" sz="2000" dirty="0"/>
          </a:p>
          <a:p>
            <a:endParaRPr lang="fr-FR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534400" cy="1340768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rgbClr val="00B050"/>
                </a:solidFill>
              </a:rPr>
              <a:t/>
            </a:r>
            <a:br>
              <a:rPr lang="fr-FR" dirty="0">
                <a:solidFill>
                  <a:srgbClr val="00B050"/>
                </a:solidFill>
              </a:rPr>
            </a:br>
            <a:r>
              <a:rPr lang="fr-FR" dirty="0">
                <a:solidFill>
                  <a:srgbClr val="00B050"/>
                </a:solidFill>
              </a:rPr>
              <a:t/>
            </a:r>
            <a:br>
              <a:rPr lang="fr-FR" dirty="0">
                <a:solidFill>
                  <a:srgbClr val="00B050"/>
                </a:solidFill>
              </a:rPr>
            </a:br>
            <a:r>
              <a:rPr lang="fr-FR" sz="3100" dirty="0" err="1">
                <a:solidFill>
                  <a:schemeClr val="bg2">
                    <a:lumMod val="75000"/>
                  </a:schemeClr>
                </a:solidFill>
              </a:rPr>
              <a:t>Parallélisation</a:t>
            </a:r>
            <a:r>
              <a:rPr lang="fr-FR" sz="31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fr-FR" sz="3100" dirty="0" smtClean="0">
                <a:solidFill>
                  <a:schemeClr val="bg2">
                    <a:lumMod val="75000"/>
                  </a:schemeClr>
                </a:solidFill>
              </a:rPr>
              <a:t>de l’algorithme de labellisation en </a:t>
            </a:r>
            <a:r>
              <a:rPr lang="fr-FR" sz="3100" dirty="0">
                <a:solidFill>
                  <a:schemeClr val="bg2">
                    <a:lumMod val="75000"/>
                  </a:schemeClr>
                </a:solidFill>
              </a:rPr>
              <a:t>utilisant le </a:t>
            </a:r>
            <a:r>
              <a:rPr lang="fr-FR" sz="3100" dirty="0" err="1">
                <a:solidFill>
                  <a:schemeClr val="bg2">
                    <a:lumMod val="75000"/>
                  </a:schemeClr>
                </a:solidFill>
              </a:rPr>
              <a:t>framework</a:t>
            </a:r>
            <a:r>
              <a:rPr lang="fr-FR" sz="31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fr-FR" sz="3100" dirty="0" err="1">
                <a:solidFill>
                  <a:schemeClr val="bg2">
                    <a:lumMod val="75000"/>
                  </a:schemeClr>
                </a:solidFill>
              </a:rPr>
              <a:t>Spark</a:t>
            </a:r>
            <a:r>
              <a:rPr lang="fr-FR" dirty="0">
                <a:solidFill>
                  <a:srgbClr val="00B050"/>
                </a:solidFill>
              </a:rPr>
              <a:t/>
            </a:r>
            <a:br>
              <a:rPr lang="fr-FR" dirty="0">
                <a:solidFill>
                  <a:srgbClr val="00B050"/>
                </a:solidFill>
              </a:rPr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5483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b="1" dirty="0" smtClean="0"/>
              <a:t>Gestion de conflits :</a:t>
            </a:r>
          </a:p>
          <a:p>
            <a:pPr marL="0" indent="0">
              <a:buNone/>
            </a:pPr>
            <a:r>
              <a:rPr lang="fr-FR" dirty="0" smtClean="0"/>
              <a:t>        Pour gérer le problème de transitivité dans la liste de conflits, une méthode matricielle inspirée de l’élimination de Gauss a été mise en place </a:t>
            </a:r>
          </a:p>
          <a:p>
            <a:pPr marL="0" indent="0">
              <a:buNone/>
            </a:pPr>
            <a:r>
              <a:rPr lang="fr-FR" b="1" dirty="0" smtClean="0"/>
              <a:t>Résultat : </a:t>
            </a:r>
          </a:p>
          <a:p>
            <a:pPr marL="0" indent="0">
              <a:buNone/>
            </a:pPr>
            <a:r>
              <a:rPr lang="fr-FR" dirty="0" smtClean="0"/>
              <a:t>  matrice triangulaire supérieure, dont les labels indépendants sont dans les dernières colonnes et une simple remontée permet d’éliminer les transitivités de labels  </a:t>
            </a:r>
          </a:p>
          <a:p>
            <a:endParaRPr lang="fr-FR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534400" cy="1340768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rgbClr val="00B050"/>
                </a:solidFill>
              </a:rPr>
              <a:t/>
            </a:r>
            <a:br>
              <a:rPr lang="fr-FR" dirty="0">
                <a:solidFill>
                  <a:srgbClr val="00B050"/>
                </a:solidFill>
              </a:rPr>
            </a:br>
            <a:r>
              <a:rPr lang="fr-FR" dirty="0">
                <a:solidFill>
                  <a:srgbClr val="00B050"/>
                </a:solidFill>
              </a:rPr>
              <a:t/>
            </a:r>
            <a:br>
              <a:rPr lang="fr-FR" dirty="0">
                <a:solidFill>
                  <a:srgbClr val="00B050"/>
                </a:solidFill>
              </a:rPr>
            </a:br>
            <a:r>
              <a:rPr lang="fr-FR" sz="3100" dirty="0" err="1">
                <a:solidFill>
                  <a:schemeClr val="bg2">
                    <a:lumMod val="75000"/>
                  </a:schemeClr>
                </a:solidFill>
              </a:rPr>
              <a:t>Parallélisation</a:t>
            </a:r>
            <a:r>
              <a:rPr lang="fr-FR" sz="31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fr-FR" sz="3100" dirty="0" smtClean="0">
                <a:solidFill>
                  <a:schemeClr val="bg2">
                    <a:lumMod val="75000"/>
                  </a:schemeClr>
                </a:solidFill>
              </a:rPr>
              <a:t>de l’algorithme de labellisation en </a:t>
            </a:r>
            <a:r>
              <a:rPr lang="fr-FR" sz="3100" dirty="0">
                <a:solidFill>
                  <a:schemeClr val="bg2">
                    <a:lumMod val="75000"/>
                  </a:schemeClr>
                </a:solidFill>
              </a:rPr>
              <a:t>utilisant le </a:t>
            </a:r>
            <a:r>
              <a:rPr lang="fr-FR" sz="3100" dirty="0" err="1">
                <a:solidFill>
                  <a:schemeClr val="bg2">
                    <a:lumMod val="75000"/>
                  </a:schemeClr>
                </a:solidFill>
              </a:rPr>
              <a:t>framework</a:t>
            </a:r>
            <a:r>
              <a:rPr lang="fr-FR" sz="31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fr-FR" sz="3100" dirty="0" err="1">
                <a:solidFill>
                  <a:schemeClr val="bg2">
                    <a:lumMod val="75000"/>
                  </a:schemeClr>
                </a:solidFill>
              </a:rPr>
              <a:t>Spark</a:t>
            </a:r>
            <a:r>
              <a:rPr lang="fr-FR" dirty="0">
                <a:solidFill>
                  <a:srgbClr val="00B050"/>
                </a:solidFill>
              </a:rPr>
              <a:t/>
            </a:r>
            <a:br>
              <a:rPr lang="fr-FR" dirty="0">
                <a:solidFill>
                  <a:srgbClr val="00B050"/>
                </a:solidFill>
              </a:rPr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579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pPr marL="0" indent="0">
              <a:buNone/>
            </a:pPr>
            <a:r>
              <a:rPr lang="fr-FR" dirty="0" smtClean="0"/>
              <a:t>                       </a:t>
            </a:r>
            <a:r>
              <a:rPr lang="fr-FR" b="1" dirty="0" smtClean="0"/>
              <a:t>Merci pour votre attention 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614759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Phases du stage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Evaluation des performances des systèmes de stockage(HDFS vs </a:t>
            </a:r>
            <a:r>
              <a:rPr lang="fr-FR" dirty="0" err="1"/>
              <a:t>mongoDB</a:t>
            </a:r>
            <a:r>
              <a:rPr lang="fr-FR" dirty="0"/>
              <a:t>) sur des données volumineuses(cubes 3D)</a:t>
            </a:r>
          </a:p>
          <a:p>
            <a:r>
              <a:rPr lang="fr-FR" dirty="0"/>
              <a:t>Implémentation des versions séquentielle de deux algorithmes standards de traitement d’images</a:t>
            </a:r>
          </a:p>
          <a:p>
            <a:r>
              <a:rPr lang="fr-FR" dirty="0"/>
              <a:t>Parallélisation des deux algorithmes en utilisant le </a:t>
            </a:r>
            <a:r>
              <a:rPr lang="fr-FR" dirty="0" err="1"/>
              <a:t>framework</a:t>
            </a:r>
            <a:r>
              <a:rPr lang="fr-FR" dirty="0"/>
              <a:t> Spark</a:t>
            </a:r>
          </a:p>
          <a:p>
            <a:r>
              <a:rPr lang="fr-FR" dirty="0"/>
              <a:t>Evaluation des performances des versions Spark par rapport aux versions séquentielles</a:t>
            </a:r>
          </a:p>
        </p:txBody>
      </p:sp>
    </p:spTree>
    <p:extLst>
      <p:ext uri="{BB962C8B-B14F-4D97-AF65-F5344CB8AC3E}">
        <p14:creationId xmlns:p14="http://schemas.microsoft.com/office/powerpoint/2010/main" val="474489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365792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fr-FR" dirty="0"/>
              <a:t>Evaluation des performances des systèmes de stockage sur des données volumineuses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Les tests ont été réalisés sur le cluster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Les tests ont été réalisés sur des images 3D(cubes) de différentes dimensions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Pour chaque dimensions, 100 tests sont lancés et le résultats pris en compte est la moyenne des temps calculés</a:t>
            </a:r>
          </a:p>
        </p:txBody>
      </p:sp>
    </p:spTree>
    <p:extLst>
      <p:ext uri="{BB962C8B-B14F-4D97-AF65-F5344CB8AC3E}">
        <p14:creationId xmlns:p14="http://schemas.microsoft.com/office/powerpoint/2010/main" val="3363790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de la première phase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755576" y="6381328"/>
            <a:ext cx="795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Résultats des temps de lecture en fonction des dimensions des cubes</a:t>
            </a:r>
          </a:p>
        </p:txBody>
      </p:sp>
      <p:pic>
        <p:nvPicPr>
          <p:cNvPr id="10" name="Espace réservé du contenu 9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18610"/>
            <a:ext cx="8172400" cy="4546694"/>
          </a:xfrm>
        </p:spPr>
      </p:pic>
    </p:spTree>
    <p:extLst>
      <p:ext uri="{BB962C8B-B14F-4D97-AF65-F5344CB8AC3E}">
        <p14:creationId xmlns:p14="http://schemas.microsoft.com/office/powerpoint/2010/main" val="7968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966448" cy="1052736"/>
          </a:xfrm>
        </p:spPr>
        <p:txBody>
          <a:bodyPr>
            <a:normAutofit fontScale="90000"/>
          </a:bodyPr>
          <a:lstStyle/>
          <a:p>
            <a:r>
              <a:rPr lang="fr-FR" dirty="0"/>
              <a:t>Influence du block size(HDFS) et du </a:t>
            </a:r>
            <a:r>
              <a:rPr lang="fr-FR" dirty="0" err="1"/>
              <a:t>chunksize</a:t>
            </a:r>
            <a:r>
              <a:rPr lang="fr-FR" dirty="0"/>
              <a:t>(</a:t>
            </a:r>
            <a:r>
              <a:rPr lang="fr-FR" dirty="0" err="1"/>
              <a:t>mongoDB</a:t>
            </a:r>
            <a:r>
              <a:rPr lang="fr-FR" dirty="0"/>
              <a:t>) sur le temps de lecture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Evaluer l’influence de la taille d’un bloc HDFS et d’un bloc </a:t>
            </a:r>
            <a:r>
              <a:rPr lang="fr-FR" dirty="0" err="1"/>
              <a:t>gridFS</a:t>
            </a:r>
            <a:r>
              <a:rPr lang="fr-FR" dirty="0"/>
              <a:t> sur le temps de lecture d’un cube</a:t>
            </a:r>
          </a:p>
          <a:p>
            <a:endParaRPr lang="fr-FR" dirty="0"/>
          </a:p>
          <a:p>
            <a:r>
              <a:rPr lang="fr-FR" dirty="0"/>
              <a:t>Fixer la dimension du cube à 200x200x200, et faire varier le block size (HDFS) et le </a:t>
            </a:r>
            <a:r>
              <a:rPr lang="fr-FR" dirty="0" err="1"/>
              <a:t>chunksize</a:t>
            </a:r>
            <a:r>
              <a:rPr lang="fr-FR" dirty="0"/>
              <a:t>(</a:t>
            </a:r>
            <a:r>
              <a:rPr lang="fr-FR" dirty="0" err="1"/>
              <a:t>mongoDB</a:t>
            </a:r>
            <a:r>
              <a:rPr lang="fr-FR" dirty="0"/>
              <a:t>) lors de l’écriture du cube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Les résultats obtenus sont la moyenne de 100 tests réalisés</a:t>
            </a:r>
          </a:p>
        </p:txBody>
      </p:sp>
    </p:spTree>
    <p:extLst>
      <p:ext uri="{BB962C8B-B14F-4D97-AF65-F5344CB8AC3E}">
        <p14:creationId xmlns:p14="http://schemas.microsoft.com/office/powerpoint/2010/main" val="3748175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fr-FR" dirty="0"/>
              <a:t>Résultats d’évaluation de l’influence du block Size(HDFS) sur la lecture des cubes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00808"/>
            <a:ext cx="7344816" cy="3754605"/>
          </a:xfrm>
        </p:spPr>
      </p:pic>
      <p:sp>
        <p:nvSpPr>
          <p:cNvPr id="5" name="ZoneTexte 4"/>
          <p:cNvSpPr txBox="1"/>
          <p:nvPr/>
        </p:nvSpPr>
        <p:spPr>
          <a:xfrm>
            <a:off x="1187624" y="589659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Résultat : </a:t>
            </a:r>
            <a:r>
              <a:rPr lang="fr-FR" dirty="0"/>
              <a:t>Le block size n’a aucun effet sur la lecture des données</a:t>
            </a:r>
          </a:p>
        </p:txBody>
      </p:sp>
    </p:spTree>
    <p:extLst>
      <p:ext uri="{BB962C8B-B14F-4D97-AF65-F5344CB8AC3E}">
        <p14:creationId xmlns:p14="http://schemas.microsoft.com/office/powerpoint/2010/main" val="2342693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fr-FR" dirty="0"/>
              <a:t>Résultats d’évaluation de l’influence du </a:t>
            </a:r>
            <a:r>
              <a:rPr lang="fr-FR" dirty="0" err="1"/>
              <a:t>chunkSize</a:t>
            </a:r>
            <a:r>
              <a:rPr lang="fr-FR" dirty="0"/>
              <a:t>(</a:t>
            </a:r>
            <a:r>
              <a:rPr lang="fr-FR" dirty="0" err="1"/>
              <a:t>mongoDB</a:t>
            </a:r>
            <a:r>
              <a:rPr lang="fr-FR" dirty="0"/>
              <a:t>) sur la lecture des cubes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658" y="1618610"/>
            <a:ext cx="5852172" cy="4389129"/>
          </a:xfrm>
        </p:spPr>
      </p:pic>
      <p:sp>
        <p:nvSpPr>
          <p:cNvPr id="7" name="ZoneTexte 6"/>
          <p:cNvSpPr txBox="1"/>
          <p:nvPr/>
        </p:nvSpPr>
        <p:spPr>
          <a:xfrm>
            <a:off x="1016184" y="616530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Résultat : </a:t>
            </a:r>
            <a:r>
              <a:rPr lang="fr-FR" dirty="0"/>
              <a:t>Le </a:t>
            </a:r>
            <a:r>
              <a:rPr lang="fr-FR" dirty="0" err="1"/>
              <a:t>chunkSize</a:t>
            </a:r>
            <a:r>
              <a:rPr lang="fr-FR" dirty="0"/>
              <a:t> n’a aucun effet sur la lecture des données</a:t>
            </a:r>
          </a:p>
        </p:txBody>
      </p:sp>
    </p:spTree>
    <p:extLst>
      <p:ext uri="{BB962C8B-B14F-4D97-AF65-F5344CB8AC3E}">
        <p14:creationId xmlns:p14="http://schemas.microsoft.com/office/powerpoint/2010/main" val="246759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Première conclusion(à revoir?)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HDFS est le plus lent pour la lecture des données volumineuses comparé aux bases de données </a:t>
            </a:r>
            <a:r>
              <a:rPr lang="fr-FR" dirty="0" err="1" smtClean="0"/>
              <a:t>mongoDB</a:t>
            </a:r>
            <a:r>
              <a:rPr lang="fr-FR" dirty="0" smtClean="0"/>
              <a:t>(</a:t>
            </a:r>
            <a:r>
              <a:rPr lang="fr-FR" dirty="0" err="1" smtClean="0"/>
              <a:t>GridFS</a:t>
            </a:r>
            <a:r>
              <a:rPr lang="fr-FR" dirty="0" smtClean="0"/>
              <a:t>)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dirty="0"/>
              <a:t>Cause (supposition) :</a:t>
            </a:r>
          </a:p>
          <a:p>
            <a:pPr marL="0" indent="0">
              <a:buNone/>
            </a:pPr>
            <a:r>
              <a:rPr lang="fr-FR" dirty="0" smtClean="0"/>
              <a:t>             Gestion </a:t>
            </a:r>
            <a:r>
              <a:rPr lang="fr-FR" dirty="0"/>
              <a:t>des réplications de </a:t>
            </a:r>
            <a:r>
              <a:rPr lang="fr-FR" dirty="0" smtClean="0"/>
              <a:t>données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7613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784</TotalTime>
  <Words>763</Words>
  <Application>Microsoft Office PowerPoint</Application>
  <PresentationFormat>Affichage à l'écran (4:3)</PresentationFormat>
  <Paragraphs>104</Paragraphs>
  <Slides>22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3" baseType="lpstr">
      <vt:lpstr>Civil</vt:lpstr>
      <vt:lpstr>Point d’avancement du stage</vt:lpstr>
      <vt:lpstr>Objectifs du stage</vt:lpstr>
      <vt:lpstr>Phases du stage</vt:lpstr>
      <vt:lpstr>Evaluation des performances des systèmes de stockage sur des données volumineuses</vt:lpstr>
      <vt:lpstr>Résultats de la première phase</vt:lpstr>
      <vt:lpstr>Influence du block size(HDFS) et du chunksize(mongoDB) sur le temps de lecture</vt:lpstr>
      <vt:lpstr>Résultats d’évaluation de l’influence du block Size(HDFS) sur la lecture des cubes</vt:lpstr>
      <vt:lpstr>Résultats d’évaluation de l’influence du chunkSize(mongoDB) sur la lecture des cubes</vt:lpstr>
      <vt:lpstr>Première conclusion(à revoir?)</vt:lpstr>
      <vt:lpstr>  Parallélisation du Filtre Médian utilisant le framework Spark </vt:lpstr>
      <vt:lpstr>Parallélisation du Filtre Médian utilisant le framework Spark</vt:lpstr>
      <vt:lpstr>Parallélisation du Filtre Médian utilisant le framework Spark</vt:lpstr>
      <vt:lpstr>Parallélisation du Filtre Médian utilisant le framework Spark</vt:lpstr>
      <vt:lpstr>Parallélisation du Filtre Médian utilisant le framework Spark</vt:lpstr>
      <vt:lpstr>Parallélisation du Filtre Médian utilisant le framework Spark</vt:lpstr>
      <vt:lpstr>Parallélisation du Filtre Médian utilisant le framework Spark</vt:lpstr>
      <vt:lpstr>  Parallélisation de l’algorithme de labellisation en utilisant le framework Spark </vt:lpstr>
      <vt:lpstr>  Parallélisation de l’algorithme de labellisation en utilisant le framework Spark </vt:lpstr>
      <vt:lpstr>  Parallélisation de l’algorithme de labellisation en utilisant le framework Spark </vt:lpstr>
      <vt:lpstr>  Parallélisation de l’algorithme de labellisation en utilisant le framework Spark </vt:lpstr>
      <vt:lpstr>  Parallélisation de l’algorithme de labellisation en utilisant le framework Spark </vt:lpstr>
      <vt:lpstr>Présentation PowerPoint</vt:lpstr>
    </vt:vector>
  </TitlesOfParts>
  <Company>IFP Energies Nouvelles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Mise au point sur mon stage</dc:title>
  <dc:creator>AMAROUCHENE Lynda</dc:creator>
  <cp:lastModifiedBy>AMAROUCHENE Lynda</cp:lastModifiedBy>
  <cp:revision>37</cp:revision>
  <dcterms:created xsi:type="dcterms:W3CDTF">2019-06-12T08:26:35Z</dcterms:created>
  <dcterms:modified xsi:type="dcterms:W3CDTF">2019-06-14T07:00:20Z</dcterms:modified>
</cp:coreProperties>
</file>