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B2B"/>
    <a:srgbClr val="2AA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i\Desktop\technical%20task\coh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i\Desktop\technical%20task\coh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i\Desktop\technical%20task\coh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i\Desktop\technical%20task\coh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i\Desktop\technical%20task\coho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i\Desktop\technical%20task\coho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i\Desktop\technical%20task\cohor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i\Desktop\technical%20task\cohor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[cohort.xlsx]Monthly Cohort Volume!TablaDinámica2</c:name>
    <c:fmtId val="-1"/>
  </c:pivotSource>
  <c:chart>
    <c:autoTitleDeleted val="1"/>
    <c:pivotFmts>
      <c:pivotFmt>
        <c:idx val="0"/>
        <c:spPr>
          <a:solidFill>
            <a:srgbClr val="2AABCB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B6B2B"/>
          </a:solidFill>
          <a:ln>
            <a:solidFill>
              <a:srgbClr val="FB6B2B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04BDA8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AABCB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B6B2B"/>
          </a:solidFill>
          <a:ln>
            <a:solidFill>
              <a:srgbClr val="FB6B2B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04BDA8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AABCB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B6B2B"/>
          </a:solidFill>
          <a:ln>
            <a:solidFill>
              <a:srgbClr val="FB6B2B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04BDA8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Cohort Volume'!$B$1</c:f>
              <c:strCache>
                <c:ptCount val="1"/>
                <c:pt idx="0">
                  <c:v>Suma de subs</c:v>
                </c:pt>
              </c:strCache>
            </c:strRef>
          </c:tx>
          <c:spPr>
            <a:solidFill>
              <a:srgbClr val="2AABCB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'Monthly Cohort Volume'!$A$2:$A$14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'Monthly Cohort Volume'!$B$2:$B$14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23-4D96-AAC8-6F280F9426C5}"/>
            </c:ext>
          </c:extLst>
        </c:ser>
        <c:ser>
          <c:idx val="1"/>
          <c:order val="1"/>
          <c:tx>
            <c:strRef>
              <c:f>'Monthly Cohort Volume'!$C$1</c:f>
              <c:strCache>
                <c:ptCount val="1"/>
                <c:pt idx="0">
                  <c:v>Suma de num_unsubs</c:v>
                </c:pt>
              </c:strCache>
            </c:strRef>
          </c:tx>
          <c:spPr>
            <a:solidFill>
              <a:srgbClr val="FB6B2B"/>
            </a:solidFill>
            <a:ln>
              <a:solidFill>
                <a:srgbClr val="FB6B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'Monthly Cohort Volume'!$A$2:$A$14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'Monthly Cohort Volume'!$C$2:$C$14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8</c:v>
                </c:pt>
                <c:pt idx="6">
                  <c:v>4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34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23-4D96-AAC8-6F280F9426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41743760"/>
        <c:axId val="541737200"/>
      </c:barChart>
      <c:lineChart>
        <c:grouping val="standard"/>
        <c:varyColors val="0"/>
        <c:ser>
          <c:idx val="2"/>
          <c:order val="2"/>
          <c:tx>
            <c:strRef>
              <c:f>'Monthly Cohort Volume'!$D$1</c:f>
              <c:strCache>
                <c:ptCount val="1"/>
                <c:pt idx="0">
                  <c:v>Suma de current_subs</c:v>
                </c:pt>
              </c:strCache>
            </c:strRef>
          </c:tx>
          <c:spPr>
            <a:ln w="28575" cap="rnd">
              <a:solidFill>
                <a:srgbClr val="04BDA8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'Monthly Cohort Volume'!$A$2:$A$14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'Monthly Cohort Volume'!$D$2:$D$14</c:f>
              <c:numCache>
                <c:formatCode>General</c:formatCode>
                <c:ptCount val="12"/>
                <c:pt idx="0">
                  <c:v>10</c:v>
                </c:pt>
                <c:pt idx="1">
                  <c:v>17</c:v>
                </c:pt>
                <c:pt idx="2">
                  <c:v>25</c:v>
                </c:pt>
                <c:pt idx="3">
                  <c:v>32</c:v>
                </c:pt>
                <c:pt idx="4">
                  <c:v>40</c:v>
                </c:pt>
                <c:pt idx="5">
                  <c:v>42</c:v>
                </c:pt>
                <c:pt idx="6">
                  <c:v>43</c:v>
                </c:pt>
                <c:pt idx="7">
                  <c:v>50</c:v>
                </c:pt>
                <c:pt idx="8">
                  <c:v>53</c:v>
                </c:pt>
                <c:pt idx="9">
                  <c:v>55</c:v>
                </c:pt>
                <c:pt idx="10">
                  <c:v>31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23-4D96-AAC8-6F280F942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743760"/>
        <c:axId val="541737200"/>
      </c:lineChart>
      <c:catAx>
        <c:axId val="54174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541737200"/>
        <c:crosses val="autoZero"/>
        <c:auto val="1"/>
        <c:lblAlgn val="ctr"/>
        <c:lblOffset val="100"/>
        <c:noMultiLvlLbl val="0"/>
      </c:catAx>
      <c:valAx>
        <c:axId val="541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54174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[cohort.xlsx]Monthly Cohort by Currency!TablaDinámica25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rgbClr val="2AABC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rgbClr val="2AABC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rgbClr val="2AABC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'Monthly Cohort by Currency'!$B$3:$B$4</c:f>
              <c:strCache>
                <c:ptCount val="1"/>
                <c:pt idx="0">
                  <c:v>EUR</c:v>
                </c:pt>
              </c:strCache>
            </c:strRef>
          </c:tx>
          <c:spPr>
            <a:ln w="28575" cap="rnd">
              <a:solidFill>
                <a:srgbClr val="2AABC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'Monthly Cohort by Currency'!$A$5:$A$17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'Monthly Cohort by Currency'!$B$5:$B$17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11</c:v>
                </c:pt>
                <c:pt idx="5">
                  <c:v>14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18</c:v>
                </c:pt>
                <c:pt idx="10">
                  <c:v>21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5F-473C-9505-CC25A0C383AA}"/>
            </c:ext>
          </c:extLst>
        </c:ser>
        <c:ser>
          <c:idx val="1"/>
          <c:order val="1"/>
          <c:tx>
            <c:strRef>
              <c:f>'Monthly Cohort by Currency'!$C$3:$C$4</c:f>
              <c:strCache>
                <c:ptCount val="1"/>
                <c:pt idx="0">
                  <c:v>USD</c:v>
                </c:pt>
              </c:strCache>
            </c:strRef>
          </c:tx>
          <c:spPr>
            <a:ln w="28575" cap="rnd">
              <a:solidFill>
                <a:srgbClr val="FB6B2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'Monthly Cohort by Currency'!$A$5:$A$17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'Monthly Cohort by Currency'!$C$5:$C$17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9</c:v>
                </c:pt>
                <c:pt idx="3">
                  <c:v>14</c:v>
                </c:pt>
                <c:pt idx="4">
                  <c:v>19</c:v>
                </c:pt>
                <c:pt idx="5">
                  <c:v>18</c:v>
                </c:pt>
                <c:pt idx="6">
                  <c:v>15</c:v>
                </c:pt>
                <c:pt idx="7">
                  <c:v>21</c:v>
                </c:pt>
                <c:pt idx="8">
                  <c:v>23</c:v>
                </c:pt>
                <c:pt idx="9">
                  <c:v>27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5F-473C-9505-CC25A0C383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45947672"/>
        <c:axId val="645950296"/>
      </c:lineChart>
      <c:catAx>
        <c:axId val="645947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645950296"/>
        <c:crosses val="autoZero"/>
        <c:auto val="1"/>
        <c:lblAlgn val="ctr"/>
        <c:lblOffset val="100"/>
        <c:noMultiLvlLbl val="0"/>
      </c:catAx>
      <c:valAx>
        <c:axId val="64595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645947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[cohort.xlsx]Frequency_Value!TablaDinámica3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Frequency_Value!$B$1</c:f>
              <c:strCache>
                <c:ptCount val="1"/>
                <c:pt idx="0">
                  <c:v>Suma de % Customers</c:v>
                </c:pt>
              </c:strCache>
            </c:strRef>
          </c:tx>
          <c:spPr>
            <a:solidFill>
              <a:srgbClr val="2AABC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Frequency_Value!$A$2:$A$9</c:f>
              <c:strCache>
                <c:ptCount val="7"/>
                <c:pt idx="0">
                  <c:v>1</c:v>
                </c:pt>
                <c:pt idx="1">
                  <c:v>2_3</c:v>
                </c:pt>
                <c:pt idx="2">
                  <c:v>4_5</c:v>
                </c:pt>
                <c:pt idx="3">
                  <c:v>6_7</c:v>
                </c:pt>
                <c:pt idx="4">
                  <c:v>8_9</c:v>
                </c:pt>
                <c:pt idx="5">
                  <c:v>10_11</c:v>
                </c:pt>
                <c:pt idx="6">
                  <c:v>12</c:v>
                </c:pt>
              </c:strCache>
            </c:strRef>
          </c:cat>
          <c:val>
            <c:numRef>
              <c:f>Frequency_Value!$B$2:$B$9</c:f>
              <c:numCache>
                <c:formatCode>0.00%</c:formatCode>
                <c:ptCount val="7"/>
                <c:pt idx="0">
                  <c:v>0.33</c:v>
                </c:pt>
                <c:pt idx="1">
                  <c:v>0.26</c:v>
                </c:pt>
                <c:pt idx="2">
                  <c:v>0.19</c:v>
                </c:pt>
                <c:pt idx="3">
                  <c:v>0.09</c:v>
                </c:pt>
                <c:pt idx="4">
                  <c:v>0.08</c:v>
                </c:pt>
                <c:pt idx="5">
                  <c:v>0.04</c:v>
                </c:pt>
                <c:pt idx="6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C-4720-AA0F-35B01C0521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33043392"/>
        <c:axId val="533040768"/>
      </c:barChart>
      <c:lineChart>
        <c:grouping val="standard"/>
        <c:varyColors val="0"/>
        <c:ser>
          <c:idx val="1"/>
          <c:order val="1"/>
          <c:tx>
            <c:strRef>
              <c:f>Frequency_Value!$C$1</c:f>
              <c:strCache>
                <c:ptCount val="1"/>
                <c:pt idx="0">
                  <c:v>Suma de % Value</c:v>
                </c:pt>
              </c:strCache>
            </c:strRef>
          </c:tx>
          <c:spPr>
            <a:ln w="28575" cap="rnd">
              <a:solidFill>
                <a:srgbClr val="FB6B2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Frequency_Value!$A$2:$A$9</c:f>
              <c:strCache>
                <c:ptCount val="7"/>
                <c:pt idx="0">
                  <c:v>1</c:v>
                </c:pt>
                <c:pt idx="1">
                  <c:v>2_3</c:v>
                </c:pt>
                <c:pt idx="2">
                  <c:v>4_5</c:v>
                </c:pt>
                <c:pt idx="3">
                  <c:v>6_7</c:v>
                </c:pt>
                <c:pt idx="4">
                  <c:v>8_9</c:v>
                </c:pt>
                <c:pt idx="5">
                  <c:v>10_11</c:v>
                </c:pt>
                <c:pt idx="6">
                  <c:v>12</c:v>
                </c:pt>
              </c:strCache>
            </c:strRef>
          </c:cat>
          <c:val>
            <c:numRef>
              <c:f>Frequency_Value!$C$2:$C$9</c:f>
              <c:numCache>
                <c:formatCode>0.00%</c:formatCode>
                <c:ptCount val="7"/>
                <c:pt idx="0">
                  <c:v>0.10299999999999999</c:v>
                </c:pt>
                <c:pt idx="1">
                  <c:v>0.192</c:v>
                </c:pt>
                <c:pt idx="2">
                  <c:v>0.26</c:v>
                </c:pt>
                <c:pt idx="3">
                  <c:v>0.151</c:v>
                </c:pt>
                <c:pt idx="4">
                  <c:v>0.16700000000000001</c:v>
                </c:pt>
                <c:pt idx="5">
                  <c:v>0.10299999999999999</c:v>
                </c:pt>
                <c:pt idx="6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6C-4720-AA0F-35B01C0521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3043392"/>
        <c:axId val="533040768"/>
      </c:lineChart>
      <c:catAx>
        <c:axId val="53304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533040768"/>
        <c:crosses val="autoZero"/>
        <c:auto val="1"/>
        <c:lblAlgn val="ctr"/>
        <c:lblOffset val="100"/>
        <c:noMultiLvlLbl val="0"/>
      </c:catAx>
      <c:valAx>
        <c:axId val="53304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53304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[cohort.xlsx]Customers left within 3 months!TablaDinámica17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B6B2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B6B2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bg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B6B2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'Customers left within 3 months'!$B$3:$B$4</c:f>
              <c:strCache>
                <c:ptCount val="1"/>
                <c:pt idx="0">
                  <c:v>SMALL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'Customers left within 3 months'!$A$5:$A$7</c:f>
              <c:strCache>
                <c:ptCount val="2"/>
                <c:pt idx="0">
                  <c:v>EUR</c:v>
                </c:pt>
                <c:pt idx="1">
                  <c:v>USD</c:v>
                </c:pt>
              </c:strCache>
            </c:strRef>
          </c:cat>
          <c:val>
            <c:numRef>
              <c:f>'Customers left within 3 months'!$B$5:$B$7</c:f>
              <c:numCache>
                <c:formatCode>General</c:formatCode>
                <c:ptCount val="2"/>
                <c:pt idx="0">
                  <c:v>14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D-4D29-B7E0-D5980B9899AA}"/>
            </c:ext>
          </c:extLst>
        </c:ser>
        <c:ser>
          <c:idx val="1"/>
          <c:order val="1"/>
          <c:tx>
            <c:strRef>
              <c:f>'Customers left within 3 months'!$C$3:$C$4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B6B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'Customers left within 3 months'!$A$5:$A$7</c:f>
              <c:strCache>
                <c:ptCount val="2"/>
                <c:pt idx="0">
                  <c:v>EUR</c:v>
                </c:pt>
                <c:pt idx="1">
                  <c:v>USD</c:v>
                </c:pt>
              </c:strCache>
            </c:strRef>
          </c:cat>
          <c:val>
            <c:numRef>
              <c:f>'Customers left within 3 months'!$C$5:$C$7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DD-4D29-B7E0-D5980B9899AA}"/>
            </c:ext>
          </c:extLst>
        </c:ser>
        <c:ser>
          <c:idx val="2"/>
          <c:order val="2"/>
          <c:tx>
            <c:strRef>
              <c:f>'Customers left within 3 months'!$D$3:$D$4</c:f>
              <c:strCache>
                <c:ptCount val="1"/>
                <c:pt idx="0">
                  <c:v>LARGE</c:v>
                </c:pt>
              </c:strCache>
            </c:strRef>
          </c:tx>
          <c:spPr>
            <a:solidFill>
              <a:srgbClr val="2AABC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'Customers left within 3 months'!$A$5:$A$7</c:f>
              <c:strCache>
                <c:ptCount val="2"/>
                <c:pt idx="0">
                  <c:v>EUR</c:v>
                </c:pt>
                <c:pt idx="1">
                  <c:v>USD</c:v>
                </c:pt>
              </c:strCache>
            </c:strRef>
          </c:cat>
          <c:val>
            <c:numRef>
              <c:f>'Customers left within 3 months'!$D$5:$D$7</c:f>
              <c:numCache>
                <c:formatCode>General</c:formatCode>
                <c:ptCount val="2"/>
                <c:pt idx="0">
                  <c:v>7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DD-4D29-B7E0-D5980B9899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33550824"/>
        <c:axId val="233551152"/>
      </c:barChart>
      <c:catAx>
        <c:axId val="233550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233551152"/>
        <c:crosses val="autoZero"/>
        <c:auto val="1"/>
        <c:lblAlgn val="ctr"/>
        <c:lblOffset val="100"/>
        <c:noMultiLvlLbl val="0"/>
      </c:catAx>
      <c:valAx>
        <c:axId val="23355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23355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[cohort.xlsx]AVG Retention Revenue Value P!TablaDinámica1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Retention Revenue Value P'!$B$1</c:f>
              <c:strCache>
                <c:ptCount val="1"/>
                <c:pt idx="0">
                  <c:v>Suma de total_revenue</c:v>
                </c:pt>
              </c:strCache>
            </c:strRef>
          </c:tx>
          <c:spPr>
            <a:solidFill>
              <a:srgbClr val="2AABC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 Retention Revenue Value P'!$A$2:$A$5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'AVG Retention Revenue Value P'!$B$2:$B$5</c:f>
              <c:numCache>
                <c:formatCode>General</c:formatCode>
                <c:ptCount val="3"/>
                <c:pt idx="0">
                  <c:v>3154.1499999999996</c:v>
                </c:pt>
                <c:pt idx="1">
                  <c:v>850.95000000000016</c:v>
                </c:pt>
                <c:pt idx="2">
                  <c:v>951.35000000000025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9-4C6B-8DAE-56FEEA8BB21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01682592"/>
        <c:axId val="601680624"/>
      </c:barChart>
      <c:lineChart>
        <c:grouping val="standard"/>
        <c:varyColors val="0"/>
        <c:ser>
          <c:idx val="1"/>
          <c:order val="1"/>
          <c:tx>
            <c:strRef>
              <c:f>'AVG Retention Revenue Value P'!$C$1</c:f>
              <c:strCache>
                <c:ptCount val="1"/>
                <c:pt idx="0">
                  <c:v>Promedio de % retention</c:v>
                </c:pt>
              </c:strCache>
            </c:strRef>
          </c:tx>
          <c:spPr>
            <a:ln w="28575" cap="rnd">
              <a:solidFill>
                <a:srgbClr val="FB6B2B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'AVG Retention Revenue Value P'!$A$2:$A$5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'AVG Retention Revenue Value P'!$C$2:$C$5</c:f>
              <c:numCache>
                <c:formatCode>General</c:formatCode>
                <c:ptCount val="3"/>
                <c:pt idx="0">
                  <c:v>0.7750625000000001</c:v>
                </c:pt>
                <c:pt idx="1">
                  <c:v>0.74394999999999989</c:v>
                </c:pt>
                <c:pt idx="2">
                  <c:v>0.53819583333333332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E9-4C6B-8DAE-56FEEA8BB21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7140216"/>
        <c:axId val="587138248"/>
      </c:lineChart>
      <c:catAx>
        <c:axId val="60168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680624"/>
        <c:crosses val="autoZero"/>
        <c:auto val="1"/>
        <c:lblAlgn val="ctr"/>
        <c:lblOffset val="100"/>
        <c:noMultiLvlLbl val="0"/>
      </c:catAx>
      <c:valAx>
        <c:axId val="60168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682592"/>
        <c:crosses val="autoZero"/>
        <c:crossBetween val="between"/>
      </c:valAx>
      <c:valAx>
        <c:axId val="587138248"/>
        <c:scaling>
          <c:orientation val="minMax"/>
          <c:min val="0.5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140216"/>
        <c:crosses val="max"/>
        <c:crossBetween val="between"/>
      </c:valAx>
      <c:catAx>
        <c:axId val="587140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7138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[cohort.xlsx]AVG Retention Revenue Value €!TablaDinámica1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Retention Revenue Value €'!$B$3</c:f>
              <c:strCache>
                <c:ptCount val="1"/>
                <c:pt idx="0">
                  <c:v>Suma de total_revenue</c:v>
                </c:pt>
              </c:strCache>
            </c:strRef>
          </c:tx>
          <c:spPr>
            <a:solidFill>
              <a:srgbClr val="2AABC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 Retention Revenue Value €'!$A$4:$A$7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'AVG Retention Revenue Value €'!$B$4:$B$7</c:f>
              <c:numCache>
                <c:formatCode>General</c:formatCode>
                <c:ptCount val="3"/>
                <c:pt idx="0">
                  <c:v>1522.3500000000001</c:v>
                </c:pt>
                <c:pt idx="1">
                  <c:v>474.30000000000007</c:v>
                </c:pt>
                <c:pt idx="2">
                  <c:v>574.40000000000009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6E-492C-9601-B88082C97E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01682592"/>
        <c:axId val="601680624"/>
      </c:barChart>
      <c:lineChart>
        <c:grouping val="standard"/>
        <c:varyColors val="0"/>
        <c:ser>
          <c:idx val="1"/>
          <c:order val="1"/>
          <c:tx>
            <c:strRef>
              <c:f>'AVG Retention Revenue Value €'!$C$3</c:f>
              <c:strCache>
                <c:ptCount val="1"/>
                <c:pt idx="0">
                  <c:v>Promedio de % retention</c:v>
                </c:pt>
              </c:strCache>
            </c:strRef>
          </c:tx>
          <c:spPr>
            <a:ln w="28575" cap="rnd">
              <a:solidFill>
                <a:srgbClr val="FB6B2B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'AVG Retention Revenue Value €'!$A$4:$A$7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'AVG Retention Revenue Value €'!$C$4:$C$7</c:f>
              <c:numCache>
                <c:formatCode>General</c:formatCode>
                <c:ptCount val="3"/>
                <c:pt idx="0">
                  <c:v>0.84057499999999996</c:v>
                </c:pt>
                <c:pt idx="1">
                  <c:v>0.59724166666666656</c:v>
                </c:pt>
                <c:pt idx="2">
                  <c:v>0.65972500000000001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6E-492C-9601-B88082C97E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7140216"/>
        <c:axId val="587138248"/>
      </c:lineChart>
      <c:catAx>
        <c:axId val="60168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601680624"/>
        <c:crosses val="autoZero"/>
        <c:auto val="1"/>
        <c:lblAlgn val="ctr"/>
        <c:lblOffset val="100"/>
        <c:noMultiLvlLbl val="0"/>
      </c:catAx>
      <c:valAx>
        <c:axId val="60168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601682592"/>
        <c:crosses val="autoZero"/>
        <c:crossBetween val="between"/>
      </c:valAx>
      <c:valAx>
        <c:axId val="587138248"/>
        <c:scaling>
          <c:orientation val="minMax"/>
          <c:min val="0.5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140216"/>
        <c:crosses val="max"/>
        <c:crossBetween val="between"/>
      </c:valAx>
      <c:catAx>
        <c:axId val="587140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7138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[cohort.xlsx]AVG Retention Revenue Value $!TablaDinámica1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FB6B2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Retention Revenue Value $'!$B$3</c:f>
              <c:strCache>
                <c:ptCount val="1"/>
                <c:pt idx="0">
                  <c:v>Suma de total_revenue</c:v>
                </c:pt>
              </c:strCache>
            </c:strRef>
          </c:tx>
          <c:spPr>
            <a:solidFill>
              <a:srgbClr val="2AABC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 Retention Revenue Value $'!$A$4:$A$7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'AVG Retention Revenue Value $'!$B$4:$B$7</c:f>
              <c:numCache>
                <c:formatCode>General</c:formatCode>
                <c:ptCount val="3"/>
                <c:pt idx="0">
                  <c:v>1631.7999999999997</c:v>
                </c:pt>
                <c:pt idx="1">
                  <c:v>376.65</c:v>
                </c:pt>
                <c:pt idx="2">
                  <c:v>376.94999999999993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BF-482E-A8B4-BC5E93F90B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01682592"/>
        <c:axId val="601680624"/>
      </c:barChart>
      <c:lineChart>
        <c:grouping val="standard"/>
        <c:varyColors val="0"/>
        <c:ser>
          <c:idx val="1"/>
          <c:order val="1"/>
          <c:tx>
            <c:strRef>
              <c:f>'AVG Retention Revenue Value $'!$C$3</c:f>
              <c:strCache>
                <c:ptCount val="1"/>
                <c:pt idx="0">
                  <c:v>Promedio de % retention</c:v>
                </c:pt>
              </c:strCache>
            </c:strRef>
          </c:tx>
          <c:spPr>
            <a:ln w="28575" cap="rnd">
              <a:solidFill>
                <a:srgbClr val="FB6B2B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'AVG Retention Revenue Value $'!$A$4:$A$7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'AVG Retention Revenue Value $'!$C$4:$C$7</c:f>
              <c:numCache>
                <c:formatCode>General</c:formatCode>
                <c:ptCount val="3"/>
                <c:pt idx="0">
                  <c:v>0.70955000000000001</c:v>
                </c:pt>
                <c:pt idx="1">
                  <c:v>0.91999999999999993</c:v>
                </c:pt>
                <c:pt idx="2">
                  <c:v>0.41666666666666669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BF-482E-A8B4-BC5E93F90B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7140216"/>
        <c:axId val="587138248"/>
      </c:lineChart>
      <c:catAx>
        <c:axId val="60168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601680624"/>
        <c:crosses val="autoZero"/>
        <c:auto val="1"/>
        <c:lblAlgn val="ctr"/>
        <c:lblOffset val="100"/>
        <c:noMultiLvlLbl val="0"/>
      </c:catAx>
      <c:valAx>
        <c:axId val="60168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601682592"/>
        <c:crosses val="autoZero"/>
        <c:crossBetween val="between"/>
      </c:valAx>
      <c:valAx>
        <c:axId val="587138248"/>
        <c:scaling>
          <c:orientation val="minMax"/>
          <c:min val="0.5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140216"/>
        <c:crosses val="max"/>
        <c:crossBetween val="between"/>
      </c:valAx>
      <c:catAx>
        <c:axId val="587140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7138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[cohort.xlsx]Long-tail CV!TablaDinámica4</c:name>
    <c:fmtId val="-1"/>
  </c:pivotSource>
  <c:chart>
    <c:autoTitleDeleted val="1"/>
    <c:pivotFmts>
      <c:pivotFmt>
        <c:idx val="0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2AABC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'Long-tail CV'!$B$1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2AABCB"/>
            </a:solidFill>
            <a:ln>
              <a:noFill/>
            </a:ln>
            <a:effectLst/>
          </c:spPr>
          <c:invertIfNegative val="0"/>
          <c:cat>
            <c:strRef>
              <c:f>'Long-tail CV'!$A$2:$A$123</c:f>
              <c:strCache>
                <c:ptCount val="121"/>
                <c:pt idx="0">
                  <c:v>466902</c:v>
                </c:pt>
                <c:pt idx="1">
                  <c:v>3797</c:v>
                </c:pt>
                <c:pt idx="2">
                  <c:v>610320</c:v>
                </c:pt>
                <c:pt idx="3">
                  <c:v>605958</c:v>
                </c:pt>
                <c:pt idx="4">
                  <c:v>291553</c:v>
                </c:pt>
                <c:pt idx="5">
                  <c:v>401708</c:v>
                </c:pt>
                <c:pt idx="6">
                  <c:v>960376</c:v>
                </c:pt>
                <c:pt idx="7">
                  <c:v>562307</c:v>
                </c:pt>
                <c:pt idx="8">
                  <c:v>208143</c:v>
                </c:pt>
                <c:pt idx="9">
                  <c:v>564596</c:v>
                </c:pt>
                <c:pt idx="10">
                  <c:v>144086</c:v>
                </c:pt>
                <c:pt idx="11">
                  <c:v>151864</c:v>
                </c:pt>
                <c:pt idx="12">
                  <c:v>611140</c:v>
                </c:pt>
                <c:pt idx="13">
                  <c:v>497226</c:v>
                </c:pt>
                <c:pt idx="14">
                  <c:v>170644</c:v>
                </c:pt>
                <c:pt idx="15">
                  <c:v>913376</c:v>
                </c:pt>
                <c:pt idx="16">
                  <c:v>78251</c:v>
                </c:pt>
                <c:pt idx="17">
                  <c:v>979035</c:v>
                </c:pt>
                <c:pt idx="18">
                  <c:v>464029</c:v>
                </c:pt>
                <c:pt idx="19">
                  <c:v>519117</c:v>
                </c:pt>
                <c:pt idx="20">
                  <c:v>681484</c:v>
                </c:pt>
                <c:pt idx="21">
                  <c:v>40133</c:v>
                </c:pt>
                <c:pt idx="22">
                  <c:v>473244</c:v>
                </c:pt>
                <c:pt idx="23">
                  <c:v>989638</c:v>
                </c:pt>
                <c:pt idx="24">
                  <c:v>764385</c:v>
                </c:pt>
                <c:pt idx="25">
                  <c:v>485229</c:v>
                </c:pt>
                <c:pt idx="26">
                  <c:v>202079</c:v>
                </c:pt>
                <c:pt idx="27">
                  <c:v>824117</c:v>
                </c:pt>
                <c:pt idx="28">
                  <c:v>681382</c:v>
                </c:pt>
                <c:pt idx="29">
                  <c:v>127896</c:v>
                </c:pt>
                <c:pt idx="30">
                  <c:v>787439</c:v>
                </c:pt>
                <c:pt idx="31">
                  <c:v>401709</c:v>
                </c:pt>
                <c:pt idx="32">
                  <c:v>26776</c:v>
                </c:pt>
                <c:pt idx="33">
                  <c:v>788153</c:v>
                </c:pt>
                <c:pt idx="34">
                  <c:v>530780</c:v>
                </c:pt>
                <c:pt idx="35">
                  <c:v>558675</c:v>
                </c:pt>
                <c:pt idx="36">
                  <c:v>821301</c:v>
                </c:pt>
                <c:pt idx="37">
                  <c:v>220070</c:v>
                </c:pt>
                <c:pt idx="38">
                  <c:v>362901</c:v>
                </c:pt>
                <c:pt idx="39">
                  <c:v>960528</c:v>
                </c:pt>
                <c:pt idx="40">
                  <c:v>750175</c:v>
                </c:pt>
                <c:pt idx="41">
                  <c:v>980551</c:v>
                </c:pt>
                <c:pt idx="42">
                  <c:v>967310</c:v>
                </c:pt>
                <c:pt idx="43">
                  <c:v>433679</c:v>
                </c:pt>
                <c:pt idx="44">
                  <c:v>249614</c:v>
                </c:pt>
                <c:pt idx="45">
                  <c:v>687944</c:v>
                </c:pt>
                <c:pt idx="46">
                  <c:v>91702</c:v>
                </c:pt>
                <c:pt idx="47">
                  <c:v>40363</c:v>
                </c:pt>
                <c:pt idx="48">
                  <c:v>727847</c:v>
                </c:pt>
                <c:pt idx="49">
                  <c:v>746314</c:v>
                </c:pt>
                <c:pt idx="50">
                  <c:v>483643</c:v>
                </c:pt>
                <c:pt idx="51">
                  <c:v>491529</c:v>
                </c:pt>
                <c:pt idx="52">
                  <c:v>867507</c:v>
                </c:pt>
                <c:pt idx="53">
                  <c:v>455209</c:v>
                </c:pt>
                <c:pt idx="54">
                  <c:v>224602</c:v>
                </c:pt>
                <c:pt idx="55">
                  <c:v>23472</c:v>
                </c:pt>
                <c:pt idx="56">
                  <c:v>497512</c:v>
                </c:pt>
                <c:pt idx="57">
                  <c:v>504831</c:v>
                </c:pt>
                <c:pt idx="58">
                  <c:v>949874</c:v>
                </c:pt>
                <c:pt idx="59">
                  <c:v>712170</c:v>
                </c:pt>
                <c:pt idx="60">
                  <c:v>697787</c:v>
                </c:pt>
                <c:pt idx="61">
                  <c:v>210403</c:v>
                </c:pt>
                <c:pt idx="62">
                  <c:v>257864</c:v>
                </c:pt>
                <c:pt idx="63">
                  <c:v>302293</c:v>
                </c:pt>
                <c:pt idx="64">
                  <c:v>828893</c:v>
                </c:pt>
                <c:pt idx="65">
                  <c:v>36963</c:v>
                </c:pt>
                <c:pt idx="66">
                  <c:v>762738</c:v>
                </c:pt>
                <c:pt idx="67">
                  <c:v>543890</c:v>
                </c:pt>
                <c:pt idx="68">
                  <c:v>261585</c:v>
                </c:pt>
                <c:pt idx="69">
                  <c:v>766569</c:v>
                </c:pt>
                <c:pt idx="70">
                  <c:v>452469</c:v>
                </c:pt>
                <c:pt idx="71">
                  <c:v>232897</c:v>
                </c:pt>
                <c:pt idx="72">
                  <c:v>583647</c:v>
                </c:pt>
                <c:pt idx="73">
                  <c:v>839478</c:v>
                </c:pt>
                <c:pt idx="74">
                  <c:v>807560</c:v>
                </c:pt>
                <c:pt idx="75">
                  <c:v>426690</c:v>
                </c:pt>
                <c:pt idx="76">
                  <c:v>143840</c:v>
                </c:pt>
                <c:pt idx="77">
                  <c:v>304702</c:v>
                </c:pt>
                <c:pt idx="78">
                  <c:v>591978</c:v>
                </c:pt>
                <c:pt idx="79">
                  <c:v>742629</c:v>
                </c:pt>
                <c:pt idx="80">
                  <c:v>796790</c:v>
                </c:pt>
                <c:pt idx="81">
                  <c:v>915709</c:v>
                </c:pt>
                <c:pt idx="82">
                  <c:v>563866</c:v>
                </c:pt>
                <c:pt idx="83">
                  <c:v>196871</c:v>
                </c:pt>
                <c:pt idx="84">
                  <c:v>106813</c:v>
                </c:pt>
                <c:pt idx="85">
                  <c:v>890822</c:v>
                </c:pt>
                <c:pt idx="86">
                  <c:v>30249</c:v>
                </c:pt>
                <c:pt idx="87">
                  <c:v>924346</c:v>
                </c:pt>
                <c:pt idx="88">
                  <c:v>815588</c:v>
                </c:pt>
                <c:pt idx="89">
                  <c:v>266470</c:v>
                </c:pt>
                <c:pt idx="90">
                  <c:v>687893</c:v>
                </c:pt>
                <c:pt idx="91">
                  <c:v>118560</c:v>
                </c:pt>
                <c:pt idx="92">
                  <c:v>347854</c:v>
                </c:pt>
                <c:pt idx="93">
                  <c:v>762628</c:v>
                </c:pt>
                <c:pt idx="94">
                  <c:v>509718</c:v>
                </c:pt>
                <c:pt idx="95">
                  <c:v>552861</c:v>
                </c:pt>
                <c:pt idx="96">
                  <c:v>166850</c:v>
                </c:pt>
                <c:pt idx="97">
                  <c:v>575675</c:v>
                </c:pt>
                <c:pt idx="98">
                  <c:v>547293</c:v>
                </c:pt>
                <c:pt idx="99">
                  <c:v>770422</c:v>
                </c:pt>
                <c:pt idx="100">
                  <c:v>258710</c:v>
                </c:pt>
                <c:pt idx="101">
                  <c:v>979506</c:v>
                </c:pt>
                <c:pt idx="102">
                  <c:v>606198</c:v>
                </c:pt>
                <c:pt idx="103">
                  <c:v>529055</c:v>
                </c:pt>
                <c:pt idx="104">
                  <c:v>42202</c:v>
                </c:pt>
                <c:pt idx="105">
                  <c:v>44448</c:v>
                </c:pt>
                <c:pt idx="106">
                  <c:v>860358</c:v>
                </c:pt>
                <c:pt idx="107">
                  <c:v>983967</c:v>
                </c:pt>
                <c:pt idx="108">
                  <c:v>553515</c:v>
                </c:pt>
                <c:pt idx="109">
                  <c:v>958623</c:v>
                </c:pt>
                <c:pt idx="110">
                  <c:v>728449</c:v>
                </c:pt>
                <c:pt idx="111">
                  <c:v>697788</c:v>
                </c:pt>
                <c:pt idx="112">
                  <c:v>685401</c:v>
                </c:pt>
                <c:pt idx="113">
                  <c:v>445077</c:v>
                </c:pt>
                <c:pt idx="114">
                  <c:v>253737</c:v>
                </c:pt>
                <c:pt idx="115">
                  <c:v>358978</c:v>
                </c:pt>
                <c:pt idx="116">
                  <c:v>480270</c:v>
                </c:pt>
                <c:pt idx="117">
                  <c:v>147861</c:v>
                </c:pt>
                <c:pt idx="118">
                  <c:v>317857</c:v>
                </c:pt>
                <c:pt idx="119">
                  <c:v>949901</c:v>
                </c:pt>
                <c:pt idx="120">
                  <c:v>(en blanco)</c:v>
                </c:pt>
              </c:strCache>
            </c:strRef>
          </c:cat>
          <c:val>
            <c:numRef>
              <c:f>'Long-tail CV'!$B$2:$B$123</c:f>
              <c:numCache>
                <c:formatCode>General</c:formatCode>
                <c:ptCount val="121"/>
                <c:pt idx="0">
                  <c:v>119.4</c:v>
                </c:pt>
                <c:pt idx="1">
                  <c:v>109.45</c:v>
                </c:pt>
                <c:pt idx="2">
                  <c:v>109.45</c:v>
                </c:pt>
                <c:pt idx="3">
                  <c:v>99.5</c:v>
                </c:pt>
                <c:pt idx="4">
                  <c:v>99.5</c:v>
                </c:pt>
                <c:pt idx="5">
                  <c:v>99.5</c:v>
                </c:pt>
                <c:pt idx="6">
                  <c:v>97.65</c:v>
                </c:pt>
                <c:pt idx="7">
                  <c:v>89.75</c:v>
                </c:pt>
                <c:pt idx="8">
                  <c:v>89.75</c:v>
                </c:pt>
                <c:pt idx="9">
                  <c:v>89.55</c:v>
                </c:pt>
                <c:pt idx="10">
                  <c:v>89.55</c:v>
                </c:pt>
                <c:pt idx="11">
                  <c:v>89.55</c:v>
                </c:pt>
                <c:pt idx="12">
                  <c:v>89.55</c:v>
                </c:pt>
                <c:pt idx="13">
                  <c:v>83.7</c:v>
                </c:pt>
                <c:pt idx="14">
                  <c:v>79.599999999999994</c:v>
                </c:pt>
                <c:pt idx="15">
                  <c:v>79.599999999999994</c:v>
                </c:pt>
                <c:pt idx="16">
                  <c:v>79.599999999999994</c:v>
                </c:pt>
                <c:pt idx="17">
                  <c:v>79.599999999999994</c:v>
                </c:pt>
                <c:pt idx="18">
                  <c:v>79.599999999999994</c:v>
                </c:pt>
                <c:pt idx="19">
                  <c:v>79.599999999999994</c:v>
                </c:pt>
                <c:pt idx="20">
                  <c:v>71.8</c:v>
                </c:pt>
                <c:pt idx="21">
                  <c:v>71.8</c:v>
                </c:pt>
                <c:pt idx="22">
                  <c:v>71.8</c:v>
                </c:pt>
                <c:pt idx="23">
                  <c:v>71.8</c:v>
                </c:pt>
                <c:pt idx="24">
                  <c:v>69.75</c:v>
                </c:pt>
                <c:pt idx="25">
                  <c:v>69.75</c:v>
                </c:pt>
                <c:pt idx="26">
                  <c:v>69.650000000000006</c:v>
                </c:pt>
                <c:pt idx="27">
                  <c:v>69.650000000000006</c:v>
                </c:pt>
                <c:pt idx="28">
                  <c:v>69.650000000000006</c:v>
                </c:pt>
                <c:pt idx="29">
                  <c:v>69.650000000000006</c:v>
                </c:pt>
                <c:pt idx="30">
                  <c:v>59.7</c:v>
                </c:pt>
                <c:pt idx="31">
                  <c:v>59.7</c:v>
                </c:pt>
                <c:pt idx="32">
                  <c:v>59.7</c:v>
                </c:pt>
                <c:pt idx="33">
                  <c:v>59.7</c:v>
                </c:pt>
                <c:pt idx="34">
                  <c:v>59.7</c:v>
                </c:pt>
                <c:pt idx="35">
                  <c:v>55.8</c:v>
                </c:pt>
                <c:pt idx="36">
                  <c:v>55.8</c:v>
                </c:pt>
                <c:pt idx="37">
                  <c:v>55.8</c:v>
                </c:pt>
                <c:pt idx="38">
                  <c:v>53.85</c:v>
                </c:pt>
                <c:pt idx="39">
                  <c:v>53.85</c:v>
                </c:pt>
                <c:pt idx="40">
                  <c:v>53.85</c:v>
                </c:pt>
                <c:pt idx="41">
                  <c:v>49.75</c:v>
                </c:pt>
                <c:pt idx="42">
                  <c:v>49.75</c:v>
                </c:pt>
                <c:pt idx="43">
                  <c:v>49.75</c:v>
                </c:pt>
                <c:pt idx="44">
                  <c:v>49.75</c:v>
                </c:pt>
                <c:pt idx="45">
                  <c:v>49.75</c:v>
                </c:pt>
                <c:pt idx="46">
                  <c:v>41.85</c:v>
                </c:pt>
                <c:pt idx="47">
                  <c:v>41.85</c:v>
                </c:pt>
                <c:pt idx="48">
                  <c:v>41.85</c:v>
                </c:pt>
                <c:pt idx="49">
                  <c:v>41.85</c:v>
                </c:pt>
                <c:pt idx="50">
                  <c:v>39.799999999999997</c:v>
                </c:pt>
                <c:pt idx="51">
                  <c:v>39.799999999999997</c:v>
                </c:pt>
                <c:pt idx="52">
                  <c:v>39.799999999999997</c:v>
                </c:pt>
                <c:pt idx="53">
                  <c:v>39.799999999999997</c:v>
                </c:pt>
                <c:pt idx="54">
                  <c:v>39.799999999999997</c:v>
                </c:pt>
                <c:pt idx="55">
                  <c:v>39.799999999999997</c:v>
                </c:pt>
                <c:pt idx="56">
                  <c:v>39.799999999999997</c:v>
                </c:pt>
                <c:pt idx="57">
                  <c:v>35.9</c:v>
                </c:pt>
                <c:pt idx="58">
                  <c:v>35.9</c:v>
                </c:pt>
                <c:pt idx="59">
                  <c:v>35.9</c:v>
                </c:pt>
                <c:pt idx="60">
                  <c:v>29.85</c:v>
                </c:pt>
                <c:pt idx="61">
                  <c:v>29.85</c:v>
                </c:pt>
                <c:pt idx="62">
                  <c:v>29.85</c:v>
                </c:pt>
                <c:pt idx="63">
                  <c:v>29.85</c:v>
                </c:pt>
                <c:pt idx="64">
                  <c:v>29.85</c:v>
                </c:pt>
                <c:pt idx="65">
                  <c:v>29.85</c:v>
                </c:pt>
                <c:pt idx="66">
                  <c:v>29.85</c:v>
                </c:pt>
                <c:pt idx="67">
                  <c:v>27.9</c:v>
                </c:pt>
                <c:pt idx="68">
                  <c:v>27.9</c:v>
                </c:pt>
                <c:pt idx="69">
                  <c:v>27.9</c:v>
                </c:pt>
                <c:pt idx="70">
                  <c:v>27.9</c:v>
                </c:pt>
                <c:pt idx="71">
                  <c:v>27.9</c:v>
                </c:pt>
                <c:pt idx="72">
                  <c:v>19.899999999999999</c:v>
                </c:pt>
                <c:pt idx="73">
                  <c:v>19.899999999999999</c:v>
                </c:pt>
                <c:pt idx="74">
                  <c:v>19.899999999999999</c:v>
                </c:pt>
                <c:pt idx="75">
                  <c:v>19.899999999999999</c:v>
                </c:pt>
                <c:pt idx="76">
                  <c:v>19.899999999999999</c:v>
                </c:pt>
                <c:pt idx="77">
                  <c:v>19.899999999999999</c:v>
                </c:pt>
                <c:pt idx="78">
                  <c:v>19.899999999999999</c:v>
                </c:pt>
                <c:pt idx="79">
                  <c:v>19.899999999999999</c:v>
                </c:pt>
                <c:pt idx="80">
                  <c:v>19.899999999999999</c:v>
                </c:pt>
                <c:pt idx="81">
                  <c:v>17.95</c:v>
                </c:pt>
                <c:pt idx="82">
                  <c:v>17.95</c:v>
                </c:pt>
                <c:pt idx="83">
                  <c:v>17.95</c:v>
                </c:pt>
                <c:pt idx="84">
                  <c:v>17.95</c:v>
                </c:pt>
                <c:pt idx="85">
                  <c:v>17.95</c:v>
                </c:pt>
                <c:pt idx="86">
                  <c:v>17.95</c:v>
                </c:pt>
                <c:pt idx="87">
                  <c:v>17.95</c:v>
                </c:pt>
                <c:pt idx="88">
                  <c:v>17.95</c:v>
                </c:pt>
                <c:pt idx="89">
                  <c:v>17.95</c:v>
                </c:pt>
                <c:pt idx="90">
                  <c:v>17.95</c:v>
                </c:pt>
                <c:pt idx="91">
                  <c:v>17.95</c:v>
                </c:pt>
                <c:pt idx="92">
                  <c:v>17.95</c:v>
                </c:pt>
                <c:pt idx="93">
                  <c:v>13.95</c:v>
                </c:pt>
                <c:pt idx="94">
                  <c:v>13.95</c:v>
                </c:pt>
                <c:pt idx="95">
                  <c:v>13.95</c:v>
                </c:pt>
                <c:pt idx="96">
                  <c:v>13.95</c:v>
                </c:pt>
                <c:pt idx="97">
                  <c:v>13.95</c:v>
                </c:pt>
                <c:pt idx="98">
                  <c:v>13.95</c:v>
                </c:pt>
                <c:pt idx="99">
                  <c:v>13.95</c:v>
                </c:pt>
                <c:pt idx="100">
                  <c:v>13.95</c:v>
                </c:pt>
                <c:pt idx="101">
                  <c:v>9.9499999999999993</c:v>
                </c:pt>
                <c:pt idx="102">
                  <c:v>9.9499999999999993</c:v>
                </c:pt>
                <c:pt idx="103">
                  <c:v>9.9499999999999993</c:v>
                </c:pt>
                <c:pt idx="104">
                  <c:v>9.9499999999999993</c:v>
                </c:pt>
                <c:pt idx="105">
                  <c:v>9.9499999999999993</c:v>
                </c:pt>
                <c:pt idx="106">
                  <c:v>9.9499999999999993</c:v>
                </c:pt>
                <c:pt idx="107">
                  <c:v>9.9499999999999993</c:v>
                </c:pt>
                <c:pt idx="108">
                  <c:v>9.9499999999999993</c:v>
                </c:pt>
                <c:pt idx="109">
                  <c:v>9.9499999999999993</c:v>
                </c:pt>
                <c:pt idx="110">
                  <c:v>9.9499999999999993</c:v>
                </c:pt>
                <c:pt idx="111">
                  <c:v>9.9499999999999993</c:v>
                </c:pt>
                <c:pt idx="112">
                  <c:v>9.9499999999999993</c:v>
                </c:pt>
                <c:pt idx="113">
                  <c:v>9.9499999999999993</c:v>
                </c:pt>
                <c:pt idx="114">
                  <c:v>9.9499999999999993</c:v>
                </c:pt>
                <c:pt idx="115">
                  <c:v>9.9499999999999993</c:v>
                </c:pt>
                <c:pt idx="116">
                  <c:v>9.9499999999999993</c:v>
                </c:pt>
                <c:pt idx="117">
                  <c:v>9.9499999999999993</c:v>
                </c:pt>
                <c:pt idx="118">
                  <c:v>9.9499999999999993</c:v>
                </c:pt>
                <c:pt idx="119">
                  <c:v>9.9499999999999993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70-4642-B17B-A48378F76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33026664"/>
        <c:axId val="533025352"/>
      </c:barChart>
      <c:catAx>
        <c:axId val="533026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3025352"/>
        <c:crosses val="autoZero"/>
        <c:auto val="1"/>
        <c:lblAlgn val="ctr"/>
        <c:lblOffset val="100"/>
        <c:noMultiLvlLbl val="0"/>
      </c:catAx>
      <c:valAx>
        <c:axId val="533025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Open Sans" panose="020B0606030504020204" pitchFamily="34" charset="0"/>
                <a:ea typeface="+mn-ea"/>
                <a:cs typeface="+mn-cs"/>
              </a:defRPr>
            </a:pPr>
            <a:endParaRPr lang="en-US"/>
          </a:p>
        </c:txPr>
        <c:crossAx val="533026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44009-D0E0-484B-AFC1-1031A4857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CE7D68-6CE7-4016-9944-9298987E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F4B4B-5EAF-41E6-A1E8-20451FFA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A9E11-DE55-41C5-B9FC-4E10FBFC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798D88-758A-4662-ABD1-2D2B7547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490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AC97E-DE83-4590-9513-A3546727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B480A9-13BB-408D-BDAA-B55FD7CA8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DB111-D3E8-475C-98D7-857C8568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8697F-2BFD-40D9-AFDA-D2B73BD1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08C84-385E-4770-B7FA-8D3D4A8D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989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3CE21-829A-480A-A131-4BAC3AD7B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6D0EF7-1665-4455-AFEA-7ADDAEE35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68E7A-4AB0-4F6D-9292-2B9DD352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5639F-2860-4EC4-B778-7075EAAD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C2CAF-559A-48FD-B813-C8D1EBF9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643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2C391-E1B3-4467-917E-5EDB25AD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CF217-3960-497D-921E-1864827EB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A4DA8-A3D0-49F1-AF8F-DAE14794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2A741-0DFB-4DD1-849E-76BC4F95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D78EA-141B-4CE6-B84A-6201B580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2003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38349-97CE-4EBA-9025-488A76CA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42B06-D810-472D-9920-953F9918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5A41B-5147-4CB0-857F-B8004A27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D3F726-5A94-400A-BE3D-4073EDFA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67451D-1CC0-4CDB-9905-6AB0C4DB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7827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7918E-F6F2-4C72-8008-456D5CF1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F7DE2-FADB-4B6E-91B5-558A86D50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775D81-9423-4325-A918-1F9785DEF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5B280C-63D8-4A52-80FB-4A6696A6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AE7CEC-29FA-4B4B-B447-40433049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D18EA1-1435-4694-894A-90029655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32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70DC7-E48D-40B1-893C-A3D44506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D1BA2E-C128-410A-916C-3E481A2A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353360-568B-4C00-88FA-2215B3D5E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C24A50-E62F-4A26-996E-63870846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52E5C6-52B1-4F46-B883-ABAA12A07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0597FC-2227-4F35-9836-D233F79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77D929-A56E-451D-93E4-EDD5D3DE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5AB352-873F-41AA-A239-1F4A035F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5969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D9CE0-DB39-4BE7-AB70-E8DB8557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5ED96F-2FC6-4A18-B198-31DFC09D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E62C97-942E-4FB9-BA24-673113AA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C0894-F01D-45CC-8B1E-495C3E32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157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1AC297-406A-4289-B145-ACB3FAF6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F6DB61-5D72-4CD9-B852-95AD8FB9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4093AB-471E-4457-BFB6-5637C368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6494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CE117-92C5-4455-9718-99CC9E6D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F3045-5DA3-4F6B-BEEC-33D702F7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C0A592-34F0-405B-ADCA-F3DE1B8C1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28EF98-92A8-4D08-B710-7FAC15E0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F8C0D-1D59-46F2-AB5E-B507EE8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145C38-CE5C-44FC-B209-6CB3A57D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55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5B718-48A6-4DBE-A6D1-53CCA656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4955FA-88CF-4DF7-B7B3-94CA8F9BE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236E8E-A645-4434-B9B5-F8CE4719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C3F747-53C3-4052-962A-051C1408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C9FE81-8358-4AD5-A19C-CC0912DB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A7ECC-127E-4821-A44F-A5361BED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4144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4573E8-6F0A-4253-BE11-E1E8AB6B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F899F-3E8E-43AF-B244-DAD193E6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524DE-559F-471B-97D7-54393D3A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7A6F-AA5E-4EED-AB75-985B657F3DFD}" type="datetimeFigureOut">
              <a:rPr lang="ca-ES" smtClean="0"/>
              <a:t>21/7/2020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E8441-F9DB-4F39-92EF-C1DDFE588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3C587-3DA6-40F9-B109-F16930F6B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FF73-F23C-43BD-B946-2A080A3A030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242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B4077-813E-4582-9B0D-143539125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9591"/>
            <a:ext cx="9144000" cy="1644261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 Customers’</a:t>
            </a:r>
            <a:b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Insights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56B082-43AA-480E-9BD4-28759566F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0"/>
            <a:ext cx="2233789" cy="5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4CEEE8D-FDD8-438B-A44A-FB7D9BB7B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89CAFF-F23A-4D53-9BDB-29B69B17DEB4}"/>
              </a:ext>
            </a:extLst>
          </p:cNvPr>
          <p:cNvSpPr txBox="1"/>
          <p:nvPr/>
        </p:nvSpPr>
        <p:spPr>
          <a:xfrm>
            <a:off x="566599" y="2274838"/>
            <a:ext cx="4649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of our customer’s revenue doesn’t follow a pronounced curve.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50% of our customers represent almost  80% of our revenue (78,46%).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other 50% only has the 20% of the revenue in order to differentiate investment priorities on retention activities.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52C1DF-BFBB-4B15-A616-5D095B78EA5D}"/>
              </a:ext>
            </a:extLst>
          </p:cNvPr>
          <p:cNvSpPr txBox="1">
            <a:spLocks/>
          </p:cNvSpPr>
          <p:nvPr/>
        </p:nvSpPr>
        <p:spPr>
          <a:xfrm>
            <a:off x="272343" y="980669"/>
            <a:ext cx="6529673" cy="41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u="sng" dirty="0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GB" sz="1800" b="1" u="sng" dirty="0" err="1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ong</a:t>
            </a:r>
            <a:r>
              <a:rPr lang="en-GB" sz="1800" b="1" u="sng" dirty="0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-Tail Customer Value</a:t>
            </a:r>
            <a:endParaRPr lang="en-US" sz="1800" b="1" u="sng" dirty="0">
              <a:solidFill>
                <a:srgbClr val="2AABC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AC9E6C2-0CDA-41B4-9CDC-3BC377C596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363783"/>
              </p:ext>
            </p:extLst>
          </p:nvPr>
        </p:nvGraphicFramePr>
        <p:xfrm>
          <a:off x="5325155" y="1485103"/>
          <a:ext cx="6198151" cy="4579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78690875-C3BC-4445-BC95-54676A05B5E7}"/>
              </a:ext>
            </a:extLst>
          </p:cNvPr>
          <p:cNvSpPr/>
          <p:nvPr/>
        </p:nvSpPr>
        <p:spPr>
          <a:xfrm>
            <a:off x="5927077" y="2514503"/>
            <a:ext cx="2825037" cy="3362828"/>
          </a:xfrm>
          <a:prstGeom prst="rect">
            <a:avLst/>
          </a:prstGeom>
          <a:noFill/>
          <a:ln w="57150">
            <a:solidFill>
              <a:srgbClr val="FB6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4CEEE8D-FDD8-438B-A44A-FB7D9BB7B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89CAFF-F23A-4D53-9BDB-29B69B17DEB4}"/>
              </a:ext>
            </a:extLst>
          </p:cNvPr>
          <p:cNvSpPr txBox="1"/>
          <p:nvPr/>
        </p:nvSpPr>
        <p:spPr>
          <a:xfrm>
            <a:off x="547938" y="1676308"/>
            <a:ext cx="10947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Most of the decline in November is cause by USD paying users.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Customer retention is higher in EUR than USD.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33% of our customers have been active for just a month and 59% only from 1 to 3 months. The product that has been bought the most by these customers is the Small subscription.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22% of our customers who have been active from 6 to 12 months represent the 44,5% of our revenue.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52C1DF-BFBB-4B15-A616-5D095B78EA5D}"/>
              </a:ext>
            </a:extLst>
          </p:cNvPr>
          <p:cNvSpPr txBox="1">
            <a:spLocks/>
          </p:cNvSpPr>
          <p:nvPr/>
        </p:nvSpPr>
        <p:spPr>
          <a:xfrm>
            <a:off x="272343" y="980669"/>
            <a:ext cx="6529673" cy="41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u="sng" dirty="0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US" sz="1800" b="1" u="sng" dirty="0">
              <a:solidFill>
                <a:srgbClr val="2AABC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4CEEE8D-FDD8-438B-A44A-FB7D9BB7B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89CAFF-F23A-4D53-9BDB-29B69B17DEB4}"/>
              </a:ext>
            </a:extLst>
          </p:cNvPr>
          <p:cNvSpPr txBox="1"/>
          <p:nvPr/>
        </p:nvSpPr>
        <p:spPr>
          <a:xfrm>
            <a:off x="547938" y="1676308"/>
            <a:ext cx="10947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The product that has the biggest retention is the Small subscription (77,5%) followed by the medium subscription (74,3%) although it is the product with the smallest total revenue.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Users paying in EUR prefer Small and Large subscription and users paying in USD prefer medium subscription.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Users paying in USD represent more revenue than EUR, but they are retained for a shorter period (70,9%).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Users paying in USD tried the large product subscription but have remained a customer for a small period (41,6%) than EUR users (65,9%).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The top 50% of our customers represent the 78,46% of our total revenue.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52C1DF-BFBB-4B15-A616-5D095B78EA5D}"/>
              </a:ext>
            </a:extLst>
          </p:cNvPr>
          <p:cNvSpPr txBox="1">
            <a:spLocks/>
          </p:cNvSpPr>
          <p:nvPr/>
        </p:nvSpPr>
        <p:spPr>
          <a:xfrm>
            <a:off x="272343" y="980669"/>
            <a:ext cx="6529673" cy="41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u="sng" dirty="0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US" sz="1800" b="1" u="sng" dirty="0">
              <a:solidFill>
                <a:srgbClr val="2AABC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1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4CEEE8D-FDD8-438B-A44A-FB7D9BB7B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89CAFF-F23A-4D53-9BDB-29B69B17DEB4}"/>
              </a:ext>
            </a:extLst>
          </p:cNvPr>
          <p:cNvSpPr txBox="1"/>
          <p:nvPr/>
        </p:nvSpPr>
        <p:spPr>
          <a:xfrm>
            <a:off x="547938" y="1676308"/>
            <a:ext cx="142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4000" b="1" dirty="0"/>
              <a:t>Data</a:t>
            </a:r>
            <a:endParaRPr lang="en-GB" sz="40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52C1DF-BFBB-4B15-A616-5D095B78EA5D}"/>
              </a:ext>
            </a:extLst>
          </p:cNvPr>
          <p:cNvSpPr txBox="1">
            <a:spLocks/>
          </p:cNvSpPr>
          <p:nvPr/>
        </p:nvSpPr>
        <p:spPr>
          <a:xfrm>
            <a:off x="272343" y="980669"/>
            <a:ext cx="6529673" cy="41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u="sng" dirty="0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Steps</a:t>
            </a:r>
            <a:endParaRPr lang="en-US" sz="1800" b="1" u="sng" dirty="0">
              <a:solidFill>
                <a:srgbClr val="2AABC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C1DFFA8-D297-4B2E-BAF5-8015A9726EEB}"/>
              </a:ext>
            </a:extLst>
          </p:cNvPr>
          <p:cNvSpPr/>
          <p:nvPr/>
        </p:nvSpPr>
        <p:spPr>
          <a:xfrm>
            <a:off x="2171607" y="1822390"/>
            <a:ext cx="1300294" cy="415721"/>
          </a:xfrm>
          <a:prstGeom prst="rightArrow">
            <a:avLst/>
          </a:prstGeom>
          <a:solidFill>
            <a:srgbClr val="FB6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F7FE4C-1D82-4FBA-A2CD-B25DC17CB209}"/>
              </a:ext>
            </a:extLst>
          </p:cNvPr>
          <p:cNvSpPr txBox="1"/>
          <p:nvPr/>
        </p:nvSpPr>
        <p:spPr>
          <a:xfrm>
            <a:off x="3923052" y="1676307"/>
            <a:ext cx="321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4000" b="1" dirty="0" err="1"/>
              <a:t>Information</a:t>
            </a:r>
            <a:endParaRPr lang="en-GB" sz="4000" b="1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EC632A7-FB5A-4660-9582-A3E36A1FDF7B}"/>
              </a:ext>
            </a:extLst>
          </p:cNvPr>
          <p:cNvSpPr/>
          <p:nvPr/>
        </p:nvSpPr>
        <p:spPr>
          <a:xfrm>
            <a:off x="7071662" y="1805726"/>
            <a:ext cx="1300294" cy="415721"/>
          </a:xfrm>
          <a:prstGeom prst="rightArrow">
            <a:avLst/>
          </a:prstGeom>
          <a:solidFill>
            <a:srgbClr val="FB6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F35146-8EF6-4108-8598-98FAF4E52EFA}"/>
              </a:ext>
            </a:extLst>
          </p:cNvPr>
          <p:cNvSpPr txBox="1"/>
          <p:nvPr/>
        </p:nvSpPr>
        <p:spPr>
          <a:xfrm>
            <a:off x="8580340" y="1676307"/>
            <a:ext cx="321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4000" b="1" dirty="0" err="1"/>
              <a:t>Knowledge</a:t>
            </a:r>
            <a:endParaRPr lang="en-GB" sz="4000" b="1" dirty="0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5DF83E36-E861-49BB-8381-094010C06E8B}"/>
              </a:ext>
            </a:extLst>
          </p:cNvPr>
          <p:cNvSpPr/>
          <p:nvPr/>
        </p:nvSpPr>
        <p:spPr>
          <a:xfrm rot="5400000">
            <a:off x="5338111" y="-2639818"/>
            <a:ext cx="1125760" cy="10848292"/>
          </a:xfrm>
          <a:prstGeom prst="rightBrace">
            <a:avLst/>
          </a:prstGeom>
          <a:ln>
            <a:solidFill>
              <a:srgbClr val="2AA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896F40-2705-4EE0-9831-9382A6AB2B94}"/>
              </a:ext>
            </a:extLst>
          </p:cNvPr>
          <p:cNvSpPr txBox="1"/>
          <p:nvPr/>
        </p:nvSpPr>
        <p:spPr>
          <a:xfrm>
            <a:off x="3807938" y="3347209"/>
            <a:ext cx="418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4000" b="1" dirty="0">
                <a:solidFill>
                  <a:srgbClr val="2AABCB"/>
                </a:solidFill>
              </a:rPr>
              <a:t>WHAT HAPPENED</a:t>
            </a:r>
            <a:endParaRPr lang="en-GB" sz="4000" b="1" dirty="0">
              <a:solidFill>
                <a:srgbClr val="2AABCB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83FCD1-E70A-4C4D-BE39-BCC2BC38EB21}"/>
              </a:ext>
            </a:extLst>
          </p:cNvPr>
          <p:cNvSpPr txBox="1"/>
          <p:nvPr/>
        </p:nvSpPr>
        <p:spPr>
          <a:xfrm>
            <a:off x="3619484" y="4826913"/>
            <a:ext cx="4563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4800" b="1" u="sng" dirty="0">
                <a:solidFill>
                  <a:srgbClr val="FB6B2B"/>
                </a:solidFill>
              </a:rPr>
              <a:t>WHY HAPPENED</a:t>
            </a:r>
            <a:endParaRPr lang="en-GB" sz="4800" b="1" u="sng" dirty="0">
              <a:solidFill>
                <a:srgbClr val="FB6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3" grpId="0"/>
      <p:bldP spid="4" grpId="0" animBg="1"/>
      <p:bldP spid="5" grpId="0"/>
      <p:bldP spid="9" grpId="0" animBg="1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6F9D38-8156-4ED6-96C7-A9AA2AB119B7}"/>
              </a:ext>
            </a:extLst>
          </p:cNvPr>
          <p:cNvSpPr/>
          <p:nvPr/>
        </p:nvSpPr>
        <p:spPr>
          <a:xfrm>
            <a:off x="0" y="0"/>
            <a:ext cx="65685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CB4077-813E-4582-9B0D-143539125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44" y="980669"/>
            <a:ext cx="3165446" cy="415721"/>
          </a:xfrm>
        </p:spPr>
        <p:txBody>
          <a:bodyPr>
            <a:noAutofit/>
          </a:bodyPr>
          <a:lstStyle/>
          <a:p>
            <a:r>
              <a:rPr lang="en-US" sz="1800" b="1" u="sng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Situation Overview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56B082-43AA-480E-9BD4-28759566F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803063-AF72-4EE1-A653-510DC2509304}"/>
              </a:ext>
            </a:extLst>
          </p:cNvPr>
          <p:cNvSpPr txBox="1"/>
          <p:nvPr/>
        </p:nvSpPr>
        <p:spPr>
          <a:xfrm>
            <a:off x="687897" y="1652631"/>
            <a:ext cx="51927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A&amp;B Gaming offers monthly online gaming subscriptions and are renewed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Small – 9.95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Medium – 13.95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 – 17.95</a:t>
            </a:r>
          </a:p>
          <a:p>
            <a:pPr lvl="1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Purchase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327534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6F9D38-8156-4ED6-96C7-A9AA2AB119B7}"/>
              </a:ext>
            </a:extLst>
          </p:cNvPr>
          <p:cNvSpPr/>
          <p:nvPr/>
        </p:nvSpPr>
        <p:spPr>
          <a:xfrm>
            <a:off x="0" y="0"/>
            <a:ext cx="65685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CB4077-813E-4582-9B0D-143539125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44" y="980669"/>
            <a:ext cx="3165446" cy="415721"/>
          </a:xfrm>
        </p:spPr>
        <p:txBody>
          <a:bodyPr>
            <a:noAutofit/>
          </a:bodyPr>
          <a:lstStyle/>
          <a:p>
            <a:r>
              <a:rPr lang="en-US" sz="1800" b="1" u="sng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Situation Overview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803063-AF72-4EE1-A653-510DC2509304}"/>
              </a:ext>
            </a:extLst>
          </p:cNvPr>
          <p:cNvSpPr txBox="1"/>
          <p:nvPr/>
        </p:nvSpPr>
        <p:spPr>
          <a:xfrm>
            <a:off x="687897" y="1678579"/>
            <a:ext cx="51927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To-do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their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behaviour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products have higher retention?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Differences between USD &amp; EUR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BD4F69-A745-4F5A-A5F5-1FB2C4EBC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0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B4077-813E-4582-9B0D-143539125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44" y="980669"/>
            <a:ext cx="3165446" cy="415721"/>
          </a:xfrm>
        </p:spPr>
        <p:txBody>
          <a:bodyPr>
            <a:noAutofit/>
          </a:bodyPr>
          <a:lstStyle/>
          <a:p>
            <a:pPr algn="l"/>
            <a:r>
              <a:rPr lang="en-US" sz="1800" b="1" u="sng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Cohort Analysis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CEEE8D-FDD8-438B-A44A-FB7D9BB7B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4C7A097-18FF-4C52-91ED-19116D1B7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093274"/>
              </p:ext>
            </p:extLst>
          </p:nvPr>
        </p:nvGraphicFramePr>
        <p:xfrm>
          <a:off x="5453543" y="1260952"/>
          <a:ext cx="6466113" cy="423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DE89CAFF-F23A-4D53-9BDB-29B69B17DEB4}"/>
              </a:ext>
            </a:extLst>
          </p:cNvPr>
          <p:cNvSpPr txBox="1"/>
          <p:nvPr/>
        </p:nvSpPr>
        <p:spPr>
          <a:xfrm>
            <a:off x="566599" y="2503440"/>
            <a:ext cx="4649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Subscribers, unsubscribes &amp; Current active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Considerable decrease of subscribers in November.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6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4633D7D-3FB0-4F5B-AC74-9E8B7222AE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37688"/>
              </p:ext>
            </p:extLst>
          </p:nvPr>
        </p:nvGraphicFramePr>
        <p:xfrm>
          <a:off x="5453543" y="1245127"/>
          <a:ext cx="6466112" cy="4255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44CEEE8D-FDD8-438B-A44A-FB7D9BB7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89CAFF-F23A-4D53-9BDB-29B69B17DEB4}"/>
              </a:ext>
            </a:extLst>
          </p:cNvPr>
          <p:cNvSpPr txBox="1"/>
          <p:nvPr/>
        </p:nvSpPr>
        <p:spPr>
          <a:xfrm>
            <a:off x="566599" y="1934273"/>
            <a:ext cx="4649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November’s drop off USD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 anything change?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 their opinion and thoughts about our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competitors new/updated features/products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52C1DF-BFBB-4B15-A616-5D095B78EA5D}"/>
              </a:ext>
            </a:extLst>
          </p:cNvPr>
          <p:cNvSpPr txBox="1">
            <a:spLocks/>
          </p:cNvSpPr>
          <p:nvPr/>
        </p:nvSpPr>
        <p:spPr>
          <a:xfrm>
            <a:off x="272343" y="980669"/>
            <a:ext cx="4551583" cy="41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u="sng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Cohort Analysis by Currency</a:t>
            </a:r>
          </a:p>
        </p:txBody>
      </p:sp>
    </p:spTree>
    <p:extLst>
      <p:ext uri="{BB962C8B-B14F-4D97-AF65-F5344CB8AC3E}">
        <p14:creationId xmlns:p14="http://schemas.microsoft.com/office/powerpoint/2010/main" val="1562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FA052D6-E6FC-4CCE-AD54-20B8546C5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109690"/>
              </p:ext>
            </p:extLst>
          </p:nvPr>
        </p:nvGraphicFramePr>
        <p:xfrm>
          <a:off x="5338561" y="1396390"/>
          <a:ext cx="6581093" cy="4255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44CEEE8D-FDD8-438B-A44A-FB7D9BB7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89CAFF-F23A-4D53-9BDB-29B69B17DEB4}"/>
              </a:ext>
            </a:extLst>
          </p:cNvPr>
          <p:cNvSpPr txBox="1"/>
          <p:nvPr/>
        </p:nvSpPr>
        <p:spPr>
          <a:xfrm>
            <a:off x="566599" y="2136338"/>
            <a:ext cx="4649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33% of customers don’t renew after the first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60% of customers don’t last longer than 3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22% of customers (6-12 months) represent 44,5% of our 2019 revenue.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52C1DF-BFBB-4B15-A616-5D095B78EA5D}"/>
              </a:ext>
            </a:extLst>
          </p:cNvPr>
          <p:cNvSpPr txBox="1">
            <a:spLocks/>
          </p:cNvSpPr>
          <p:nvPr/>
        </p:nvSpPr>
        <p:spPr>
          <a:xfrm>
            <a:off x="272343" y="980669"/>
            <a:ext cx="5633935" cy="41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u="sng" dirty="0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 Customers &amp; % Revenue by retention period</a:t>
            </a:r>
          </a:p>
        </p:txBody>
      </p:sp>
    </p:spTree>
    <p:extLst>
      <p:ext uri="{BB962C8B-B14F-4D97-AF65-F5344CB8AC3E}">
        <p14:creationId xmlns:p14="http://schemas.microsoft.com/office/powerpoint/2010/main" val="7383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6410807-E8BD-45D8-9F08-DF83C0A68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870804"/>
              </p:ext>
            </p:extLst>
          </p:nvPr>
        </p:nvGraphicFramePr>
        <p:xfrm>
          <a:off x="5501647" y="1188529"/>
          <a:ext cx="6418010" cy="4407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44CEEE8D-FDD8-438B-A44A-FB7D9BB7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89CAFF-F23A-4D53-9BDB-29B69B17DEB4}"/>
              </a:ext>
            </a:extLst>
          </p:cNvPr>
          <p:cNvSpPr txBox="1"/>
          <p:nvPr/>
        </p:nvSpPr>
        <p:spPr>
          <a:xfrm>
            <a:off x="566599" y="2792339"/>
            <a:ext cx="464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Differences between USD &amp; 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them were USD paying users with a Small type of subscription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52C1DF-BFBB-4B15-A616-5D095B78EA5D}"/>
              </a:ext>
            </a:extLst>
          </p:cNvPr>
          <p:cNvSpPr txBox="1">
            <a:spLocks/>
          </p:cNvSpPr>
          <p:nvPr/>
        </p:nvSpPr>
        <p:spPr>
          <a:xfrm>
            <a:off x="272343" y="980669"/>
            <a:ext cx="5633935" cy="41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u="sng" dirty="0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Left within 3 months</a:t>
            </a:r>
          </a:p>
        </p:txBody>
      </p:sp>
    </p:spTree>
    <p:extLst>
      <p:ext uri="{BB962C8B-B14F-4D97-AF65-F5344CB8AC3E}">
        <p14:creationId xmlns:p14="http://schemas.microsoft.com/office/powerpoint/2010/main" val="1904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1B46BA9-BEAE-40D4-857C-9C75FAB81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112220"/>
              </p:ext>
            </p:extLst>
          </p:nvPr>
        </p:nvGraphicFramePr>
        <p:xfrm>
          <a:off x="5486400" y="1188529"/>
          <a:ext cx="6326155" cy="4407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44CEEE8D-FDD8-438B-A44A-FB7D9BB7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89CAFF-F23A-4D53-9BDB-29B69B17DEB4}"/>
              </a:ext>
            </a:extLst>
          </p:cNvPr>
          <p:cNvSpPr txBox="1"/>
          <p:nvPr/>
        </p:nvSpPr>
        <p:spPr>
          <a:xfrm>
            <a:off x="566599" y="2274838"/>
            <a:ext cx="4649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Small subscription has the highest retention (77,5%) and revenue in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Medium subscription has almost the same retention (74,3%) as the small subscription.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as much revenue as small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52C1DF-BFBB-4B15-A616-5D095B78EA5D}"/>
              </a:ext>
            </a:extLst>
          </p:cNvPr>
          <p:cNvSpPr txBox="1">
            <a:spLocks/>
          </p:cNvSpPr>
          <p:nvPr/>
        </p:nvSpPr>
        <p:spPr>
          <a:xfrm>
            <a:off x="272343" y="980669"/>
            <a:ext cx="5633935" cy="41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u="sng" dirty="0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% Retention – Revenue by Product</a:t>
            </a:r>
            <a:endParaRPr lang="en-US" sz="1800" b="1" u="sng" dirty="0">
              <a:solidFill>
                <a:srgbClr val="2AABC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4CEEE8D-FDD8-438B-A44A-FB7D9BB7B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" y="285751"/>
            <a:ext cx="1413843" cy="3298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89CAFF-F23A-4D53-9BDB-29B69B17DEB4}"/>
              </a:ext>
            </a:extLst>
          </p:cNvPr>
          <p:cNvSpPr txBox="1"/>
          <p:nvPr/>
        </p:nvSpPr>
        <p:spPr>
          <a:xfrm>
            <a:off x="566599" y="2274838"/>
            <a:ext cx="46492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EUR Small has a better retention (84%) than USD Small (70,9%) but it has more sales than EUR.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USD users have less revenue but a higher retention (92%) than EUR users (59,7%).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EUR have more revenue and retention (65,9%) than users paying in USD, who have 41,6% retention.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D52C1DF-BFBB-4B15-A616-5D095B78EA5D}"/>
              </a:ext>
            </a:extLst>
          </p:cNvPr>
          <p:cNvSpPr txBox="1">
            <a:spLocks/>
          </p:cNvSpPr>
          <p:nvPr/>
        </p:nvSpPr>
        <p:spPr>
          <a:xfrm>
            <a:off x="272343" y="980669"/>
            <a:ext cx="6529673" cy="41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1" u="sng" dirty="0">
                <a:solidFill>
                  <a:srgbClr val="2AAB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% Retention – Revenue by Product &amp; Currency</a:t>
            </a:r>
            <a:endParaRPr lang="en-US" sz="1800" b="1" u="sng" dirty="0">
              <a:solidFill>
                <a:srgbClr val="2AABC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8CA4D5B-4194-41C9-9788-238FCB874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690031"/>
              </p:ext>
            </p:extLst>
          </p:nvPr>
        </p:nvGraphicFramePr>
        <p:xfrm>
          <a:off x="5591176" y="1382394"/>
          <a:ext cx="5934269" cy="2543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BB1D2B-6068-4922-BC46-39F94EC9D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642697"/>
              </p:ext>
            </p:extLst>
          </p:nvPr>
        </p:nvGraphicFramePr>
        <p:xfrm>
          <a:off x="5591176" y="4093654"/>
          <a:ext cx="6034226" cy="2308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99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554</Words>
  <Application>Microsoft Office PowerPoint</Application>
  <PresentationFormat>Panorámica</PresentationFormat>
  <Paragraphs>98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Tema de Office</vt:lpstr>
      <vt:lpstr>2019 Customers’  Insights</vt:lpstr>
      <vt:lpstr>Situation Overview</vt:lpstr>
      <vt:lpstr>Situation Overview</vt:lpstr>
      <vt:lpstr>Monthly Cohort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Customers’ Insights</dc:title>
  <dc:creator>Jordi Grau</dc:creator>
  <cp:lastModifiedBy>Jordi Grau</cp:lastModifiedBy>
  <cp:revision>13</cp:revision>
  <dcterms:created xsi:type="dcterms:W3CDTF">2020-07-20T15:42:34Z</dcterms:created>
  <dcterms:modified xsi:type="dcterms:W3CDTF">2020-07-21T11:36:50Z</dcterms:modified>
</cp:coreProperties>
</file>