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7012C46-A00E-4DE6-9702-AEB4100D0F9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21FFAC-D887-4CBC-9B4C-932D096B4B66}">
      <dgm:prSet/>
      <dgm:spPr/>
      <dgm:t>
        <a:bodyPr/>
        <a:lstStyle/>
        <a:p>
          <a:pPr>
            <a:defRPr cap="all"/>
          </a:pPr>
          <a:r>
            <a:rPr lang="en-US"/>
            <a:t>While this is nothing new, technology is </a:t>
          </a:r>
          <a:r>
            <a:rPr lang="en-US" i="1"/>
            <a:t>everywhere</a:t>
          </a:r>
          <a:endParaRPr lang="en-US"/>
        </a:p>
      </dgm:t>
    </dgm:pt>
    <dgm:pt modelId="{46C2DD3E-A63D-44B3-9430-1859ED01464E}" type="parTrans" cxnId="{66A7F34A-088B-403A-9DEF-A8F4D21C55FC}">
      <dgm:prSet/>
      <dgm:spPr/>
      <dgm:t>
        <a:bodyPr/>
        <a:lstStyle/>
        <a:p>
          <a:endParaRPr lang="en-US"/>
        </a:p>
      </dgm:t>
    </dgm:pt>
    <dgm:pt modelId="{E72E886F-272F-4EDF-A642-228429C4A832}" type="sibTrans" cxnId="{66A7F34A-088B-403A-9DEF-A8F4D21C55FC}">
      <dgm:prSet/>
      <dgm:spPr/>
      <dgm:t>
        <a:bodyPr/>
        <a:lstStyle/>
        <a:p>
          <a:endParaRPr lang="en-US"/>
        </a:p>
      </dgm:t>
    </dgm:pt>
    <dgm:pt modelId="{8C890484-A746-42D3-BE05-0E07ABB3C66F}">
      <dgm:prSet/>
      <dgm:spPr/>
      <dgm:t>
        <a:bodyPr/>
        <a:lstStyle/>
        <a:p>
          <a:pPr>
            <a:defRPr cap="all"/>
          </a:pPr>
          <a:r>
            <a:rPr lang="en-US" dirty="0"/>
            <a:t>This paper was published in 2016, nearly a decade after the iPhone was first introduced to the market</a:t>
          </a:r>
        </a:p>
      </dgm:t>
    </dgm:pt>
    <dgm:pt modelId="{AA31ECE2-40EE-4B5D-BA2F-AA0E00C5BC3C}" type="parTrans" cxnId="{A481F749-D8A7-4FE3-A06D-75B9C20BB3AE}">
      <dgm:prSet/>
      <dgm:spPr/>
      <dgm:t>
        <a:bodyPr/>
        <a:lstStyle/>
        <a:p>
          <a:endParaRPr lang="en-US"/>
        </a:p>
      </dgm:t>
    </dgm:pt>
    <dgm:pt modelId="{B9B78C53-EFCB-4798-AE0A-8E8DB59E09B3}" type="sibTrans" cxnId="{A481F749-D8A7-4FE3-A06D-75B9C20BB3AE}">
      <dgm:prSet/>
      <dgm:spPr/>
      <dgm:t>
        <a:bodyPr/>
        <a:lstStyle/>
        <a:p>
          <a:endParaRPr lang="en-US"/>
        </a:p>
      </dgm:t>
    </dgm:pt>
    <dgm:pt modelId="{2C533DFA-06EC-4046-91AD-6A5B56EE4ED6}">
      <dgm:prSet/>
      <dgm:spPr/>
      <dgm:t>
        <a:bodyPr/>
        <a:lstStyle/>
        <a:p>
          <a:pPr>
            <a:defRPr cap="all"/>
          </a:pPr>
          <a:r>
            <a:rPr lang="en-US"/>
            <a:t>Accessibility to the internet is never more than a press of a button away, regardless of where you are</a:t>
          </a:r>
        </a:p>
      </dgm:t>
    </dgm:pt>
    <dgm:pt modelId="{414842EA-FE03-4733-B0BD-F83958D8B2AD}" type="parTrans" cxnId="{17B850CE-825A-4B1D-A4E2-C4BEC8F1B012}">
      <dgm:prSet/>
      <dgm:spPr/>
      <dgm:t>
        <a:bodyPr/>
        <a:lstStyle/>
        <a:p>
          <a:endParaRPr lang="en-US"/>
        </a:p>
      </dgm:t>
    </dgm:pt>
    <dgm:pt modelId="{71C9F763-92CA-42B6-86F0-36BBF399CF03}" type="sibTrans" cxnId="{17B850CE-825A-4B1D-A4E2-C4BEC8F1B012}">
      <dgm:prSet/>
      <dgm:spPr/>
      <dgm:t>
        <a:bodyPr/>
        <a:lstStyle/>
        <a:p>
          <a:endParaRPr lang="en-US"/>
        </a:p>
      </dgm:t>
    </dgm:pt>
    <dgm:pt modelId="{46409888-C0C9-48B2-9BAF-A26FE52905BB}" type="pres">
      <dgm:prSet presAssocID="{D7012C46-A00E-4DE6-9702-AEB4100D0F9E}" presName="root" presStyleCnt="0">
        <dgm:presLayoutVars>
          <dgm:dir/>
          <dgm:resizeHandles val="exact"/>
        </dgm:presLayoutVars>
      </dgm:prSet>
      <dgm:spPr/>
    </dgm:pt>
    <dgm:pt modelId="{63D5C876-CDC2-4190-B708-2BB3523AD990}" type="pres">
      <dgm:prSet presAssocID="{3321FFAC-D887-4CBC-9B4C-932D096B4B66}" presName="compNode" presStyleCnt="0"/>
      <dgm:spPr/>
    </dgm:pt>
    <dgm:pt modelId="{1D89F2A2-BBCD-4ED3-B866-2D87CABBD3E3}" type="pres">
      <dgm:prSet presAssocID="{3321FFAC-D887-4CBC-9B4C-932D096B4B66}" presName="iconBgRect" presStyleLbl="bgShp" presStyleIdx="0" presStyleCnt="3"/>
      <dgm:spPr/>
    </dgm:pt>
    <dgm:pt modelId="{7F34F68F-64B4-4C47-8225-693940D02B4B}" type="pres">
      <dgm:prSet presAssocID="{3321FFAC-D887-4CBC-9B4C-932D096B4B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arth globe: Americas with solid fill"/>
        </a:ext>
      </dgm:extLst>
    </dgm:pt>
    <dgm:pt modelId="{3CEBA4A7-01AB-4F3D-835E-0395A05AC2F3}" type="pres">
      <dgm:prSet presAssocID="{3321FFAC-D887-4CBC-9B4C-932D096B4B66}" presName="spaceRect" presStyleCnt="0"/>
      <dgm:spPr/>
    </dgm:pt>
    <dgm:pt modelId="{0A84F4CF-85F5-446F-87FA-7BCDB9289AE2}" type="pres">
      <dgm:prSet presAssocID="{3321FFAC-D887-4CBC-9B4C-932D096B4B66}" presName="textRect" presStyleLbl="revTx" presStyleIdx="0" presStyleCnt="3">
        <dgm:presLayoutVars>
          <dgm:chMax val="1"/>
          <dgm:chPref val="1"/>
        </dgm:presLayoutVars>
      </dgm:prSet>
      <dgm:spPr/>
    </dgm:pt>
    <dgm:pt modelId="{11A2054C-3450-42A1-AC97-6F68BDF69791}" type="pres">
      <dgm:prSet presAssocID="{E72E886F-272F-4EDF-A642-228429C4A832}" presName="sibTrans" presStyleCnt="0"/>
      <dgm:spPr/>
    </dgm:pt>
    <dgm:pt modelId="{F77FC82A-3D46-4624-AA53-7F676BA367E1}" type="pres">
      <dgm:prSet presAssocID="{8C890484-A746-42D3-BE05-0E07ABB3C66F}" presName="compNode" presStyleCnt="0"/>
      <dgm:spPr/>
    </dgm:pt>
    <dgm:pt modelId="{550964DD-4EB5-4C47-B1CC-9B42481D4902}" type="pres">
      <dgm:prSet presAssocID="{8C890484-A746-42D3-BE05-0E07ABB3C66F}" presName="iconBgRect" presStyleLbl="bgShp" presStyleIdx="1" presStyleCnt="3"/>
      <dgm:spPr/>
    </dgm:pt>
    <dgm:pt modelId="{304BCE7D-6E41-4254-93B9-8B3ACE3216C6}" type="pres">
      <dgm:prSet presAssocID="{8C890484-A746-42D3-BE05-0E07ABB3C6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7552A8D1-0BC9-4ED9-9F9A-7AA6910CAA85}" type="pres">
      <dgm:prSet presAssocID="{8C890484-A746-42D3-BE05-0E07ABB3C66F}" presName="spaceRect" presStyleCnt="0"/>
      <dgm:spPr/>
    </dgm:pt>
    <dgm:pt modelId="{EC003280-E389-407E-B8B0-68B93822AC7C}" type="pres">
      <dgm:prSet presAssocID="{8C890484-A746-42D3-BE05-0E07ABB3C66F}" presName="textRect" presStyleLbl="revTx" presStyleIdx="1" presStyleCnt="3">
        <dgm:presLayoutVars>
          <dgm:chMax val="1"/>
          <dgm:chPref val="1"/>
        </dgm:presLayoutVars>
      </dgm:prSet>
      <dgm:spPr/>
    </dgm:pt>
    <dgm:pt modelId="{3AD2D6CA-7C15-4207-9A89-4E790446A065}" type="pres">
      <dgm:prSet presAssocID="{B9B78C53-EFCB-4798-AE0A-8E8DB59E09B3}" presName="sibTrans" presStyleCnt="0"/>
      <dgm:spPr/>
    </dgm:pt>
    <dgm:pt modelId="{DD6B8CFD-2063-45CA-9413-71FED28C5ED2}" type="pres">
      <dgm:prSet presAssocID="{2C533DFA-06EC-4046-91AD-6A5B56EE4ED6}" presName="compNode" presStyleCnt="0"/>
      <dgm:spPr/>
    </dgm:pt>
    <dgm:pt modelId="{15A2CC7E-8055-4B6C-928B-52D9B2B7B18A}" type="pres">
      <dgm:prSet presAssocID="{2C533DFA-06EC-4046-91AD-6A5B56EE4ED6}" presName="iconBgRect" presStyleLbl="bgShp" presStyleIdx="2" presStyleCnt="3"/>
      <dgm:spPr/>
    </dgm:pt>
    <dgm:pt modelId="{5EDB01B1-72B8-4E4C-A34E-7555AA1E336A}" type="pres">
      <dgm:prSet presAssocID="{2C533DFA-06EC-4046-91AD-6A5B56EE4E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Fi"/>
        </a:ext>
      </dgm:extLst>
    </dgm:pt>
    <dgm:pt modelId="{4CF6E2EB-8E0D-4B34-86A0-3036744B1DB6}" type="pres">
      <dgm:prSet presAssocID="{2C533DFA-06EC-4046-91AD-6A5B56EE4ED6}" presName="spaceRect" presStyleCnt="0"/>
      <dgm:spPr/>
    </dgm:pt>
    <dgm:pt modelId="{F4AA180D-9793-4312-B463-41A27F53E67F}" type="pres">
      <dgm:prSet presAssocID="{2C533DFA-06EC-4046-91AD-6A5B56EE4ED6}" presName="textRect" presStyleLbl="revTx" presStyleIdx="2" presStyleCnt="3">
        <dgm:presLayoutVars>
          <dgm:chMax val="1"/>
          <dgm:chPref val="1"/>
        </dgm:presLayoutVars>
      </dgm:prSet>
      <dgm:spPr/>
    </dgm:pt>
  </dgm:ptLst>
  <dgm:cxnLst>
    <dgm:cxn modelId="{30ACA069-C78D-4C42-8020-9F068CC257F7}" type="presOf" srcId="{8C890484-A746-42D3-BE05-0E07ABB3C66F}" destId="{EC003280-E389-407E-B8B0-68B93822AC7C}" srcOrd="0" destOrd="0" presId="urn:microsoft.com/office/officeart/2018/5/layout/IconCircleLabelList"/>
    <dgm:cxn modelId="{A481F749-D8A7-4FE3-A06D-75B9C20BB3AE}" srcId="{D7012C46-A00E-4DE6-9702-AEB4100D0F9E}" destId="{8C890484-A746-42D3-BE05-0E07ABB3C66F}" srcOrd="1" destOrd="0" parTransId="{AA31ECE2-40EE-4B5D-BA2F-AA0E00C5BC3C}" sibTransId="{B9B78C53-EFCB-4798-AE0A-8E8DB59E09B3}"/>
    <dgm:cxn modelId="{66A7F34A-088B-403A-9DEF-A8F4D21C55FC}" srcId="{D7012C46-A00E-4DE6-9702-AEB4100D0F9E}" destId="{3321FFAC-D887-4CBC-9B4C-932D096B4B66}" srcOrd="0" destOrd="0" parTransId="{46C2DD3E-A63D-44B3-9430-1859ED01464E}" sibTransId="{E72E886F-272F-4EDF-A642-228429C4A832}"/>
    <dgm:cxn modelId="{EA2EA84D-245A-4BC5-A270-3949B51ADC5E}" type="presOf" srcId="{2C533DFA-06EC-4046-91AD-6A5B56EE4ED6}" destId="{F4AA180D-9793-4312-B463-41A27F53E67F}" srcOrd="0" destOrd="0" presId="urn:microsoft.com/office/officeart/2018/5/layout/IconCircleLabelList"/>
    <dgm:cxn modelId="{DC93ABA5-7125-4FA5-A359-0D77ECD5A61F}" type="presOf" srcId="{3321FFAC-D887-4CBC-9B4C-932D096B4B66}" destId="{0A84F4CF-85F5-446F-87FA-7BCDB9289AE2}" srcOrd="0" destOrd="0" presId="urn:microsoft.com/office/officeart/2018/5/layout/IconCircleLabelList"/>
    <dgm:cxn modelId="{17B850CE-825A-4B1D-A4E2-C4BEC8F1B012}" srcId="{D7012C46-A00E-4DE6-9702-AEB4100D0F9E}" destId="{2C533DFA-06EC-4046-91AD-6A5B56EE4ED6}" srcOrd="2" destOrd="0" parTransId="{414842EA-FE03-4733-B0BD-F83958D8B2AD}" sibTransId="{71C9F763-92CA-42B6-86F0-36BBF399CF03}"/>
    <dgm:cxn modelId="{07E9E3EF-0031-419C-B769-D6BEC0153766}" type="presOf" srcId="{D7012C46-A00E-4DE6-9702-AEB4100D0F9E}" destId="{46409888-C0C9-48B2-9BAF-A26FE52905BB}" srcOrd="0" destOrd="0" presId="urn:microsoft.com/office/officeart/2018/5/layout/IconCircleLabelList"/>
    <dgm:cxn modelId="{05E53F63-7BDD-4D16-BBE9-7963A3A3DA4D}" type="presParOf" srcId="{46409888-C0C9-48B2-9BAF-A26FE52905BB}" destId="{63D5C876-CDC2-4190-B708-2BB3523AD990}" srcOrd="0" destOrd="0" presId="urn:microsoft.com/office/officeart/2018/5/layout/IconCircleLabelList"/>
    <dgm:cxn modelId="{E23858AE-E4B8-4B47-A14A-4E84357DA5C4}" type="presParOf" srcId="{63D5C876-CDC2-4190-B708-2BB3523AD990}" destId="{1D89F2A2-BBCD-4ED3-B866-2D87CABBD3E3}" srcOrd="0" destOrd="0" presId="urn:microsoft.com/office/officeart/2018/5/layout/IconCircleLabelList"/>
    <dgm:cxn modelId="{3CC4304E-1147-4AE4-9EAE-1A090B8635C5}" type="presParOf" srcId="{63D5C876-CDC2-4190-B708-2BB3523AD990}" destId="{7F34F68F-64B4-4C47-8225-693940D02B4B}" srcOrd="1" destOrd="0" presId="urn:microsoft.com/office/officeart/2018/5/layout/IconCircleLabelList"/>
    <dgm:cxn modelId="{26599333-B5FF-426A-8509-5ED05624CDCF}" type="presParOf" srcId="{63D5C876-CDC2-4190-B708-2BB3523AD990}" destId="{3CEBA4A7-01AB-4F3D-835E-0395A05AC2F3}" srcOrd="2" destOrd="0" presId="urn:microsoft.com/office/officeart/2018/5/layout/IconCircleLabelList"/>
    <dgm:cxn modelId="{FE8C20ED-9E91-4F6B-8C64-2BC8B04CC990}" type="presParOf" srcId="{63D5C876-CDC2-4190-B708-2BB3523AD990}" destId="{0A84F4CF-85F5-446F-87FA-7BCDB9289AE2}" srcOrd="3" destOrd="0" presId="urn:microsoft.com/office/officeart/2018/5/layout/IconCircleLabelList"/>
    <dgm:cxn modelId="{1DBE403A-F1D1-4363-9221-B05D33009FDE}" type="presParOf" srcId="{46409888-C0C9-48B2-9BAF-A26FE52905BB}" destId="{11A2054C-3450-42A1-AC97-6F68BDF69791}" srcOrd="1" destOrd="0" presId="urn:microsoft.com/office/officeart/2018/5/layout/IconCircleLabelList"/>
    <dgm:cxn modelId="{7181A221-1FC8-46B2-A816-A39F0DC21DB7}" type="presParOf" srcId="{46409888-C0C9-48B2-9BAF-A26FE52905BB}" destId="{F77FC82A-3D46-4624-AA53-7F676BA367E1}" srcOrd="2" destOrd="0" presId="urn:microsoft.com/office/officeart/2018/5/layout/IconCircleLabelList"/>
    <dgm:cxn modelId="{8B4BFA93-EA82-4B62-BE4D-0DC0EED57BB9}" type="presParOf" srcId="{F77FC82A-3D46-4624-AA53-7F676BA367E1}" destId="{550964DD-4EB5-4C47-B1CC-9B42481D4902}" srcOrd="0" destOrd="0" presId="urn:microsoft.com/office/officeart/2018/5/layout/IconCircleLabelList"/>
    <dgm:cxn modelId="{811AB83E-0D63-41A4-93FE-A38F721CCB57}" type="presParOf" srcId="{F77FC82A-3D46-4624-AA53-7F676BA367E1}" destId="{304BCE7D-6E41-4254-93B9-8B3ACE3216C6}" srcOrd="1" destOrd="0" presId="urn:microsoft.com/office/officeart/2018/5/layout/IconCircleLabelList"/>
    <dgm:cxn modelId="{C94B945A-FA3F-4037-8BEF-BCBDA0F6D61B}" type="presParOf" srcId="{F77FC82A-3D46-4624-AA53-7F676BA367E1}" destId="{7552A8D1-0BC9-4ED9-9F9A-7AA6910CAA85}" srcOrd="2" destOrd="0" presId="urn:microsoft.com/office/officeart/2018/5/layout/IconCircleLabelList"/>
    <dgm:cxn modelId="{D1BD39D4-8D94-4E05-A5FB-3DEE36EC7249}" type="presParOf" srcId="{F77FC82A-3D46-4624-AA53-7F676BA367E1}" destId="{EC003280-E389-407E-B8B0-68B93822AC7C}" srcOrd="3" destOrd="0" presId="urn:microsoft.com/office/officeart/2018/5/layout/IconCircleLabelList"/>
    <dgm:cxn modelId="{947E942E-1684-4844-8289-31663B99549A}" type="presParOf" srcId="{46409888-C0C9-48B2-9BAF-A26FE52905BB}" destId="{3AD2D6CA-7C15-4207-9A89-4E790446A065}" srcOrd="3" destOrd="0" presId="urn:microsoft.com/office/officeart/2018/5/layout/IconCircleLabelList"/>
    <dgm:cxn modelId="{F52F1FD6-547B-4E57-8C50-44DD108BBADF}" type="presParOf" srcId="{46409888-C0C9-48B2-9BAF-A26FE52905BB}" destId="{DD6B8CFD-2063-45CA-9413-71FED28C5ED2}" srcOrd="4" destOrd="0" presId="urn:microsoft.com/office/officeart/2018/5/layout/IconCircleLabelList"/>
    <dgm:cxn modelId="{962F70E5-9130-45C0-9F09-1AC319FD3D3C}" type="presParOf" srcId="{DD6B8CFD-2063-45CA-9413-71FED28C5ED2}" destId="{15A2CC7E-8055-4B6C-928B-52D9B2B7B18A}" srcOrd="0" destOrd="0" presId="urn:microsoft.com/office/officeart/2018/5/layout/IconCircleLabelList"/>
    <dgm:cxn modelId="{2F142C62-20F2-4F1C-8EBB-AA05EC0795EB}" type="presParOf" srcId="{DD6B8CFD-2063-45CA-9413-71FED28C5ED2}" destId="{5EDB01B1-72B8-4E4C-A34E-7555AA1E336A}" srcOrd="1" destOrd="0" presId="urn:microsoft.com/office/officeart/2018/5/layout/IconCircleLabelList"/>
    <dgm:cxn modelId="{5403CC45-1D88-4681-9DFF-26447127F65C}" type="presParOf" srcId="{DD6B8CFD-2063-45CA-9413-71FED28C5ED2}" destId="{4CF6E2EB-8E0D-4B34-86A0-3036744B1DB6}" srcOrd="2" destOrd="0" presId="urn:microsoft.com/office/officeart/2018/5/layout/IconCircleLabelList"/>
    <dgm:cxn modelId="{68C2ECDA-4662-42E1-BFAB-5D71B49B7B26}" type="presParOf" srcId="{DD6B8CFD-2063-45CA-9413-71FED28C5ED2}" destId="{F4AA180D-9793-4312-B463-41A27F53E6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57B71-6B95-4DB4-BAB9-18D66C019B0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1816C6-3F61-4DD3-B45F-1DFA4E62E56F}">
      <dgm:prSet/>
      <dgm:spPr/>
      <dgm:t>
        <a:bodyPr/>
        <a:lstStyle/>
        <a:p>
          <a:pPr>
            <a:lnSpc>
              <a:spcPct val="100000"/>
            </a:lnSpc>
            <a:defRPr b="1"/>
          </a:pPr>
          <a:r>
            <a:rPr lang="en-US"/>
            <a:t>Daily Surveys</a:t>
          </a:r>
        </a:p>
      </dgm:t>
    </dgm:pt>
    <dgm:pt modelId="{7A105B9C-E63C-4F7E-AA39-2D8AC71CB3C5}" type="parTrans" cxnId="{6D49697E-9443-4FBF-A1A0-73A774470E98}">
      <dgm:prSet/>
      <dgm:spPr/>
      <dgm:t>
        <a:bodyPr/>
        <a:lstStyle/>
        <a:p>
          <a:endParaRPr lang="en-US"/>
        </a:p>
      </dgm:t>
    </dgm:pt>
    <dgm:pt modelId="{6DB0FBAA-7181-4CAE-83D2-99D621DACA90}" type="sibTrans" cxnId="{6D49697E-9443-4FBF-A1A0-73A774470E98}">
      <dgm:prSet/>
      <dgm:spPr/>
      <dgm:t>
        <a:bodyPr/>
        <a:lstStyle/>
        <a:p>
          <a:endParaRPr lang="en-US"/>
        </a:p>
      </dgm:t>
    </dgm:pt>
    <dgm:pt modelId="{82222FE8-1801-466A-B254-4B942ABFAD7E}">
      <dgm:prSet/>
      <dgm:spPr/>
      <dgm:t>
        <a:bodyPr/>
        <a:lstStyle/>
        <a:p>
          <a:pPr>
            <a:lnSpc>
              <a:spcPct val="100000"/>
            </a:lnSpc>
          </a:pPr>
          <a:r>
            <a:rPr lang="en-US"/>
            <a:t>How often did they feel interrupted?</a:t>
          </a:r>
        </a:p>
      </dgm:t>
    </dgm:pt>
    <dgm:pt modelId="{9A63A5F4-28F0-4E3B-A135-E8EE7178D37B}" type="parTrans" cxnId="{76825450-AF30-4D08-A08A-588377034934}">
      <dgm:prSet/>
      <dgm:spPr/>
      <dgm:t>
        <a:bodyPr/>
        <a:lstStyle/>
        <a:p>
          <a:endParaRPr lang="en-US"/>
        </a:p>
      </dgm:t>
    </dgm:pt>
    <dgm:pt modelId="{385F12CA-78EF-47FB-8D1C-7DBB30BEAA31}" type="sibTrans" cxnId="{76825450-AF30-4D08-A08A-588377034934}">
      <dgm:prSet/>
      <dgm:spPr/>
      <dgm:t>
        <a:bodyPr/>
        <a:lstStyle/>
        <a:p>
          <a:endParaRPr lang="en-US"/>
        </a:p>
      </dgm:t>
    </dgm:pt>
    <dgm:pt modelId="{54E6FC7E-23C6-4CB0-9BDB-AAC5A4E6190B}">
      <dgm:prSet/>
      <dgm:spPr/>
      <dgm:t>
        <a:bodyPr/>
        <a:lstStyle/>
        <a:p>
          <a:pPr>
            <a:lnSpc>
              <a:spcPct val="100000"/>
            </a:lnSpc>
            <a:defRPr b="1"/>
          </a:pPr>
          <a:r>
            <a:rPr lang="en-US" dirty="0"/>
            <a:t>Longer Weekly Survey</a:t>
          </a:r>
        </a:p>
      </dgm:t>
    </dgm:pt>
    <dgm:pt modelId="{BD66A2E5-1796-4F37-9A86-3380043EEABF}" type="parTrans" cxnId="{0401C3CC-12B2-498A-88F1-2CBE07B3E353}">
      <dgm:prSet/>
      <dgm:spPr/>
      <dgm:t>
        <a:bodyPr/>
        <a:lstStyle/>
        <a:p>
          <a:endParaRPr lang="en-US"/>
        </a:p>
      </dgm:t>
    </dgm:pt>
    <dgm:pt modelId="{253D775C-172C-4F56-8D1D-1F251BC9BBA7}" type="sibTrans" cxnId="{0401C3CC-12B2-498A-88F1-2CBE07B3E353}">
      <dgm:prSet/>
      <dgm:spPr/>
      <dgm:t>
        <a:bodyPr/>
        <a:lstStyle/>
        <a:p>
          <a:endParaRPr lang="en-US"/>
        </a:p>
      </dgm:t>
    </dgm:pt>
    <dgm:pt modelId="{390AE169-EAFC-444E-BD74-053326E42D22}">
      <dgm:prSet/>
      <dgm:spPr/>
      <dgm:t>
        <a:bodyPr/>
        <a:lstStyle/>
        <a:p>
          <a:pPr>
            <a:lnSpc>
              <a:spcPct val="100000"/>
            </a:lnSpc>
          </a:pPr>
          <a:r>
            <a:rPr lang="en-US" dirty="0"/>
            <a:t>Contained main variables and measures</a:t>
          </a:r>
        </a:p>
      </dgm:t>
    </dgm:pt>
    <dgm:pt modelId="{61CB25A0-B262-4279-9695-54A4BAB5B0A8}" type="parTrans" cxnId="{88965100-C8E1-4D44-8331-C7A1B41CD08B}">
      <dgm:prSet/>
      <dgm:spPr/>
      <dgm:t>
        <a:bodyPr/>
        <a:lstStyle/>
        <a:p>
          <a:endParaRPr lang="en-US"/>
        </a:p>
      </dgm:t>
    </dgm:pt>
    <dgm:pt modelId="{E36E47CD-1459-410C-910F-87A10EEC469B}" type="sibTrans" cxnId="{88965100-C8E1-4D44-8331-C7A1B41CD08B}">
      <dgm:prSet/>
      <dgm:spPr/>
      <dgm:t>
        <a:bodyPr/>
        <a:lstStyle/>
        <a:p>
          <a:endParaRPr lang="en-US"/>
        </a:p>
      </dgm:t>
    </dgm:pt>
    <dgm:pt modelId="{AC814CA6-07E6-4569-A4D0-06C08D1F2BD7}" type="pres">
      <dgm:prSet presAssocID="{E9957B71-6B95-4DB4-BAB9-18D66C019B0E}" presName="root" presStyleCnt="0">
        <dgm:presLayoutVars>
          <dgm:dir/>
          <dgm:resizeHandles val="exact"/>
        </dgm:presLayoutVars>
      </dgm:prSet>
      <dgm:spPr/>
    </dgm:pt>
    <dgm:pt modelId="{4319D38F-3053-47E2-B4AF-2990710614F6}" type="pres">
      <dgm:prSet presAssocID="{421816C6-3F61-4DD3-B45F-1DFA4E62E56F}" presName="compNode" presStyleCnt="0"/>
      <dgm:spPr/>
    </dgm:pt>
    <dgm:pt modelId="{5E099244-9B35-4817-BD06-F16262139387}" type="pres">
      <dgm:prSet presAssocID="{421816C6-3F61-4DD3-B45F-1DFA4E62E5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Face with Solid Fill"/>
        </a:ext>
      </dgm:extLst>
    </dgm:pt>
    <dgm:pt modelId="{61AA5854-02F6-4C33-B099-3DD2EEBF1763}" type="pres">
      <dgm:prSet presAssocID="{421816C6-3F61-4DD3-B45F-1DFA4E62E56F}" presName="iconSpace" presStyleCnt="0"/>
      <dgm:spPr/>
    </dgm:pt>
    <dgm:pt modelId="{5254B561-E774-4D5A-80BF-76C536A4607B}" type="pres">
      <dgm:prSet presAssocID="{421816C6-3F61-4DD3-B45F-1DFA4E62E56F}" presName="parTx" presStyleLbl="revTx" presStyleIdx="0" presStyleCnt="4">
        <dgm:presLayoutVars>
          <dgm:chMax val="0"/>
          <dgm:chPref val="0"/>
        </dgm:presLayoutVars>
      </dgm:prSet>
      <dgm:spPr/>
    </dgm:pt>
    <dgm:pt modelId="{38506279-35C8-407B-A32B-E38A10FBBB05}" type="pres">
      <dgm:prSet presAssocID="{421816C6-3F61-4DD3-B45F-1DFA4E62E56F}" presName="txSpace" presStyleCnt="0"/>
      <dgm:spPr/>
    </dgm:pt>
    <dgm:pt modelId="{3E5127FA-7629-4FCC-A5BD-5971477CF5DF}" type="pres">
      <dgm:prSet presAssocID="{421816C6-3F61-4DD3-B45F-1DFA4E62E56F}" presName="desTx" presStyleLbl="revTx" presStyleIdx="1" presStyleCnt="4">
        <dgm:presLayoutVars/>
      </dgm:prSet>
      <dgm:spPr/>
    </dgm:pt>
    <dgm:pt modelId="{98C3C84B-75B7-4378-938D-676240788E61}" type="pres">
      <dgm:prSet presAssocID="{6DB0FBAA-7181-4CAE-83D2-99D621DACA90}" presName="sibTrans" presStyleCnt="0"/>
      <dgm:spPr/>
    </dgm:pt>
    <dgm:pt modelId="{111A0721-835E-4FD2-9420-2F7357D6A225}" type="pres">
      <dgm:prSet presAssocID="{54E6FC7E-23C6-4CB0-9BDB-AAC5A4E6190B}" presName="compNode" presStyleCnt="0"/>
      <dgm:spPr/>
    </dgm:pt>
    <dgm:pt modelId="{120CED1A-005C-4D8A-A622-E163402506DA}" type="pres">
      <dgm:prSet presAssocID="{54E6FC7E-23C6-4CB0-9BDB-AAC5A4E619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CE1881C-C691-49D4-A6D7-93421EF0B608}" type="pres">
      <dgm:prSet presAssocID="{54E6FC7E-23C6-4CB0-9BDB-AAC5A4E6190B}" presName="iconSpace" presStyleCnt="0"/>
      <dgm:spPr/>
    </dgm:pt>
    <dgm:pt modelId="{725BAA1E-375F-4B5C-84F9-AC55E1F9F4A8}" type="pres">
      <dgm:prSet presAssocID="{54E6FC7E-23C6-4CB0-9BDB-AAC5A4E6190B}" presName="parTx" presStyleLbl="revTx" presStyleIdx="2" presStyleCnt="4">
        <dgm:presLayoutVars>
          <dgm:chMax val="0"/>
          <dgm:chPref val="0"/>
        </dgm:presLayoutVars>
      </dgm:prSet>
      <dgm:spPr/>
    </dgm:pt>
    <dgm:pt modelId="{600D81A7-59EE-4D0D-899B-3EEE429C51AD}" type="pres">
      <dgm:prSet presAssocID="{54E6FC7E-23C6-4CB0-9BDB-AAC5A4E6190B}" presName="txSpace" presStyleCnt="0"/>
      <dgm:spPr/>
    </dgm:pt>
    <dgm:pt modelId="{9DF8D1BF-81EF-4ACF-B06C-848A52D14BAB}" type="pres">
      <dgm:prSet presAssocID="{54E6FC7E-23C6-4CB0-9BDB-AAC5A4E6190B}" presName="desTx" presStyleLbl="revTx" presStyleIdx="3" presStyleCnt="4">
        <dgm:presLayoutVars/>
      </dgm:prSet>
      <dgm:spPr/>
    </dgm:pt>
  </dgm:ptLst>
  <dgm:cxnLst>
    <dgm:cxn modelId="{88965100-C8E1-4D44-8331-C7A1B41CD08B}" srcId="{54E6FC7E-23C6-4CB0-9BDB-AAC5A4E6190B}" destId="{390AE169-EAFC-444E-BD74-053326E42D22}" srcOrd="0" destOrd="0" parTransId="{61CB25A0-B262-4279-9695-54A4BAB5B0A8}" sibTransId="{E36E47CD-1459-410C-910F-87A10EEC469B}"/>
    <dgm:cxn modelId="{1D5D1529-1D56-47D8-AD35-E50D83BBFAE5}" type="presOf" srcId="{390AE169-EAFC-444E-BD74-053326E42D22}" destId="{9DF8D1BF-81EF-4ACF-B06C-848A52D14BAB}" srcOrd="0" destOrd="0" presId="urn:microsoft.com/office/officeart/2018/5/layout/CenteredIconLabelDescriptionList"/>
    <dgm:cxn modelId="{9F1EDD5C-740D-48B6-8F99-73AA75B2E03C}" type="presOf" srcId="{E9957B71-6B95-4DB4-BAB9-18D66C019B0E}" destId="{AC814CA6-07E6-4569-A4D0-06C08D1F2BD7}" srcOrd="0" destOrd="0" presId="urn:microsoft.com/office/officeart/2018/5/layout/CenteredIconLabelDescriptionList"/>
    <dgm:cxn modelId="{C748C849-230F-48AD-A4B1-80CD90FEE437}" type="presOf" srcId="{54E6FC7E-23C6-4CB0-9BDB-AAC5A4E6190B}" destId="{725BAA1E-375F-4B5C-84F9-AC55E1F9F4A8}" srcOrd="0" destOrd="0" presId="urn:microsoft.com/office/officeart/2018/5/layout/CenteredIconLabelDescriptionList"/>
    <dgm:cxn modelId="{76825450-AF30-4D08-A08A-588377034934}" srcId="{421816C6-3F61-4DD3-B45F-1DFA4E62E56F}" destId="{82222FE8-1801-466A-B254-4B942ABFAD7E}" srcOrd="0" destOrd="0" parTransId="{9A63A5F4-28F0-4E3B-A135-E8EE7178D37B}" sibTransId="{385F12CA-78EF-47FB-8D1C-7DBB30BEAA31}"/>
    <dgm:cxn modelId="{F3EA8D56-0DC1-46A1-A137-9CEA32693B55}" type="presOf" srcId="{421816C6-3F61-4DD3-B45F-1DFA4E62E56F}" destId="{5254B561-E774-4D5A-80BF-76C536A4607B}" srcOrd="0" destOrd="0" presId="urn:microsoft.com/office/officeart/2018/5/layout/CenteredIconLabelDescriptionList"/>
    <dgm:cxn modelId="{6D49697E-9443-4FBF-A1A0-73A774470E98}" srcId="{E9957B71-6B95-4DB4-BAB9-18D66C019B0E}" destId="{421816C6-3F61-4DD3-B45F-1DFA4E62E56F}" srcOrd="0" destOrd="0" parTransId="{7A105B9C-E63C-4F7E-AA39-2D8AC71CB3C5}" sibTransId="{6DB0FBAA-7181-4CAE-83D2-99D621DACA90}"/>
    <dgm:cxn modelId="{34DAA082-D2B2-4BF9-BAFE-176387E7F9D9}" type="presOf" srcId="{82222FE8-1801-466A-B254-4B942ABFAD7E}" destId="{3E5127FA-7629-4FCC-A5BD-5971477CF5DF}" srcOrd="0" destOrd="0" presId="urn:microsoft.com/office/officeart/2018/5/layout/CenteredIconLabelDescriptionList"/>
    <dgm:cxn modelId="{0401C3CC-12B2-498A-88F1-2CBE07B3E353}" srcId="{E9957B71-6B95-4DB4-BAB9-18D66C019B0E}" destId="{54E6FC7E-23C6-4CB0-9BDB-AAC5A4E6190B}" srcOrd="1" destOrd="0" parTransId="{BD66A2E5-1796-4F37-9A86-3380043EEABF}" sibTransId="{253D775C-172C-4F56-8D1D-1F251BC9BBA7}"/>
    <dgm:cxn modelId="{FA583350-6641-4A69-B5C3-8E5704788B72}" type="presParOf" srcId="{AC814CA6-07E6-4569-A4D0-06C08D1F2BD7}" destId="{4319D38F-3053-47E2-B4AF-2990710614F6}" srcOrd="0" destOrd="0" presId="urn:microsoft.com/office/officeart/2018/5/layout/CenteredIconLabelDescriptionList"/>
    <dgm:cxn modelId="{AF8CE76C-11E8-4C71-A52C-615BA942EEC6}" type="presParOf" srcId="{4319D38F-3053-47E2-B4AF-2990710614F6}" destId="{5E099244-9B35-4817-BD06-F16262139387}" srcOrd="0" destOrd="0" presId="urn:microsoft.com/office/officeart/2018/5/layout/CenteredIconLabelDescriptionList"/>
    <dgm:cxn modelId="{A2BC4A68-E020-442B-B0AE-CD26ECA9F0AC}" type="presParOf" srcId="{4319D38F-3053-47E2-B4AF-2990710614F6}" destId="{61AA5854-02F6-4C33-B099-3DD2EEBF1763}" srcOrd="1" destOrd="0" presId="urn:microsoft.com/office/officeart/2018/5/layout/CenteredIconLabelDescriptionList"/>
    <dgm:cxn modelId="{6F201FA4-DA4D-41E2-93F5-6AB1331A8891}" type="presParOf" srcId="{4319D38F-3053-47E2-B4AF-2990710614F6}" destId="{5254B561-E774-4D5A-80BF-76C536A4607B}" srcOrd="2" destOrd="0" presId="urn:microsoft.com/office/officeart/2018/5/layout/CenteredIconLabelDescriptionList"/>
    <dgm:cxn modelId="{E0B627E8-C2E8-468A-9E1E-2D0132522351}" type="presParOf" srcId="{4319D38F-3053-47E2-B4AF-2990710614F6}" destId="{38506279-35C8-407B-A32B-E38A10FBBB05}" srcOrd="3" destOrd="0" presId="urn:microsoft.com/office/officeart/2018/5/layout/CenteredIconLabelDescriptionList"/>
    <dgm:cxn modelId="{1398ED16-18B3-4B29-87E0-C2D310573DD6}" type="presParOf" srcId="{4319D38F-3053-47E2-B4AF-2990710614F6}" destId="{3E5127FA-7629-4FCC-A5BD-5971477CF5DF}" srcOrd="4" destOrd="0" presId="urn:microsoft.com/office/officeart/2018/5/layout/CenteredIconLabelDescriptionList"/>
    <dgm:cxn modelId="{D6FD8AE6-73B9-4841-AF21-A4CAF0DC0442}" type="presParOf" srcId="{AC814CA6-07E6-4569-A4D0-06C08D1F2BD7}" destId="{98C3C84B-75B7-4378-938D-676240788E61}" srcOrd="1" destOrd="0" presId="urn:microsoft.com/office/officeart/2018/5/layout/CenteredIconLabelDescriptionList"/>
    <dgm:cxn modelId="{94400C7A-6FC9-432E-8E75-5893034F8340}" type="presParOf" srcId="{AC814CA6-07E6-4569-A4D0-06C08D1F2BD7}" destId="{111A0721-835E-4FD2-9420-2F7357D6A225}" srcOrd="2" destOrd="0" presId="urn:microsoft.com/office/officeart/2018/5/layout/CenteredIconLabelDescriptionList"/>
    <dgm:cxn modelId="{D3AEF2A5-BA34-490C-A5B4-28926D512822}" type="presParOf" srcId="{111A0721-835E-4FD2-9420-2F7357D6A225}" destId="{120CED1A-005C-4D8A-A622-E163402506DA}" srcOrd="0" destOrd="0" presId="urn:microsoft.com/office/officeart/2018/5/layout/CenteredIconLabelDescriptionList"/>
    <dgm:cxn modelId="{BAB9048E-A79E-4DD6-BCF8-D65A5F2B1AA9}" type="presParOf" srcId="{111A0721-835E-4FD2-9420-2F7357D6A225}" destId="{1CE1881C-C691-49D4-A6D7-93421EF0B608}" srcOrd="1" destOrd="0" presId="urn:microsoft.com/office/officeart/2018/5/layout/CenteredIconLabelDescriptionList"/>
    <dgm:cxn modelId="{5AB96864-1947-47B7-893B-75FA84F9CEFF}" type="presParOf" srcId="{111A0721-835E-4FD2-9420-2F7357D6A225}" destId="{725BAA1E-375F-4B5C-84F9-AC55E1F9F4A8}" srcOrd="2" destOrd="0" presId="urn:microsoft.com/office/officeart/2018/5/layout/CenteredIconLabelDescriptionList"/>
    <dgm:cxn modelId="{F5DB36EF-FED8-4A28-A997-AC4C96BA475A}" type="presParOf" srcId="{111A0721-835E-4FD2-9420-2F7357D6A225}" destId="{600D81A7-59EE-4D0D-899B-3EEE429C51AD}" srcOrd="3" destOrd="0" presId="urn:microsoft.com/office/officeart/2018/5/layout/CenteredIconLabelDescriptionList"/>
    <dgm:cxn modelId="{E4B60A01-A0A3-41D3-A394-9CF65D30316A}" type="presParOf" srcId="{111A0721-835E-4FD2-9420-2F7357D6A225}" destId="{9DF8D1BF-81EF-4ACF-B06C-848A52D14BA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A9ADE6-6990-444B-A6C0-69ED434161A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0C1536-56B2-4E8E-93D3-3D1334D9F751}">
      <dgm:prSet/>
      <dgm:spPr/>
      <dgm:t>
        <a:bodyPr/>
        <a:lstStyle/>
        <a:p>
          <a:r>
            <a:rPr lang="en-US"/>
            <a:t>Smartphone interruptions</a:t>
          </a:r>
        </a:p>
      </dgm:t>
    </dgm:pt>
    <dgm:pt modelId="{484374B1-03B3-4780-AC5A-94BD5D339C2C}" type="parTrans" cxnId="{5A615200-C7F7-4AA8-87E9-BA8458546D6E}">
      <dgm:prSet/>
      <dgm:spPr/>
      <dgm:t>
        <a:bodyPr/>
        <a:lstStyle/>
        <a:p>
          <a:endParaRPr lang="en-US"/>
        </a:p>
      </dgm:t>
    </dgm:pt>
    <dgm:pt modelId="{64FA61AD-B7D1-4AD6-B5B6-C90FA32F61A1}" type="sibTrans" cxnId="{5A615200-C7F7-4AA8-87E9-BA8458546D6E}">
      <dgm:prSet/>
      <dgm:spPr/>
      <dgm:t>
        <a:bodyPr/>
        <a:lstStyle/>
        <a:p>
          <a:endParaRPr lang="en-US"/>
        </a:p>
      </dgm:t>
    </dgm:pt>
    <dgm:pt modelId="{4CF58115-0409-446C-AA0E-2E4B7EE585AB}">
      <dgm:prSet/>
      <dgm:spPr/>
      <dgm:t>
        <a:bodyPr/>
        <a:lstStyle/>
        <a:p>
          <a:r>
            <a:rPr lang="en-US"/>
            <a:t>Ordinal (0-6)</a:t>
          </a:r>
        </a:p>
      </dgm:t>
    </dgm:pt>
    <dgm:pt modelId="{5A60F3B8-C6B8-4BA3-BB10-CB8CFC46050C}" type="parTrans" cxnId="{32DF2645-2D0C-4C94-8315-52C5DFB314CB}">
      <dgm:prSet/>
      <dgm:spPr/>
      <dgm:t>
        <a:bodyPr/>
        <a:lstStyle/>
        <a:p>
          <a:endParaRPr lang="en-US"/>
        </a:p>
      </dgm:t>
    </dgm:pt>
    <dgm:pt modelId="{D8C3F794-824A-4F6A-85B1-27500ABB025B}" type="sibTrans" cxnId="{32DF2645-2D0C-4C94-8315-52C5DFB314CB}">
      <dgm:prSet/>
      <dgm:spPr/>
      <dgm:t>
        <a:bodyPr/>
        <a:lstStyle/>
        <a:p>
          <a:endParaRPr lang="en-US"/>
        </a:p>
      </dgm:t>
    </dgm:pt>
    <dgm:pt modelId="{F9570122-3D0C-4041-9B59-9ED4EF0005DB}">
      <dgm:prSet/>
      <dgm:spPr/>
      <dgm:t>
        <a:bodyPr/>
        <a:lstStyle/>
        <a:p>
          <a:r>
            <a:rPr lang="en-US"/>
            <a:t>14 Different Daily Activities</a:t>
          </a:r>
        </a:p>
      </dgm:t>
    </dgm:pt>
    <dgm:pt modelId="{7F60E6DB-1DB7-4B05-926C-C0F7E11248DC}" type="parTrans" cxnId="{A36183A8-FD74-40CB-BA49-6B7670E0B1AF}">
      <dgm:prSet/>
      <dgm:spPr/>
      <dgm:t>
        <a:bodyPr/>
        <a:lstStyle/>
        <a:p>
          <a:endParaRPr lang="en-US"/>
        </a:p>
      </dgm:t>
    </dgm:pt>
    <dgm:pt modelId="{FB90A57D-0F1F-4F7F-AA54-534962684E1F}" type="sibTrans" cxnId="{A36183A8-FD74-40CB-BA49-6B7670E0B1AF}">
      <dgm:prSet/>
      <dgm:spPr/>
      <dgm:t>
        <a:bodyPr/>
        <a:lstStyle/>
        <a:p>
          <a:endParaRPr lang="en-US"/>
        </a:p>
      </dgm:t>
    </dgm:pt>
    <dgm:pt modelId="{FED296E6-080F-4C1F-A577-9C775053BD5B}">
      <dgm:prSet/>
      <dgm:spPr/>
      <dgm:t>
        <a:bodyPr/>
        <a:lstStyle/>
        <a:p>
          <a:r>
            <a:rPr lang="en-US"/>
            <a:t>Inattention and Hyperactivity</a:t>
          </a:r>
        </a:p>
      </dgm:t>
    </dgm:pt>
    <dgm:pt modelId="{9CA8B61A-4ADA-47E6-B1DA-622D59DD071D}" type="parTrans" cxnId="{DE8BDCD2-3DC2-48AD-B499-DFC519BB1F76}">
      <dgm:prSet/>
      <dgm:spPr/>
      <dgm:t>
        <a:bodyPr/>
        <a:lstStyle/>
        <a:p>
          <a:endParaRPr lang="en-US"/>
        </a:p>
      </dgm:t>
    </dgm:pt>
    <dgm:pt modelId="{9D8CA5AF-A577-4C24-8421-1D6FC84355A2}" type="sibTrans" cxnId="{DE8BDCD2-3DC2-48AD-B499-DFC519BB1F76}">
      <dgm:prSet/>
      <dgm:spPr/>
      <dgm:t>
        <a:bodyPr/>
        <a:lstStyle/>
        <a:p>
          <a:endParaRPr lang="en-US"/>
        </a:p>
      </dgm:t>
    </dgm:pt>
    <dgm:pt modelId="{AA868E92-7467-4D77-8E9C-DF16F3A6CB66}">
      <dgm:prSet/>
      <dgm:spPr/>
      <dgm:t>
        <a:bodyPr/>
        <a:lstStyle/>
        <a:p>
          <a:r>
            <a:rPr lang="en-US"/>
            <a:t>Ordinal (1-4)</a:t>
          </a:r>
        </a:p>
      </dgm:t>
    </dgm:pt>
    <dgm:pt modelId="{73FF02C6-7B81-4C62-9A83-4555F9375A73}" type="parTrans" cxnId="{650E5818-7591-4B0E-8AA6-3E3DCF5EF094}">
      <dgm:prSet/>
      <dgm:spPr/>
      <dgm:t>
        <a:bodyPr/>
        <a:lstStyle/>
        <a:p>
          <a:endParaRPr lang="en-US"/>
        </a:p>
      </dgm:t>
    </dgm:pt>
    <dgm:pt modelId="{85FBFF5B-F450-47D9-B584-C8B316E21F0F}" type="sibTrans" cxnId="{650E5818-7591-4B0E-8AA6-3E3DCF5EF094}">
      <dgm:prSet/>
      <dgm:spPr/>
      <dgm:t>
        <a:bodyPr/>
        <a:lstStyle/>
        <a:p>
          <a:endParaRPr lang="en-US"/>
        </a:p>
      </dgm:t>
    </dgm:pt>
    <dgm:pt modelId="{2E5D8D6C-3094-40F7-B27D-12E3CABDBFF6}">
      <dgm:prSet/>
      <dgm:spPr/>
      <dgm:t>
        <a:bodyPr/>
        <a:lstStyle/>
        <a:p>
          <a:r>
            <a:rPr lang="en-US"/>
            <a:t>18 Symptoms</a:t>
          </a:r>
        </a:p>
      </dgm:t>
    </dgm:pt>
    <dgm:pt modelId="{529604CB-4B4A-4DD3-9527-5B588C2470CA}" type="parTrans" cxnId="{19C8FB91-039E-4C82-B95B-0C5157751A6A}">
      <dgm:prSet/>
      <dgm:spPr/>
      <dgm:t>
        <a:bodyPr/>
        <a:lstStyle/>
        <a:p>
          <a:endParaRPr lang="en-US"/>
        </a:p>
      </dgm:t>
    </dgm:pt>
    <dgm:pt modelId="{5975251D-34AD-4315-AC00-5C4972CF13A0}" type="sibTrans" cxnId="{19C8FB91-039E-4C82-B95B-0C5157751A6A}">
      <dgm:prSet/>
      <dgm:spPr/>
      <dgm:t>
        <a:bodyPr/>
        <a:lstStyle/>
        <a:p>
          <a:endParaRPr lang="en-US"/>
        </a:p>
      </dgm:t>
    </dgm:pt>
    <dgm:pt modelId="{8CA2CF7C-88F4-4BFF-8EDE-FD6130F21337}">
      <dgm:prSet/>
      <dgm:spPr/>
      <dgm:t>
        <a:bodyPr/>
        <a:lstStyle/>
        <a:p>
          <a:r>
            <a:rPr lang="en-US"/>
            <a:t>Productivity</a:t>
          </a:r>
        </a:p>
      </dgm:t>
    </dgm:pt>
    <dgm:pt modelId="{1855DB47-CB12-408E-AD21-B857ED955463}" type="parTrans" cxnId="{E3A12E89-A74A-4D0F-9863-20CF44CC6A0E}">
      <dgm:prSet/>
      <dgm:spPr/>
      <dgm:t>
        <a:bodyPr/>
        <a:lstStyle/>
        <a:p>
          <a:endParaRPr lang="en-US"/>
        </a:p>
      </dgm:t>
    </dgm:pt>
    <dgm:pt modelId="{AD7C2D0D-D7F6-47B5-8E0B-82F9EF3D30F7}" type="sibTrans" cxnId="{E3A12E89-A74A-4D0F-9863-20CF44CC6A0E}">
      <dgm:prSet/>
      <dgm:spPr/>
      <dgm:t>
        <a:bodyPr/>
        <a:lstStyle/>
        <a:p>
          <a:endParaRPr lang="en-US"/>
        </a:p>
      </dgm:t>
    </dgm:pt>
    <dgm:pt modelId="{EF186928-634B-4837-83AD-F76532C5D7A3}">
      <dgm:prSet/>
      <dgm:spPr/>
      <dgm:t>
        <a:bodyPr/>
        <a:lstStyle/>
        <a:p>
          <a:r>
            <a:rPr lang="en-US" dirty="0"/>
            <a:t>Three question self-report based on previous research</a:t>
          </a:r>
        </a:p>
      </dgm:t>
    </dgm:pt>
    <dgm:pt modelId="{68134F10-7D91-4590-A89E-12F739AFE7CA}" type="parTrans" cxnId="{FDCE3C50-2F26-410E-B701-1D8E3AD47C58}">
      <dgm:prSet/>
      <dgm:spPr/>
      <dgm:t>
        <a:bodyPr/>
        <a:lstStyle/>
        <a:p>
          <a:endParaRPr lang="en-US"/>
        </a:p>
      </dgm:t>
    </dgm:pt>
    <dgm:pt modelId="{E3B5BAC3-7F5A-4189-B877-C0E050309F87}" type="sibTrans" cxnId="{FDCE3C50-2F26-410E-B701-1D8E3AD47C58}">
      <dgm:prSet/>
      <dgm:spPr/>
      <dgm:t>
        <a:bodyPr/>
        <a:lstStyle/>
        <a:p>
          <a:endParaRPr lang="en-US"/>
        </a:p>
      </dgm:t>
    </dgm:pt>
    <dgm:pt modelId="{D8EE9197-406F-4389-BEB4-25E8894D88ED}">
      <dgm:prSet/>
      <dgm:spPr/>
      <dgm:t>
        <a:bodyPr/>
        <a:lstStyle/>
        <a:p>
          <a:r>
            <a:rPr lang="en-US"/>
            <a:t>Psychological Well-Being</a:t>
          </a:r>
        </a:p>
      </dgm:t>
    </dgm:pt>
    <dgm:pt modelId="{FB95C09F-456E-4922-AB1F-8FEC4A769EB8}" type="parTrans" cxnId="{8CBD4C61-6E70-45AA-B2CA-368AF9BF3434}">
      <dgm:prSet/>
      <dgm:spPr/>
      <dgm:t>
        <a:bodyPr/>
        <a:lstStyle/>
        <a:p>
          <a:endParaRPr lang="en-US"/>
        </a:p>
      </dgm:t>
    </dgm:pt>
    <dgm:pt modelId="{598994A4-7E8B-4E7E-9173-740F0CC42D46}" type="sibTrans" cxnId="{8CBD4C61-6E70-45AA-B2CA-368AF9BF3434}">
      <dgm:prSet/>
      <dgm:spPr/>
      <dgm:t>
        <a:bodyPr/>
        <a:lstStyle/>
        <a:p>
          <a:endParaRPr lang="en-US"/>
        </a:p>
      </dgm:t>
    </dgm:pt>
    <dgm:pt modelId="{4A7C653C-9C06-4475-8408-DF78CF330A97}">
      <dgm:prSet/>
      <dgm:spPr/>
      <dgm:t>
        <a:bodyPr/>
        <a:lstStyle/>
        <a:p>
          <a:r>
            <a:rPr lang="en-US"/>
            <a:t>Based on Ryff’s six components of psychological well-being</a:t>
          </a:r>
        </a:p>
      </dgm:t>
    </dgm:pt>
    <dgm:pt modelId="{C01DBC65-3EDB-4F8D-8C70-9164F5115470}" type="parTrans" cxnId="{84491330-446E-4749-A7F1-8B49D70F3320}">
      <dgm:prSet/>
      <dgm:spPr/>
      <dgm:t>
        <a:bodyPr/>
        <a:lstStyle/>
        <a:p>
          <a:endParaRPr lang="en-US"/>
        </a:p>
      </dgm:t>
    </dgm:pt>
    <dgm:pt modelId="{8B486CBC-88E3-41DA-90BF-9E5E2217F843}" type="sibTrans" cxnId="{84491330-446E-4749-A7F1-8B49D70F3320}">
      <dgm:prSet/>
      <dgm:spPr/>
      <dgm:t>
        <a:bodyPr/>
        <a:lstStyle/>
        <a:p>
          <a:endParaRPr lang="en-US"/>
        </a:p>
      </dgm:t>
    </dgm:pt>
    <dgm:pt modelId="{2C6602AD-B1EF-41B3-ABCC-C104C898B39A}">
      <dgm:prSet/>
      <dgm:spPr/>
      <dgm:t>
        <a:bodyPr/>
        <a:lstStyle/>
        <a:p>
          <a:r>
            <a:rPr lang="en-US"/>
            <a:t>This measure alone is based on a ton of previous research, which could be an entire presentation in and of itself</a:t>
          </a:r>
        </a:p>
      </dgm:t>
    </dgm:pt>
    <dgm:pt modelId="{F5428582-53AA-4485-9072-8B9C7C608B74}" type="parTrans" cxnId="{69AF6CEE-7C74-49CB-8559-43391672A973}">
      <dgm:prSet/>
      <dgm:spPr/>
      <dgm:t>
        <a:bodyPr/>
        <a:lstStyle/>
        <a:p>
          <a:endParaRPr lang="en-US"/>
        </a:p>
      </dgm:t>
    </dgm:pt>
    <dgm:pt modelId="{C702581B-E5D2-4523-B1BE-144758773C9A}" type="sibTrans" cxnId="{69AF6CEE-7C74-49CB-8559-43391672A973}">
      <dgm:prSet/>
      <dgm:spPr/>
      <dgm:t>
        <a:bodyPr/>
        <a:lstStyle/>
        <a:p>
          <a:endParaRPr lang="en-US"/>
        </a:p>
      </dgm:t>
    </dgm:pt>
    <dgm:pt modelId="{45B75012-50D6-4FA0-99E5-44872BC0B6C8}" type="pres">
      <dgm:prSet presAssocID="{65A9ADE6-6990-444B-A6C0-69ED434161AB}" presName="root" presStyleCnt="0">
        <dgm:presLayoutVars>
          <dgm:dir/>
          <dgm:resizeHandles val="exact"/>
        </dgm:presLayoutVars>
      </dgm:prSet>
      <dgm:spPr/>
    </dgm:pt>
    <dgm:pt modelId="{57D11CA8-657D-40A7-89A4-E87E08D74E45}" type="pres">
      <dgm:prSet presAssocID="{640C1536-56B2-4E8E-93D3-3D1334D9F751}" presName="compNode" presStyleCnt="0"/>
      <dgm:spPr/>
    </dgm:pt>
    <dgm:pt modelId="{574C92DE-E2C4-4226-8EF0-4396A7735E5A}" type="pres">
      <dgm:prSet presAssocID="{640C1536-56B2-4E8E-93D3-3D1334D9F751}" presName="bgRect" presStyleLbl="bgShp" presStyleIdx="0" presStyleCnt="4"/>
      <dgm:spPr/>
    </dgm:pt>
    <dgm:pt modelId="{D6FEA984-16E6-42F6-8158-3B663489516F}" type="pres">
      <dgm:prSet presAssocID="{640C1536-56B2-4E8E-93D3-3D1334D9F7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5A74E858-EA5D-4017-B214-CD7904176655}" type="pres">
      <dgm:prSet presAssocID="{640C1536-56B2-4E8E-93D3-3D1334D9F751}" presName="spaceRect" presStyleCnt="0"/>
      <dgm:spPr/>
    </dgm:pt>
    <dgm:pt modelId="{63F34D99-93B0-4D3E-9B5F-546998459B47}" type="pres">
      <dgm:prSet presAssocID="{640C1536-56B2-4E8E-93D3-3D1334D9F751}" presName="parTx" presStyleLbl="revTx" presStyleIdx="0" presStyleCnt="8">
        <dgm:presLayoutVars>
          <dgm:chMax val="0"/>
          <dgm:chPref val="0"/>
        </dgm:presLayoutVars>
      </dgm:prSet>
      <dgm:spPr/>
    </dgm:pt>
    <dgm:pt modelId="{079DCCFE-1CFA-4884-899E-92B5DE07DA02}" type="pres">
      <dgm:prSet presAssocID="{640C1536-56B2-4E8E-93D3-3D1334D9F751}" presName="desTx" presStyleLbl="revTx" presStyleIdx="1" presStyleCnt="8">
        <dgm:presLayoutVars/>
      </dgm:prSet>
      <dgm:spPr/>
    </dgm:pt>
    <dgm:pt modelId="{D3EAB3D3-A419-437C-8799-FF8E9B02025B}" type="pres">
      <dgm:prSet presAssocID="{64FA61AD-B7D1-4AD6-B5B6-C90FA32F61A1}" presName="sibTrans" presStyleCnt="0"/>
      <dgm:spPr/>
    </dgm:pt>
    <dgm:pt modelId="{B010C4F7-4AFC-4AFD-BDC0-F27863C484A2}" type="pres">
      <dgm:prSet presAssocID="{FED296E6-080F-4C1F-A577-9C775053BD5B}" presName="compNode" presStyleCnt="0"/>
      <dgm:spPr/>
    </dgm:pt>
    <dgm:pt modelId="{5D1B5A1A-F987-47FE-8153-859B41269991}" type="pres">
      <dgm:prSet presAssocID="{FED296E6-080F-4C1F-A577-9C775053BD5B}" presName="bgRect" presStyleLbl="bgShp" presStyleIdx="1" presStyleCnt="4"/>
      <dgm:spPr/>
    </dgm:pt>
    <dgm:pt modelId="{9DCB5EA3-928B-446B-9BA3-6A95FA7A765F}" type="pres">
      <dgm:prSet presAssocID="{FED296E6-080F-4C1F-A577-9C775053BD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2AA2E81A-6C15-4824-A141-A85D9F5B8C9E}" type="pres">
      <dgm:prSet presAssocID="{FED296E6-080F-4C1F-A577-9C775053BD5B}" presName="spaceRect" presStyleCnt="0"/>
      <dgm:spPr/>
    </dgm:pt>
    <dgm:pt modelId="{303EB4F9-7F59-4FE0-A774-367554957FE4}" type="pres">
      <dgm:prSet presAssocID="{FED296E6-080F-4C1F-A577-9C775053BD5B}" presName="parTx" presStyleLbl="revTx" presStyleIdx="2" presStyleCnt="8">
        <dgm:presLayoutVars>
          <dgm:chMax val="0"/>
          <dgm:chPref val="0"/>
        </dgm:presLayoutVars>
      </dgm:prSet>
      <dgm:spPr/>
    </dgm:pt>
    <dgm:pt modelId="{AB81BF54-F942-467D-A2AE-49388870E100}" type="pres">
      <dgm:prSet presAssocID="{FED296E6-080F-4C1F-A577-9C775053BD5B}" presName="desTx" presStyleLbl="revTx" presStyleIdx="3" presStyleCnt="8">
        <dgm:presLayoutVars/>
      </dgm:prSet>
      <dgm:spPr/>
    </dgm:pt>
    <dgm:pt modelId="{850B3934-CA58-4FB3-B936-0499D7EB5CE2}" type="pres">
      <dgm:prSet presAssocID="{9D8CA5AF-A577-4C24-8421-1D6FC84355A2}" presName="sibTrans" presStyleCnt="0"/>
      <dgm:spPr/>
    </dgm:pt>
    <dgm:pt modelId="{3E5AD443-4786-4475-87F3-FFE95830F3C1}" type="pres">
      <dgm:prSet presAssocID="{8CA2CF7C-88F4-4BFF-8EDE-FD6130F21337}" presName="compNode" presStyleCnt="0"/>
      <dgm:spPr/>
    </dgm:pt>
    <dgm:pt modelId="{51FCC470-FFF1-44A7-BF70-23CEA5767539}" type="pres">
      <dgm:prSet presAssocID="{8CA2CF7C-88F4-4BFF-8EDE-FD6130F21337}" presName="bgRect" presStyleLbl="bgShp" presStyleIdx="2" presStyleCnt="4"/>
      <dgm:spPr/>
    </dgm:pt>
    <dgm:pt modelId="{CF302248-A4F2-49A5-B936-22BD3589AF82}" type="pres">
      <dgm:prSet presAssocID="{8CA2CF7C-88F4-4BFF-8EDE-FD6130F213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B4F55D63-8F14-4461-8869-37FCAF3F360B}" type="pres">
      <dgm:prSet presAssocID="{8CA2CF7C-88F4-4BFF-8EDE-FD6130F21337}" presName="spaceRect" presStyleCnt="0"/>
      <dgm:spPr/>
    </dgm:pt>
    <dgm:pt modelId="{D47563E8-F4D8-4A58-995A-4B4AEB35F157}" type="pres">
      <dgm:prSet presAssocID="{8CA2CF7C-88F4-4BFF-8EDE-FD6130F21337}" presName="parTx" presStyleLbl="revTx" presStyleIdx="4" presStyleCnt="8">
        <dgm:presLayoutVars>
          <dgm:chMax val="0"/>
          <dgm:chPref val="0"/>
        </dgm:presLayoutVars>
      </dgm:prSet>
      <dgm:spPr/>
    </dgm:pt>
    <dgm:pt modelId="{79FEC6A5-4C18-4B49-A4E5-E600F10F50EB}" type="pres">
      <dgm:prSet presAssocID="{8CA2CF7C-88F4-4BFF-8EDE-FD6130F21337}" presName="desTx" presStyleLbl="revTx" presStyleIdx="5" presStyleCnt="8">
        <dgm:presLayoutVars/>
      </dgm:prSet>
      <dgm:spPr/>
    </dgm:pt>
    <dgm:pt modelId="{E3827DC0-EC93-4BCC-9F96-B3A4D2095C9B}" type="pres">
      <dgm:prSet presAssocID="{AD7C2D0D-D7F6-47B5-8E0B-82F9EF3D30F7}" presName="sibTrans" presStyleCnt="0"/>
      <dgm:spPr/>
    </dgm:pt>
    <dgm:pt modelId="{1F3D47BB-880F-497A-BE69-21DB80DA4801}" type="pres">
      <dgm:prSet presAssocID="{D8EE9197-406F-4389-BEB4-25E8894D88ED}" presName="compNode" presStyleCnt="0"/>
      <dgm:spPr/>
    </dgm:pt>
    <dgm:pt modelId="{9285FAD6-8F3F-4D0E-84C0-FCBA296E2E87}" type="pres">
      <dgm:prSet presAssocID="{D8EE9197-406F-4389-BEB4-25E8894D88ED}" presName="bgRect" presStyleLbl="bgShp" presStyleIdx="3" presStyleCnt="4"/>
      <dgm:spPr/>
    </dgm:pt>
    <dgm:pt modelId="{4D907914-B7D7-4741-83C7-C87F2F5F0B7C}" type="pres">
      <dgm:prSet presAssocID="{D8EE9197-406F-4389-BEB4-25E8894D88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C09A81A-024E-41F2-8425-42A36FF0C2DC}" type="pres">
      <dgm:prSet presAssocID="{D8EE9197-406F-4389-BEB4-25E8894D88ED}" presName="spaceRect" presStyleCnt="0"/>
      <dgm:spPr/>
    </dgm:pt>
    <dgm:pt modelId="{8BD89270-7A4E-4E6E-955B-4D58DD5BE83F}" type="pres">
      <dgm:prSet presAssocID="{D8EE9197-406F-4389-BEB4-25E8894D88ED}" presName="parTx" presStyleLbl="revTx" presStyleIdx="6" presStyleCnt="8">
        <dgm:presLayoutVars>
          <dgm:chMax val="0"/>
          <dgm:chPref val="0"/>
        </dgm:presLayoutVars>
      </dgm:prSet>
      <dgm:spPr/>
    </dgm:pt>
    <dgm:pt modelId="{917C1FB2-5245-4CA6-8480-23FB77A576FA}" type="pres">
      <dgm:prSet presAssocID="{D8EE9197-406F-4389-BEB4-25E8894D88ED}" presName="desTx" presStyleLbl="revTx" presStyleIdx="7" presStyleCnt="8">
        <dgm:presLayoutVars/>
      </dgm:prSet>
      <dgm:spPr/>
    </dgm:pt>
  </dgm:ptLst>
  <dgm:cxnLst>
    <dgm:cxn modelId="{5A615200-C7F7-4AA8-87E9-BA8458546D6E}" srcId="{65A9ADE6-6990-444B-A6C0-69ED434161AB}" destId="{640C1536-56B2-4E8E-93D3-3D1334D9F751}" srcOrd="0" destOrd="0" parTransId="{484374B1-03B3-4780-AC5A-94BD5D339C2C}" sibTransId="{64FA61AD-B7D1-4AD6-B5B6-C90FA32F61A1}"/>
    <dgm:cxn modelId="{8FD0D80B-9760-486B-BC53-0A3121609C44}" type="presOf" srcId="{FED296E6-080F-4C1F-A577-9C775053BD5B}" destId="{303EB4F9-7F59-4FE0-A774-367554957FE4}" srcOrd="0" destOrd="0" presId="urn:microsoft.com/office/officeart/2018/2/layout/IconVerticalSolidList"/>
    <dgm:cxn modelId="{BB754D16-6963-4A9A-BDC1-F1B5F0A4F962}" type="presOf" srcId="{4A7C653C-9C06-4475-8408-DF78CF330A97}" destId="{917C1FB2-5245-4CA6-8480-23FB77A576FA}" srcOrd="0" destOrd="0" presId="urn:microsoft.com/office/officeart/2018/2/layout/IconVerticalSolidList"/>
    <dgm:cxn modelId="{650E5818-7591-4B0E-8AA6-3E3DCF5EF094}" srcId="{FED296E6-080F-4C1F-A577-9C775053BD5B}" destId="{AA868E92-7467-4D77-8E9C-DF16F3A6CB66}" srcOrd="0" destOrd="0" parTransId="{73FF02C6-7B81-4C62-9A83-4555F9375A73}" sibTransId="{85FBFF5B-F450-47D9-B584-C8B316E21F0F}"/>
    <dgm:cxn modelId="{D2A8941D-B224-4F98-8B91-FC5DC78EF7E0}" type="presOf" srcId="{EF186928-634B-4837-83AD-F76532C5D7A3}" destId="{79FEC6A5-4C18-4B49-A4E5-E600F10F50EB}" srcOrd="0" destOrd="0" presId="urn:microsoft.com/office/officeart/2018/2/layout/IconVerticalSolidList"/>
    <dgm:cxn modelId="{84491330-446E-4749-A7F1-8B49D70F3320}" srcId="{D8EE9197-406F-4389-BEB4-25E8894D88ED}" destId="{4A7C653C-9C06-4475-8408-DF78CF330A97}" srcOrd="0" destOrd="0" parTransId="{C01DBC65-3EDB-4F8D-8C70-9164F5115470}" sibTransId="{8B486CBC-88E3-41DA-90BF-9E5E2217F843}"/>
    <dgm:cxn modelId="{8CBD4C61-6E70-45AA-B2CA-368AF9BF3434}" srcId="{65A9ADE6-6990-444B-A6C0-69ED434161AB}" destId="{D8EE9197-406F-4389-BEB4-25E8894D88ED}" srcOrd="3" destOrd="0" parTransId="{FB95C09F-456E-4922-AB1F-8FEC4A769EB8}" sibTransId="{598994A4-7E8B-4E7E-9173-740F0CC42D46}"/>
    <dgm:cxn modelId="{32DF2645-2D0C-4C94-8315-52C5DFB314CB}" srcId="{640C1536-56B2-4E8E-93D3-3D1334D9F751}" destId="{4CF58115-0409-446C-AA0E-2E4B7EE585AB}" srcOrd="0" destOrd="0" parTransId="{5A60F3B8-C6B8-4BA3-BB10-CB8CFC46050C}" sibTransId="{D8C3F794-824A-4F6A-85B1-27500ABB025B}"/>
    <dgm:cxn modelId="{4A03DE6B-CDE9-487D-9E18-998F0D15C7C7}" type="presOf" srcId="{8CA2CF7C-88F4-4BFF-8EDE-FD6130F21337}" destId="{D47563E8-F4D8-4A58-995A-4B4AEB35F157}" srcOrd="0" destOrd="0" presId="urn:microsoft.com/office/officeart/2018/2/layout/IconVerticalSolidList"/>
    <dgm:cxn modelId="{C075DE6D-C12D-44A0-9AA4-DCB08EA8C5A7}" type="presOf" srcId="{D8EE9197-406F-4389-BEB4-25E8894D88ED}" destId="{8BD89270-7A4E-4E6E-955B-4D58DD5BE83F}" srcOrd="0" destOrd="0" presId="urn:microsoft.com/office/officeart/2018/2/layout/IconVerticalSolidList"/>
    <dgm:cxn modelId="{FDCE3C50-2F26-410E-B701-1D8E3AD47C58}" srcId="{8CA2CF7C-88F4-4BFF-8EDE-FD6130F21337}" destId="{EF186928-634B-4837-83AD-F76532C5D7A3}" srcOrd="0" destOrd="0" parTransId="{68134F10-7D91-4590-A89E-12F739AFE7CA}" sibTransId="{E3B5BAC3-7F5A-4189-B877-C0E050309F87}"/>
    <dgm:cxn modelId="{2496BD7E-4852-440B-8873-B3A4E33BDB1B}" type="presOf" srcId="{2E5D8D6C-3094-40F7-B27D-12E3CABDBFF6}" destId="{AB81BF54-F942-467D-A2AE-49388870E100}" srcOrd="0" destOrd="1" presId="urn:microsoft.com/office/officeart/2018/2/layout/IconVerticalSolidList"/>
    <dgm:cxn modelId="{E3A12E89-A74A-4D0F-9863-20CF44CC6A0E}" srcId="{65A9ADE6-6990-444B-A6C0-69ED434161AB}" destId="{8CA2CF7C-88F4-4BFF-8EDE-FD6130F21337}" srcOrd="2" destOrd="0" parTransId="{1855DB47-CB12-408E-AD21-B857ED955463}" sibTransId="{AD7C2D0D-D7F6-47B5-8E0B-82F9EF3D30F7}"/>
    <dgm:cxn modelId="{19C8FB91-039E-4C82-B95B-0C5157751A6A}" srcId="{FED296E6-080F-4C1F-A577-9C775053BD5B}" destId="{2E5D8D6C-3094-40F7-B27D-12E3CABDBFF6}" srcOrd="1" destOrd="0" parTransId="{529604CB-4B4A-4DD3-9527-5B588C2470CA}" sibTransId="{5975251D-34AD-4315-AC00-5C4972CF13A0}"/>
    <dgm:cxn modelId="{DA024B98-7E2D-421C-A3CC-3B9611F52CAA}" type="presOf" srcId="{AA868E92-7467-4D77-8E9C-DF16F3A6CB66}" destId="{AB81BF54-F942-467D-A2AE-49388870E100}" srcOrd="0" destOrd="0" presId="urn:microsoft.com/office/officeart/2018/2/layout/IconVerticalSolidList"/>
    <dgm:cxn modelId="{A36183A8-FD74-40CB-BA49-6B7670E0B1AF}" srcId="{640C1536-56B2-4E8E-93D3-3D1334D9F751}" destId="{F9570122-3D0C-4041-9B59-9ED4EF0005DB}" srcOrd="1" destOrd="0" parTransId="{7F60E6DB-1DB7-4B05-926C-C0F7E11248DC}" sibTransId="{FB90A57D-0F1F-4F7F-AA54-534962684E1F}"/>
    <dgm:cxn modelId="{1013C8BF-6F72-4CE4-A611-FB6573EDE2E7}" type="presOf" srcId="{65A9ADE6-6990-444B-A6C0-69ED434161AB}" destId="{45B75012-50D6-4FA0-99E5-44872BC0B6C8}" srcOrd="0" destOrd="0" presId="urn:microsoft.com/office/officeart/2018/2/layout/IconVerticalSolidList"/>
    <dgm:cxn modelId="{9C8A50CA-0285-4053-B913-21AD475D7387}" type="presOf" srcId="{4CF58115-0409-446C-AA0E-2E4B7EE585AB}" destId="{079DCCFE-1CFA-4884-899E-92B5DE07DA02}" srcOrd="0" destOrd="0" presId="urn:microsoft.com/office/officeart/2018/2/layout/IconVerticalSolidList"/>
    <dgm:cxn modelId="{DE8BDCD2-3DC2-48AD-B499-DFC519BB1F76}" srcId="{65A9ADE6-6990-444B-A6C0-69ED434161AB}" destId="{FED296E6-080F-4C1F-A577-9C775053BD5B}" srcOrd="1" destOrd="0" parTransId="{9CA8B61A-4ADA-47E6-B1DA-622D59DD071D}" sibTransId="{9D8CA5AF-A577-4C24-8421-1D6FC84355A2}"/>
    <dgm:cxn modelId="{9A41D0D7-0328-484B-B472-035A400BB48E}" type="presOf" srcId="{F9570122-3D0C-4041-9B59-9ED4EF0005DB}" destId="{079DCCFE-1CFA-4884-899E-92B5DE07DA02}" srcOrd="0" destOrd="1" presId="urn:microsoft.com/office/officeart/2018/2/layout/IconVerticalSolidList"/>
    <dgm:cxn modelId="{F57954DC-590F-4F87-A8E2-DA88F3F7D62F}" type="presOf" srcId="{2C6602AD-B1EF-41B3-ABCC-C104C898B39A}" destId="{917C1FB2-5245-4CA6-8480-23FB77A576FA}" srcOrd="0" destOrd="1" presId="urn:microsoft.com/office/officeart/2018/2/layout/IconVerticalSolidList"/>
    <dgm:cxn modelId="{157ED9DC-77FA-4484-8E07-6371D9CE6E20}" type="presOf" srcId="{640C1536-56B2-4E8E-93D3-3D1334D9F751}" destId="{63F34D99-93B0-4D3E-9B5F-546998459B47}" srcOrd="0" destOrd="0" presId="urn:microsoft.com/office/officeart/2018/2/layout/IconVerticalSolidList"/>
    <dgm:cxn modelId="{69AF6CEE-7C74-49CB-8559-43391672A973}" srcId="{D8EE9197-406F-4389-BEB4-25E8894D88ED}" destId="{2C6602AD-B1EF-41B3-ABCC-C104C898B39A}" srcOrd="1" destOrd="0" parTransId="{F5428582-53AA-4485-9072-8B9C7C608B74}" sibTransId="{C702581B-E5D2-4523-B1BE-144758773C9A}"/>
    <dgm:cxn modelId="{B4B1C884-01EA-4BA9-A33C-7CA8059674A5}" type="presParOf" srcId="{45B75012-50D6-4FA0-99E5-44872BC0B6C8}" destId="{57D11CA8-657D-40A7-89A4-E87E08D74E45}" srcOrd="0" destOrd="0" presId="urn:microsoft.com/office/officeart/2018/2/layout/IconVerticalSolidList"/>
    <dgm:cxn modelId="{DF773FB5-4700-4621-824E-16A3BF735737}" type="presParOf" srcId="{57D11CA8-657D-40A7-89A4-E87E08D74E45}" destId="{574C92DE-E2C4-4226-8EF0-4396A7735E5A}" srcOrd="0" destOrd="0" presId="urn:microsoft.com/office/officeart/2018/2/layout/IconVerticalSolidList"/>
    <dgm:cxn modelId="{DC3D0D9B-EEAC-4E06-ABF2-DE8F1F5B38E0}" type="presParOf" srcId="{57D11CA8-657D-40A7-89A4-E87E08D74E45}" destId="{D6FEA984-16E6-42F6-8158-3B663489516F}" srcOrd="1" destOrd="0" presId="urn:microsoft.com/office/officeart/2018/2/layout/IconVerticalSolidList"/>
    <dgm:cxn modelId="{25D638EB-A01A-4D0B-BBCE-93A9044E011D}" type="presParOf" srcId="{57D11CA8-657D-40A7-89A4-E87E08D74E45}" destId="{5A74E858-EA5D-4017-B214-CD7904176655}" srcOrd="2" destOrd="0" presId="urn:microsoft.com/office/officeart/2018/2/layout/IconVerticalSolidList"/>
    <dgm:cxn modelId="{9AADE723-C770-492C-B37B-28E90B327814}" type="presParOf" srcId="{57D11CA8-657D-40A7-89A4-E87E08D74E45}" destId="{63F34D99-93B0-4D3E-9B5F-546998459B47}" srcOrd="3" destOrd="0" presId="urn:microsoft.com/office/officeart/2018/2/layout/IconVerticalSolidList"/>
    <dgm:cxn modelId="{4C077C48-85B3-4F76-BF92-4EED4689D9FE}" type="presParOf" srcId="{57D11CA8-657D-40A7-89A4-E87E08D74E45}" destId="{079DCCFE-1CFA-4884-899E-92B5DE07DA02}" srcOrd="4" destOrd="0" presId="urn:microsoft.com/office/officeart/2018/2/layout/IconVerticalSolidList"/>
    <dgm:cxn modelId="{DC1E1F90-EB83-48AE-B498-A315F8195465}" type="presParOf" srcId="{45B75012-50D6-4FA0-99E5-44872BC0B6C8}" destId="{D3EAB3D3-A419-437C-8799-FF8E9B02025B}" srcOrd="1" destOrd="0" presId="urn:microsoft.com/office/officeart/2018/2/layout/IconVerticalSolidList"/>
    <dgm:cxn modelId="{C54E0C8B-5DAC-4EC0-9285-B97E6D4C9A97}" type="presParOf" srcId="{45B75012-50D6-4FA0-99E5-44872BC0B6C8}" destId="{B010C4F7-4AFC-4AFD-BDC0-F27863C484A2}" srcOrd="2" destOrd="0" presId="urn:microsoft.com/office/officeart/2018/2/layout/IconVerticalSolidList"/>
    <dgm:cxn modelId="{FAC69367-3D1B-4F39-A2ED-DD333C9AEC15}" type="presParOf" srcId="{B010C4F7-4AFC-4AFD-BDC0-F27863C484A2}" destId="{5D1B5A1A-F987-47FE-8153-859B41269991}" srcOrd="0" destOrd="0" presId="urn:microsoft.com/office/officeart/2018/2/layout/IconVerticalSolidList"/>
    <dgm:cxn modelId="{188AE995-587B-4242-A7B6-422E8E858C1A}" type="presParOf" srcId="{B010C4F7-4AFC-4AFD-BDC0-F27863C484A2}" destId="{9DCB5EA3-928B-446B-9BA3-6A95FA7A765F}" srcOrd="1" destOrd="0" presId="urn:microsoft.com/office/officeart/2018/2/layout/IconVerticalSolidList"/>
    <dgm:cxn modelId="{F946455D-83F1-4194-B318-1ABF905D5AE0}" type="presParOf" srcId="{B010C4F7-4AFC-4AFD-BDC0-F27863C484A2}" destId="{2AA2E81A-6C15-4824-A141-A85D9F5B8C9E}" srcOrd="2" destOrd="0" presId="urn:microsoft.com/office/officeart/2018/2/layout/IconVerticalSolidList"/>
    <dgm:cxn modelId="{8D1B559B-39D8-441A-8E75-9A1992B1DA13}" type="presParOf" srcId="{B010C4F7-4AFC-4AFD-BDC0-F27863C484A2}" destId="{303EB4F9-7F59-4FE0-A774-367554957FE4}" srcOrd="3" destOrd="0" presId="urn:microsoft.com/office/officeart/2018/2/layout/IconVerticalSolidList"/>
    <dgm:cxn modelId="{83C24E8B-C5A6-45F2-A720-5E2079BAA646}" type="presParOf" srcId="{B010C4F7-4AFC-4AFD-BDC0-F27863C484A2}" destId="{AB81BF54-F942-467D-A2AE-49388870E100}" srcOrd="4" destOrd="0" presId="urn:microsoft.com/office/officeart/2018/2/layout/IconVerticalSolidList"/>
    <dgm:cxn modelId="{7C55188E-43A1-49B2-8ADA-37557CF9961B}" type="presParOf" srcId="{45B75012-50D6-4FA0-99E5-44872BC0B6C8}" destId="{850B3934-CA58-4FB3-B936-0499D7EB5CE2}" srcOrd="3" destOrd="0" presId="urn:microsoft.com/office/officeart/2018/2/layout/IconVerticalSolidList"/>
    <dgm:cxn modelId="{023D082F-D780-4407-ACF3-A7F24539DD15}" type="presParOf" srcId="{45B75012-50D6-4FA0-99E5-44872BC0B6C8}" destId="{3E5AD443-4786-4475-87F3-FFE95830F3C1}" srcOrd="4" destOrd="0" presId="urn:microsoft.com/office/officeart/2018/2/layout/IconVerticalSolidList"/>
    <dgm:cxn modelId="{BC4156FF-CA35-4377-B0B3-D99C41406418}" type="presParOf" srcId="{3E5AD443-4786-4475-87F3-FFE95830F3C1}" destId="{51FCC470-FFF1-44A7-BF70-23CEA5767539}" srcOrd="0" destOrd="0" presId="urn:microsoft.com/office/officeart/2018/2/layout/IconVerticalSolidList"/>
    <dgm:cxn modelId="{A9761B5A-88FC-4984-9B71-7659BFE46DAB}" type="presParOf" srcId="{3E5AD443-4786-4475-87F3-FFE95830F3C1}" destId="{CF302248-A4F2-49A5-B936-22BD3589AF82}" srcOrd="1" destOrd="0" presId="urn:microsoft.com/office/officeart/2018/2/layout/IconVerticalSolidList"/>
    <dgm:cxn modelId="{E1B49433-3D81-49BA-950C-29CAD7BFBF12}" type="presParOf" srcId="{3E5AD443-4786-4475-87F3-FFE95830F3C1}" destId="{B4F55D63-8F14-4461-8869-37FCAF3F360B}" srcOrd="2" destOrd="0" presId="urn:microsoft.com/office/officeart/2018/2/layout/IconVerticalSolidList"/>
    <dgm:cxn modelId="{0745F0AB-3D8F-4358-9898-FF460F608753}" type="presParOf" srcId="{3E5AD443-4786-4475-87F3-FFE95830F3C1}" destId="{D47563E8-F4D8-4A58-995A-4B4AEB35F157}" srcOrd="3" destOrd="0" presId="urn:microsoft.com/office/officeart/2018/2/layout/IconVerticalSolidList"/>
    <dgm:cxn modelId="{ED13AA3F-C3C5-4070-A5DD-90D15BA7D122}" type="presParOf" srcId="{3E5AD443-4786-4475-87F3-FFE95830F3C1}" destId="{79FEC6A5-4C18-4B49-A4E5-E600F10F50EB}" srcOrd="4" destOrd="0" presId="urn:microsoft.com/office/officeart/2018/2/layout/IconVerticalSolidList"/>
    <dgm:cxn modelId="{236062C3-E658-4A63-A34E-6CBC1F2A2DF4}" type="presParOf" srcId="{45B75012-50D6-4FA0-99E5-44872BC0B6C8}" destId="{E3827DC0-EC93-4BCC-9F96-B3A4D2095C9B}" srcOrd="5" destOrd="0" presId="urn:microsoft.com/office/officeart/2018/2/layout/IconVerticalSolidList"/>
    <dgm:cxn modelId="{F7CCBCE0-95E4-43D5-9D8A-D5D320A4BE3E}" type="presParOf" srcId="{45B75012-50D6-4FA0-99E5-44872BC0B6C8}" destId="{1F3D47BB-880F-497A-BE69-21DB80DA4801}" srcOrd="6" destOrd="0" presId="urn:microsoft.com/office/officeart/2018/2/layout/IconVerticalSolidList"/>
    <dgm:cxn modelId="{2F1842C2-055D-40AF-A09C-A4C183109219}" type="presParOf" srcId="{1F3D47BB-880F-497A-BE69-21DB80DA4801}" destId="{9285FAD6-8F3F-4D0E-84C0-FCBA296E2E87}" srcOrd="0" destOrd="0" presId="urn:microsoft.com/office/officeart/2018/2/layout/IconVerticalSolidList"/>
    <dgm:cxn modelId="{8D4DCD8B-134C-4B32-AD4C-46F798CF6D79}" type="presParOf" srcId="{1F3D47BB-880F-497A-BE69-21DB80DA4801}" destId="{4D907914-B7D7-4741-83C7-C87F2F5F0B7C}" srcOrd="1" destOrd="0" presId="urn:microsoft.com/office/officeart/2018/2/layout/IconVerticalSolidList"/>
    <dgm:cxn modelId="{A9BC1CDD-ACB1-4A7A-B08B-0EDA89BF71A4}" type="presParOf" srcId="{1F3D47BB-880F-497A-BE69-21DB80DA4801}" destId="{9C09A81A-024E-41F2-8425-42A36FF0C2DC}" srcOrd="2" destOrd="0" presId="urn:microsoft.com/office/officeart/2018/2/layout/IconVerticalSolidList"/>
    <dgm:cxn modelId="{8BFBA7FB-E91E-467A-96D0-3D59D68C1428}" type="presParOf" srcId="{1F3D47BB-880F-497A-BE69-21DB80DA4801}" destId="{8BD89270-7A4E-4E6E-955B-4D58DD5BE83F}" srcOrd="3" destOrd="0" presId="urn:microsoft.com/office/officeart/2018/2/layout/IconVerticalSolidList"/>
    <dgm:cxn modelId="{07F88DAA-BC7F-4BC0-9390-8CADE3554181}" type="presParOf" srcId="{1F3D47BB-880F-497A-BE69-21DB80DA4801}" destId="{917C1FB2-5245-4CA6-8480-23FB77A576F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9F2A2-BBCD-4ED3-B866-2D87CABBD3E3}">
      <dsp:nvSpPr>
        <dsp:cNvPr id="0" name=""/>
        <dsp:cNvSpPr/>
      </dsp:nvSpPr>
      <dsp:spPr>
        <a:xfrm>
          <a:off x="431999" y="1093500"/>
          <a:ext cx="1235250" cy="1235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4F68F-64B4-4C47-8225-693940D02B4B}">
      <dsp:nvSpPr>
        <dsp:cNvPr id="0" name=""/>
        <dsp:cNvSpPr/>
      </dsp:nvSpPr>
      <dsp:spPr>
        <a:xfrm>
          <a:off x="695250" y="1356750"/>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4F4CF-85F5-446F-87FA-7BCDB9289AE2}">
      <dsp:nvSpPr>
        <dsp:cNvPr id="0" name=""/>
        <dsp:cNvSpPr/>
      </dsp:nvSpPr>
      <dsp:spPr>
        <a:xfrm>
          <a:off x="37125"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While this is nothing new, technology is </a:t>
          </a:r>
          <a:r>
            <a:rPr lang="en-US" sz="1100" i="1" kern="1200"/>
            <a:t>everywhere</a:t>
          </a:r>
          <a:endParaRPr lang="en-US" sz="1100" kern="1200"/>
        </a:p>
      </dsp:txBody>
      <dsp:txXfrm>
        <a:off x="37125" y="2713500"/>
        <a:ext cx="2025000" cy="765000"/>
      </dsp:txXfrm>
    </dsp:sp>
    <dsp:sp modelId="{550964DD-4EB5-4C47-B1CC-9B42481D4902}">
      <dsp:nvSpPr>
        <dsp:cNvPr id="0" name=""/>
        <dsp:cNvSpPr/>
      </dsp:nvSpPr>
      <dsp:spPr>
        <a:xfrm>
          <a:off x="2811375" y="1093500"/>
          <a:ext cx="1235250" cy="1235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BCE7D-6E41-4254-93B9-8B3ACE3216C6}">
      <dsp:nvSpPr>
        <dsp:cNvPr id="0" name=""/>
        <dsp:cNvSpPr/>
      </dsp:nvSpPr>
      <dsp:spPr>
        <a:xfrm>
          <a:off x="3074625" y="1356750"/>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03280-E389-407E-B8B0-68B93822AC7C}">
      <dsp:nvSpPr>
        <dsp:cNvPr id="0" name=""/>
        <dsp:cNvSpPr/>
      </dsp:nvSpPr>
      <dsp:spPr>
        <a:xfrm>
          <a:off x="2416500"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This paper was published in 2016, nearly a decade after the iPhone was first introduced to the market</a:t>
          </a:r>
        </a:p>
      </dsp:txBody>
      <dsp:txXfrm>
        <a:off x="2416500" y="2713500"/>
        <a:ext cx="2025000" cy="765000"/>
      </dsp:txXfrm>
    </dsp:sp>
    <dsp:sp modelId="{15A2CC7E-8055-4B6C-928B-52D9B2B7B18A}">
      <dsp:nvSpPr>
        <dsp:cNvPr id="0" name=""/>
        <dsp:cNvSpPr/>
      </dsp:nvSpPr>
      <dsp:spPr>
        <a:xfrm>
          <a:off x="5190750" y="1093500"/>
          <a:ext cx="1235250" cy="1235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B01B1-72B8-4E4C-A34E-7555AA1E336A}">
      <dsp:nvSpPr>
        <dsp:cNvPr id="0" name=""/>
        <dsp:cNvSpPr/>
      </dsp:nvSpPr>
      <dsp:spPr>
        <a:xfrm>
          <a:off x="5454000" y="1356750"/>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A180D-9793-4312-B463-41A27F53E67F}">
      <dsp:nvSpPr>
        <dsp:cNvPr id="0" name=""/>
        <dsp:cNvSpPr/>
      </dsp:nvSpPr>
      <dsp:spPr>
        <a:xfrm>
          <a:off x="4795875"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Accessibility to the internet is never more than a press of a button away, regardless of where you are</a:t>
          </a:r>
        </a:p>
      </dsp:txBody>
      <dsp:txXfrm>
        <a:off x="4795875" y="2713500"/>
        <a:ext cx="2025000" cy="76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99244-9B35-4817-BD06-F16262139387}">
      <dsp:nvSpPr>
        <dsp:cNvPr id="0" name=""/>
        <dsp:cNvSpPr/>
      </dsp:nvSpPr>
      <dsp:spPr>
        <a:xfrm>
          <a:off x="912046" y="1466849"/>
          <a:ext cx="980437" cy="98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4B561-E774-4D5A-80BF-76C536A4607B}">
      <dsp:nvSpPr>
        <dsp:cNvPr id="0" name=""/>
        <dsp:cNvSpPr/>
      </dsp:nvSpPr>
      <dsp:spPr>
        <a:xfrm>
          <a:off x="1640" y="2550500"/>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a:t>Daily Surveys</a:t>
          </a:r>
        </a:p>
      </dsp:txBody>
      <dsp:txXfrm>
        <a:off x="1640" y="2550500"/>
        <a:ext cx="2801250" cy="420187"/>
      </dsp:txXfrm>
    </dsp:sp>
    <dsp:sp modelId="{3E5127FA-7629-4FCC-A5BD-5971477CF5DF}">
      <dsp:nvSpPr>
        <dsp:cNvPr id="0" name=""/>
        <dsp:cNvSpPr/>
      </dsp:nvSpPr>
      <dsp:spPr>
        <a:xfrm>
          <a:off x="1640" y="3018693"/>
          <a:ext cx="2801250" cy="84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How often did they feel interrupted?</a:t>
          </a:r>
        </a:p>
      </dsp:txBody>
      <dsp:txXfrm>
        <a:off x="1640" y="3018693"/>
        <a:ext cx="2801250" cy="848456"/>
      </dsp:txXfrm>
    </dsp:sp>
    <dsp:sp modelId="{120CED1A-005C-4D8A-A622-E163402506DA}">
      <dsp:nvSpPr>
        <dsp:cNvPr id="0" name=""/>
        <dsp:cNvSpPr/>
      </dsp:nvSpPr>
      <dsp:spPr>
        <a:xfrm>
          <a:off x="4203515" y="1466849"/>
          <a:ext cx="980437" cy="98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BAA1E-375F-4B5C-84F9-AC55E1F9F4A8}">
      <dsp:nvSpPr>
        <dsp:cNvPr id="0" name=""/>
        <dsp:cNvSpPr/>
      </dsp:nvSpPr>
      <dsp:spPr>
        <a:xfrm>
          <a:off x="3293109" y="2550500"/>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Longer Weekly Survey</a:t>
          </a:r>
        </a:p>
      </dsp:txBody>
      <dsp:txXfrm>
        <a:off x="3293109" y="2550500"/>
        <a:ext cx="2801250" cy="420187"/>
      </dsp:txXfrm>
    </dsp:sp>
    <dsp:sp modelId="{9DF8D1BF-81EF-4ACF-B06C-848A52D14BAB}">
      <dsp:nvSpPr>
        <dsp:cNvPr id="0" name=""/>
        <dsp:cNvSpPr/>
      </dsp:nvSpPr>
      <dsp:spPr>
        <a:xfrm>
          <a:off x="3293109" y="3018693"/>
          <a:ext cx="2801250" cy="84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Contained main variables and measures</a:t>
          </a:r>
        </a:p>
      </dsp:txBody>
      <dsp:txXfrm>
        <a:off x="3293109" y="3018693"/>
        <a:ext cx="2801250" cy="848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C92DE-E2C4-4226-8EF0-4396A7735E5A}">
      <dsp:nvSpPr>
        <dsp:cNvPr id="0" name=""/>
        <dsp:cNvSpPr/>
      </dsp:nvSpPr>
      <dsp:spPr>
        <a:xfrm>
          <a:off x="0" y="4816"/>
          <a:ext cx="6096000" cy="1120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EA984-16E6-42F6-8158-3B663489516F}">
      <dsp:nvSpPr>
        <dsp:cNvPr id="0" name=""/>
        <dsp:cNvSpPr/>
      </dsp:nvSpPr>
      <dsp:spPr>
        <a:xfrm>
          <a:off x="339078" y="257023"/>
          <a:ext cx="616505" cy="616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34D99-93B0-4D3E-9B5F-546998459B47}">
      <dsp:nvSpPr>
        <dsp:cNvPr id="0" name=""/>
        <dsp:cNvSpPr/>
      </dsp:nvSpPr>
      <dsp:spPr>
        <a:xfrm>
          <a:off x="1294662" y="4816"/>
          <a:ext cx="27432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977900">
            <a:lnSpc>
              <a:spcPct val="90000"/>
            </a:lnSpc>
            <a:spcBef>
              <a:spcPct val="0"/>
            </a:spcBef>
            <a:spcAft>
              <a:spcPct val="35000"/>
            </a:spcAft>
            <a:buNone/>
          </a:pPr>
          <a:r>
            <a:rPr lang="en-US" sz="2200" kern="1200"/>
            <a:t>Smartphone interruptions</a:t>
          </a:r>
        </a:p>
      </dsp:txBody>
      <dsp:txXfrm>
        <a:off x="1294662" y="4816"/>
        <a:ext cx="2743200" cy="1120919"/>
      </dsp:txXfrm>
    </dsp:sp>
    <dsp:sp modelId="{079DCCFE-1CFA-4884-899E-92B5DE07DA02}">
      <dsp:nvSpPr>
        <dsp:cNvPr id="0" name=""/>
        <dsp:cNvSpPr/>
      </dsp:nvSpPr>
      <dsp:spPr>
        <a:xfrm>
          <a:off x="4037862" y="4816"/>
          <a:ext cx="20568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90000"/>
            </a:lnSpc>
            <a:spcBef>
              <a:spcPct val="0"/>
            </a:spcBef>
            <a:spcAft>
              <a:spcPct val="35000"/>
            </a:spcAft>
            <a:buNone/>
          </a:pPr>
          <a:r>
            <a:rPr lang="en-US" sz="1100" kern="1200"/>
            <a:t>Ordinal (0-6)</a:t>
          </a:r>
        </a:p>
        <a:p>
          <a:pPr marL="0" lvl="0" indent="0" algn="l" defTabSz="488950">
            <a:lnSpc>
              <a:spcPct val="90000"/>
            </a:lnSpc>
            <a:spcBef>
              <a:spcPct val="0"/>
            </a:spcBef>
            <a:spcAft>
              <a:spcPct val="35000"/>
            </a:spcAft>
            <a:buNone/>
          </a:pPr>
          <a:r>
            <a:rPr lang="en-US" sz="1100" kern="1200"/>
            <a:t>14 Different Daily Activities</a:t>
          </a:r>
        </a:p>
      </dsp:txBody>
      <dsp:txXfrm>
        <a:off x="4037862" y="4816"/>
        <a:ext cx="2056872" cy="1120919"/>
      </dsp:txXfrm>
    </dsp:sp>
    <dsp:sp modelId="{5D1B5A1A-F987-47FE-8153-859B41269991}">
      <dsp:nvSpPr>
        <dsp:cNvPr id="0" name=""/>
        <dsp:cNvSpPr/>
      </dsp:nvSpPr>
      <dsp:spPr>
        <a:xfrm>
          <a:off x="0" y="1405965"/>
          <a:ext cx="6096000" cy="1120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B5EA3-928B-446B-9BA3-6A95FA7A765F}">
      <dsp:nvSpPr>
        <dsp:cNvPr id="0" name=""/>
        <dsp:cNvSpPr/>
      </dsp:nvSpPr>
      <dsp:spPr>
        <a:xfrm>
          <a:off x="339078" y="1658172"/>
          <a:ext cx="616505" cy="616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B4F9-7F59-4FE0-A774-367554957FE4}">
      <dsp:nvSpPr>
        <dsp:cNvPr id="0" name=""/>
        <dsp:cNvSpPr/>
      </dsp:nvSpPr>
      <dsp:spPr>
        <a:xfrm>
          <a:off x="1294662" y="1405965"/>
          <a:ext cx="27432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977900">
            <a:lnSpc>
              <a:spcPct val="90000"/>
            </a:lnSpc>
            <a:spcBef>
              <a:spcPct val="0"/>
            </a:spcBef>
            <a:spcAft>
              <a:spcPct val="35000"/>
            </a:spcAft>
            <a:buNone/>
          </a:pPr>
          <a:r>
            <a:rPr lang="en-US" sz="2200" kern="1200"/>
            <a:t>Inattention and Hyperactivity</a:t>
          </a:r>
        </a:p>
      </dsp:txBody>
      <dsp:txXfrm>
        <a:off x="1294662" y="1405965"/>
        <a:ext cx="2743200" cy="1120919"/>
      </dsp:txXfrm>
    </dsp:sp>
    <dsp:sp modelId="{AB81BF54-F942-467D-A2AE-49388870E100}">
      <dsp:nvSpPr>
        <dsp:cNvPr id="0" name=""/>
        <dsp:cNvSpPr/>
      </dsp:nvSpPr>
      <dsp:spPr>
        <a:xfrm>
          <a:off x="4037862" y="1405965"/>
          <a:ext cx="20568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90000"/>
            </a:lnSpc>
            <a:spcBef>
              <a:spcPct val="0"/>
            </a:spcBef>
            <a:spcAft>
              <a:spcPct val="35000"/>
            </a:spcAft>
            <a:buNone/>
          </a:pPr>
          <a:r>
            <a:rPr lang="en-US" sz="1100" kern="1200"/>
            <a:t>Ordinal (1-4)</a:t>
          </a:r>
        </a:p>
        <a:p>
          <a:pPr marL="0" lvl="0" indent="0" algn="l" defTabSz="488950">
            <a:lnSpc>
              <a:spcPct val="90000"/>
            </a:lnSpc>
            <a:spcBef>
              <a:spcPct val="0"/>
            </a:spcBef>
            <a:spcAft>
              <a:spcPct val="35000"/>
            </a:spcAft>
            <a:buNone/>
          </a:pPr>
          <a:r>
            <a:rPr lang="en-US" sz="1100" kern="1200"/>
            <a:t>18 Symptoms</a:t>
          </a:r>
        </a:p>
      </dsp:txBody>
      <dsp:txXfrm>
        <a:off x="4037862" y="1405965"/>
        <a:ext cx="2056872" cy="1120919"/>
      </dsp:txXfrm>
    </dsp:sp>
    <dsp:sp modelId="{51FCC470-FFF1-44A7-BF70-23CEA5767539}">
      <dsp:nvSpPr>
        <dsp:cNvPr id="0" name=""/>
        <dsp:cNvSpPr/>
      </dsp:nvSpPr>
      <dsp:spPr>
        <a:xfrm>
          <a:off x="0" y="2807114"/>
          <a:ext cx="6096000" cy="1120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02248-A4F2-49A5-B936-22BD3589AF82}">
      <dsp:nvSpPr>
        <dsp:cNvPr id="0" name=""/>
        <dsp:cNvSpPr/>
      </dsp:nvSpPr>
      <dsp:spPr>
        <a:xfrm>
          <a:off x="339078" y="3059321"/>
          <a:ext cx="616505" cy="616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7563E8-F4D8-4A58-995A-4B4AEB35F157}">
      <dsp:nvSpPr>
        <dsp:cNvPr id="0" name=""/>
        <dsp:cNvSpPr/>
      </dsp:nvSpPr>
      <dsp:spPr>
        <a:xfrm>
          <a:off x="1294662" y="2807114"/>
          <a:ext cx="27432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977900">
            <a:lnSpc>
              <a:spcPct val="90000"/>
            </a:lnSpc>
            <a:spcBef>
              <a:spcPct val="0"/>
            </a:spcBef>
            <a:spcAft>
              <a:spcPct val="35000"/>
            </a:spcAft>
            <a:buNone/>
          </a:pPr>
          <a:r>
            <a:rPr lang="en-US" sz="2200" kern="1200"/>
            <a:t>Productivity</a:t>
          </a:r>
        </a:p>
      </dsp:txBody>
      <dsp:txXfrm>
        <a:off x="1294662" y="2807114"/>
        <a:ext cx="2743200" cy="1120919"/>
      </dsp:txXfrm>
    </dsp:sp>
    <dsp:sp modelId="{79FEC6A5-4C18-4B49-A4E5-E600F10F50EB}">
      <dsp:nvSpPr>
        <dsp:cNvPr id="0" name=""/>
        <dsp:cNvSpPr/>
      </dsp:nvSpPr>
      <dsp:spPr>
        <a:xfrm>
          <a:off x="4037862" y="2807114"/>
          <a:ext cx="20568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90000"/>
            </a:lnSpc>
            <a:spcBef>
              <a:spcPct val="0"/>
            </a:spcBef>
            <a:spcAft>
              <a:spcPct val="35000"/>
            </a:spcAft>
            <a:buNone/>
          </a:pPr>
          <a:r>
            <a:rPr lang="en-US" sz="1100" kern="1200" dirty="0"/>
            <a:t>Three question self-report based on previous research</a:t>
          </a:r>
        </a:p>
      </dsp:txBody>
      <dsp:txXfrm>
        <a:off x="4037862" y="2807114"/>
        <a:ext cx="2056872" cy="1120919"/>
      </dsp:txXfrm>
    </dsp:sp>
    <dsp:sp modelId="{9285FAD6-8F3F-4D0E-84C0-FCBA296E2E87}">
      <dsp:nvSpPr>
        <dsp:cNvPr id="0" name=""/>
        <dsp:cNvSpPr/>
      </dsp:nvSpPr>
      <dsp:spPr>
        <a:xfrm>
          <a:off x="0" y="4208264"/>
          <a:ext cx="6096000" cy="11209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07914-B7D7-4741-83C7-C87F2F5F0B7C}">
      <dsp:nvSpPr>
        <dsp:cNvPr id="0" name=""/>
        <dsp:cNvSpPr/>
      </dsp:nvSpPr>
      <dsp:spPr>
        <a:xfrm>
          <a:off x="339078" y="4460471"/>
          <a:ext cx="616505" cy="616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89270-7A4E-4E6E-955B-4D58DD5BE83F}">
      <dsp:nvSpPr>
        <dsp:cNvPr id="0" name=""/>
        <dsp:cNvSpPr/>
      </dsp:nvSpPr>
      <dsp:spPr>
        <a:xfrm>
          <a:off x="1294662" y="4208264"/>
          <a:ext cx="27432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977900">
            <a:lnSpc>
              <a:spcPct val="90000"/>
            </a:lnSpc>
            <a:spcBef>
              <a:spcPct val="0"/>
            </a:spcBef>
            <a:spcAft>
              <a:spcPct val="35000"/>
            </a:spcAft>
            <a:buNone/>
          </a:pPr>
          <a:r>
            <a:rPr lang="en-US" sz="2200" kern="1200"/>
            <a:t>Psychological Well-Being</a:t>
          </a:r>
        </a:p>
      </dsp:txBody>
      <dsp:txXfrm>
        <a:off x="1294662" y="4208264"/>
        <a:ext cx="2743200" cy="1120919"/>
      </dsp:txXfrm>
    </dsp:sp>
    <dsp:sp modelId="{917C1FB2-5245-4CA6-8480-23FB77A576FA}">
      <dsp:nvSpPr>
        <dsp:cNvPr id="0" name=""/>
        <dsp:cNvSpPr/>
      </dsp:nvSpPr>
      <dsp:spPr>
        <a:xfrm>
          <a:off x="4037862" y="4208264"/>
          <a:ext cx="20568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90000"/>
            </a:lnSpc>
            <a:spcBef>
              <a:spcPct val="0"/>
            </a:spcBef>
            <a:spcAft>
              <a:spcPct val="35000"/>
            </a:spcAft>
            <a:buNone/>
          </a:pPr>
          <a:r>
            <a:rPr lang="en-US" sz="1100" kern="1200"/>
            <a:t>Based on Ryff’s six components of psychological well-being</a:t>
          </a:r>
        </a:p>
        <a:p>
          <a:pPr marL="0" lvl="0" indent="0" algn="l" defTabSz="488950">
            <a:lnSpc>
              <a:spcPct val="90000"/>
            </a:lnSpc>
            <a:spcBef>
              <a:spcPct val="0"/>
            </a:spcBef>
            <a:spcAft>
              <a:spcPct val="35000"/>
            </a:spcAft>
            <a:buNone/>
          </a:pPr>
          <a:r>
            <a:rPr lang="en-US" sz="1100" kern="1200"/>
            <a:t>This measure alone is based on a ton of previous research, which could be an entire presentation in and of itself</a:t>
          </a:r>
        </a:p>
      </dsp:txBody>
      <dsp:txXfrm>
        <a:off x="4037862" y="4208264"/>
        <a:ext cx="2056872" cy="112091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267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04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830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86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388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980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876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30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4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2463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343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7334907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292A83C-8B1B-4748-9F69-CF35D070278C}"/>
              </a:ext>
            </a:extLst>
          </p:cNvPr>
          <p:cNvSpPr>
            <a:spLocks noGrp="1"/>
          </p:cNvSpPr>
          <p:nvPr>
            <p:ph type="ctrTitle"/>
          </p:nvPr>
        </p:nvSpPr>
        <p:spPr>
          <a:xfrm>
            <a:off x="6096000" y="1524000"/>
            <a:ext cx="5334000" cy="2286000"/>
          </a:xfrm>
        </p:spPr>
        <p:txBody>
          <a:bodyPr>
            <a:normAutofit/>
          </a:bodyPr>
          <a:lstStyle/>
          <a:p>
            <a:pPr algn="l"/>
            <a:r>
              <a:rPr lang="en-US" sz="3100" b="1" i="0">
                <a:effectLst/>
                <a:latin typeface="Merriweather Sans" panose="020B0604020202020204" pitchFamily="2" charset="0"/>
              </a:rPr>
              <a:t>"Silence Your Phones": Smartphone Notifications Increase Inattention and Hyperactivity Symptoms</a:t>
            </a:r>
          </a:p>
        </p:txBody>
      </p:sp>
      <p:sp>
        <p:nvSpPr>
          <p:cNvPr id="3" name="Subtitle 2">
            <a:extLst>
              <a:ext uri="{FF2B5EF4-FFF2-40B4-BE49-F238E27FC236}">
                <a16:creationId xmlns:a16="http://schemas.microsoft.com/office/drawing/2014/main" id="{1134BCDA-5B04-4EED-B752-37B5D4F649F0}"/>
              </a:ext>
            </a:extLst>
          </p:cNvPr>
          <p:cNvSpPr>
            <a:spLocks noGrp="1"/>
          </p:cNvSpPr>
          <p:nvPr>
            <p:ph type="subTitle" idx="1"/>
          </p:nvPr>
        </p:nvSpPr>
        <p:spPr>
          <a:xfrm>
            <a:off x="6096000" y="4571999"/>
            <a:ext cx="5334000" cy="1524000"/>
          </a:xfrm>
        </p:spPr>
        <p:txBody>
          <a:bodyPr>
            <a:normAutofit/>
          </a:bodyPr>
          <a:lstStyle/>
          <a:p>
            <a:r>
              <a:rPr lang="en-US" dirty="0"/>
              <a:t>CEN5728 – Advanced Human Computer Interaction</a:t>
            </a:r>
          </a:p>
        </p:txBody>
      </p:sp>
      <p:pic>
        <p:nvPicPr>
          <p:cNvPr id="14" name="Picture 3">
            <a:extLst>
              <a:ext uri="{FF2B5EF4-FFF2-40B4-BE49-F238E27FC236}">
                <a16:creationId xmlns:a16="http://schemas.microsoft.com/office/drawing/2014/main" id="{E0D7225B-EAA1-4011-AE05-24FFCCB0456B}"/>
              </a:ext>
            </a:extLst>
          </p:cNvPr>
          <p:cNvPicPr>
            <a:picLocks noChangeAspect="1"/>
          </p:cNvPicPr>
          <p:nvPr/>
        </p:nvPicPr>
        <p:blipFill rotWithShape="1">
          <a:blip r:embed="rId2"/>
          <a:srcRect l="41875"/>
          <a:stretch/>
        </p:blipFill>
        <p:spPr>
          <a:xfrm>
            <a:off x="1" y="747254"/>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5"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6" name="Picture 5" descr="Logo&#10;&#10;Description automatically generated">
            <a:extLst>
              <a:ext uri="{FF2B5EF4-FFF2-40B4-BE49-F238E27FC236}">
                <a16:creationId xmlns:a16="http://schemas.microsoft.com/office/drawing/2014/main" id="{988CCDE2-BDE8-4FDA-98FE-7134575AF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8640"/>
            <a:ext cx="5457217" cy="3902718"/>
          </a:xfrm>
          <a:prstGeom prst="rect">
            <a:avLst/>
          </a:prstGeom>
        </p:spPr>
      </p:pic>
    </p:spTree>
    <p:extLst>
      <p:ext uri="{BB962C8B-B14F-4D97-AF65-F5344CB8AC3E}">
        <p14:creationId xmlns:p14="http://schemas.microsoft.com/office/powerpoint/2010/main" val="422465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DF50-7D3F-4BB0-8CDD-781613260390}"/>
              </a:ext>
            </a:extLst>
          </p:cNvPr>
          <p:cNvSpPr>
            <a:spLocks noGrp="1"/>
          </p:cNvSpPr>
          <p:nvPr>
            <p:ph type="title"/>
          </p:nvPr>
        </p:nvSpPr>
        <p:spPr>
          <a:xfrm>
            <a:off x="762000" y="567447"/>
            <a:ext cx="10668000" cy="1524000"/>
          </a:xfrm>
        </p:spPr>
        <p:txBody>
          <a:bodyPr/>
          <a:lstStyle/>
          <a:p>
            <a:r>
              <a:rPr lang="en-US" dirty="0"/>
              <a:t>Regression Diagram – Indirect Effects</a:t>
            </a:r>
          </a:p>
        </p:txBody>
      </p:sp>
      <p:pic>
        <p:nvPicPr>
          <p:cNvPr id="5" name="Content Placeholder 4">
            <a:extLst>
              <a:ext uri="{FF2B5EF4-FFF2-40B4-BE49-F238E27FC236}">
                <a16:creationId xmlns:a16="http://schemas.microsoft.com/office/drawing/2014/main" id="{4323AC2E-084C-4DC8-9023-5D59D00DB225}"/>
              </a:ext>
            </a:extLst>
          </p:cNvPr>
          <p:cNvPicPr>
            <a:picLocks noGrp="1" noChangeAspect="1"/>
          </p:cNvPicPr>
          <p:nvPr>
            <p:ph idx="1"/>
          </p:nvPr>
        </p:nvPicPr>
        <p:blipFill>
          <a:blip r:embed="rId2"/>
          <a:stretch>
            <a:fillRect/>
          </a:stretch>
        </p:blipFill>
        <p:spPr>
          <a:xfrm>
            <a:off x="199719" y="1892018"/>
            <a:ext cx="4313915" cy="4776567"/>
          </a:xfrm>
        </p:spPr>
      </p:pic>
      <p:sp>
        <p:nvSpPr>
          <p:cNvPr id="6" name="TextBox 5">
            <a:extLst>
              <a:ext uri="{FF2B5EF4-FFF2-40B4-BE49-F238E27FC236}">
                <a16:creationId xmlns:a16="http://schemas.microsoft.com/office/drawing/2014/main" id="{5CE344EE-EC54-4800-BCFC-55AB31E3D996}"/>
              </a:ext>
            </a:extLst>
          </p:cNvPr>
          <p:cNvSpPr txBox="1"/>
          <p:nvPr/>
        </p:nvSpPr>
        <p:spPr>
          <a:xfrm>
            <a:off x="5075915" y="2091447"/>
            <a:ext cx="4795737" cy="1200329"/>
          </a:xfrm>
          <a:prstGeom prst="rect">
            <a:avLst/>
          </a:prstGeom>
          <a:noFill/>
        </p:spPr>
        <p:txBody>
          <a:bodyPr wrap="square" rtlCol="0">
            <a:spAutoFit/>
          </a:bodyPr>
          <a:lstStyle/>
          <a:p>
            <a:r>
              <a:rPr lang="en-US" dirty="0"/>
              <a:t>We can see that all dependent variables listed here have an extremely high level of significance, with all but one having a p-value of less than 0.001</a:t>
            </a:r>
          </a:p>
        </p:txBody>
      </p:sp>
    </p:spTree>
    <p:extLst>
      <p:ext uri="{BB962C8B-B14F-4D97-AF65-F5344CB8AC3E}">
        <p14:creationId xmlns:p14="http://schemas.microsoft.com/office/powerpoint/2010/main" val="36352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Yellow question mark">
            <a:extLst>
              <a:ext uri="{FF2B5EF4-FFF2-40B4-BE49-F238E27FC236}">
                <a16:creationId xmlns:a16="http://schemas.microsoft.com/office/drawing/2014/main" id="{40D6D0BB-A88C-42D7-BEE7-C9B43601BAC6}"/>
              </a:ext>
            </a:extLst>
          </p:cNvPr>
          <p:cNvPicPr>
            <a:picLocks noChangeAspect="1"/>
          </p:cNvPicPr>
          <p:nvPr/>
        </p:nvPicPr>
        <p:blipFill rotWithShape="1">
          <a:blip r:embed="rId2"/>
          <a:srcRect b="6367"/>
          <a:stretch/>
        </p:blipFill>
        <p:spPr>
          <a:xfrm>
            <a:off x="-15221" y="-4228"/>
            <a:ext cx="12207220" cy="6857990"/>
          </a:xfrm>
          <a:prstGeom prst="rect">
            <a:avLst/>
          </a:prstGeom>
        </p:spPr>
      </p:pic>
      <p:sp>
        <p:nvSpPr>
          <p:cNvPr id="17" name="Rectangle 16">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41D33-10F4-4A7A-8ABC-9ED2D0AF1FBC}"/>
              </a:ext>
            </a:extLst>
          </p:cNvPr>
          <p:cNvSpPr>
            <a:spLocks noGrp="1"/>
          </p:cNvSpPr>
          <p:nvPr>
            <p:ph type="title"/>
          </p:nvPr>
        </p:nvSpPr>
        <p:spPr>
          <a:xfrm>
            <a:off x="2091427" y="1454111"/>
            <a:ext cx="8009146" cy="2212848"/>
          </a:xfrm>
        </p:spPr>
        <p:txBody>
          <a:bodyPr vert="horz" lIns="91440" tIns="45720" rIns="91440" bIns="45720" rtlCol="0" anchor="b">
            <a:normAutofit/>
          </a:bodyPr>
          <a:lstStyle/>
          <a:p>
            <a:pPr algn="ctr"/>
            <a:r>
              <a:rPr lang="en-US" sz="7200" kern="1200" dirty="0">
                <a:solidFill>
                  <a:schemeClr val="tx1"/>
                </a:solidFill>
                <a:latin typeface="Abadi" panose="020B0604020104020204" pitchFamily="34" charset="0"/>
              </a:rPr>
              <a:t>Questions?</a:t>
            </a:r>
          </a:p>
        </p:txBody>
      </p:sp>
    </p:spTree>
    <p:extLst>
      <p:ext uri="{BB962C8B-B14F-4D97-AF65-F5344CB8AC3E}">
        <p14:creationId xmlns:p14="http://schemas.microsoft.com/office/powerpoint/2010/main" val="53032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093-FCB1-4574-A731-DACF183C17EF}"/>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4AFC4BED-50A5-4E7E-8223-E757093364BB}"/>
              </a:ext>
            </a:extLst>
          </p:cNvPr>
          <p:cNvSpPr>
            <a:spLocks noGrp="1"/>
          </p:cNvSpPr>
          <p:nvPr>
            <p:ph idx="1"/>
          </p:nvPr>
        </p:nvSpPr>
        <p:spPr/>
        <p:txBody>
          <a:bodyPr>
            <a:normAutofit/>
          </a:bodyPr>
          <a:lstStyle/>
          <a:p>
            <a:pPr marL="0" indent="0">
              <a:buNone/>
            </a:pPr>
            <a:r>
              <a:rPr lang="en-US" sz="2400" b="0" i="1" dirty="0" err="1">
                <a:solidFill>
                  <a:schemeClr val="tx1"/>
                </a:solidFill>
                <a:effectLst/>
                <a:latin typeface="Times New Roman" panose="02020603050405020304" pitchFamily="18" charset="0"/>
                <a:cs typeface="Times New Roman" panose="02020603050405020304" pitchFamily="18" charset="0"/>
              </a:rPr>
              <a:t>Kostadin</a:t>
            </a:r>
            <a:r>
              <a:rPr lang="en-US" sz="2400" b="0" i="1" dirty="0">
                <a:solidFill>
                  <a:schemeClr val="tx1"/>
                </a:solidFill>
                <a:effectLst/>
                <a:latin typeface="Times New Roman" panose="02020603050405020304" pitchFamily="18" charset="0"/>
                <a:cs typeface="Times New Roman" panose="02020603050405020304" pitchFamily="18" charset="0"/>
              </a:rPr>
              <a:t> </a:t>
            </a:r>
            <a:r>
              <a:rPr lang="en-US" sz="2400" b="0" i="1" dirty="0" err="1">
                <a:solidFill>
                  <a:schemeClr val="tx1"/>
                </a:solidFill>
                <a:effectLst/>
                <a:latin typeface="Times New Roman" panose="02020603050405020304" pitchFamily="18" charset="0"/>
                <a:cs typeface="Times New Roman" panose="02020603050405020304" pitchFamily="18" charset="0"/>
              </a:rPr>
              <a:t>Kushlev</a:t>
            </a:r>
            <a:r>
              <a:rPr lang="en-US" sz="2400" b="0" i="1" dirty="0">
                <a:solidFill>
                  <a:schemeClr val="tx1"/>
                </a:solidFill>
                <a:effectLst/>
                <a:latin typeface="Times New Roman" panose="02020603050405020304" pitchFamily="18" charset="0"/>
                <a:cs typeface="Times New Roman" panose="02020603050405020304" pitchFamily="18" charset="0"/>
              </a:rPr>
              <a:t>, Jason Proulx, and Elizabeth W. Dunn. 2016. "Silence Your Phones": Smartphone Notifications Increase Inattention and Hyperactivity Symptoms. In Proceedings of the 2016 CHI Conference on Human Factors in Computing Systems (CHI '16). Association for Computing Machinery, New York, NY, USA, 1011–1020.</a:t>
            </a:r>
          </a:p>
          <a:p>
            <a:pPr marL="0" indent="0">
              <a:buNone/>
            </a:pPr>
            <a:r>
              <a:rPr lang="en-US" sz="2400" b="0" dirty="0">
                <a:solidFill>
                  <a:schemeClr val="tx1"/>
                </a:solidFill>
                <a:effectLst/>
                <a:latin typeface="Times New Roman" panose="02020603050405020304" pitchFamily="18" charset="0"/>
                <a:cs typeface="Times New Roman" panose="02020603050405020304" pitchFamily="18" charset="0"/>
              </a:rPr>
              <a:t>DOI: https://doi-org.flpoly-proxy.flvc.org/10.1145/2858036.2858359</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Accessed from the Florida Poly Library</a:t>
            </a:r>
          </a:p>
        </p:txBody>
      </p:sp>
    </p:spTree>
    <p:extLst>
      <p:ext uri="{BB962C8B-B14F-4D97-AF65-F5344CB8AC3E}">
        <p14:creationId xmlns:p14="http://schemas.microsoft.com/office/powerpoint/2010/main" val="347797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D7F50110-0909-4247-B29F-EFFBC7F5FC42}"/>
              </a:ext>
            </a:extLst>
          </p:cNvPr>
          <p:cNvSpPr>
            <a:spLocks noGrp="1"/>
          </p:cNvSpPr>
          <p:nvPr>
            <p:ph type="title"/>
          </p:nvPr>
        </p:nvSpPr>
        <p:spPr>
          <a:xfrm>
            <a:off x="718750" y="762000"/>
            <a:ext cx="3048001" cy="2286000"/>
          </a:xfrm>
        </p:spPr>
        <p:txBody>
          <a:bodyPr anchor="t">
            <a:normAutofit/>
          </a:bodyPr>
          <a:lstStyle/>
          <a:p>
            <a:r>
              <a:rPr lang="en-US" sz="3200"/>
              <a:t>General Background</a:t>
            </a:r>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5" name="Content Placeholder 2">
            <a:extLst>
              <a:ext uri="{FF2B5EF4-FFF2-40B4-BE49-F238E27FC236}">
                <a16:creationId xmlns:a16="http://schemas.microsoft.com/office/drawing/2014/main" id="{4D5CF2BB-7E2B-4D34-9077-E1BCE03AD476}"/>
              </a:ext>
            </a:extLst>
          </p:cNvPr>
          <p:cNvGraphicFramePr>
            <a:graphicFrameLocks noGrp="1"/>
          </p:cNvGraphicFramePr>
          <p:nvPr>
            <p:ph idx="1"/>
            <p:extLst>
              <p:ext uri="{D42A27DB-BD31-4B8C-83A1-F6EECF244321}">
                <p14:modId xmlns:p14="http://schemas.microsoft.com/office/powerpoint/2010/main" val="199539707"/>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45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o Reduce Smartphone Distraction at Work (and Home) | Inc.com">
            <a:extLst>
              <a:ext uri="{FF2B5EF4-FFF2-40B4-BE49-F238E27FC236}">
                <a16:creationId xmlns:a16="http://schemas.microsoft.com/office/drawing/2014/main" id="{A1667993-0ADF-45B7-B99B-069F0C7A8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2" r="18546" b="-1"/>
          <a:stretch/>
        </p:blipFill>
        <p:spPr bwMode="auto">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3703881-5243-495B-A967-EF642C2673AE}"/>
              </a:ext>
            </a:extLst>
          </p:cNvPr>
          <p:cNvSpPr>
            <a:spLocks noGrp="1"/>
          </p:cNvSpPr>
          <p:nvPr>
            <p:ph idx="1"/>
          </p:nvPr>
        </p:nvSpPr>
        <p:spPr>
          <a:xfrm>
            <a:off x="6858001" y="3048000"/>
            <a:ext cx="4572000" cy="3048001"/>
          </a:xfrm>
        </p:spPr>
        <p:txBody>
          <a:bodyPr>
            <a:normAutofit/>
          </a:bodyPr>
          <a:lstStyle/>
          <a:p>
            <a:pPr>
              <a:lnSpc>
                <a:spcPct val="115000"/>
              </a:lnSpc>
            </a:pPr>
            <a:r>
              <a:rPr lang="en-US" sz="1500" dirty="0"/>
              <a:t>Within the paper, they talked about why this topic is relevant. Across several surveys, they found that smartphone owners use their phones a lot:</a:t>
            </a:r>
          </a:p>
          <a:p>
            <a:pPr lvl="1">
              <a:lnSpc>
                <a:spcPct val="115000"/>
              </a:lnSpc>
            </a:pPr>
            <a:r>
              <a:rPr lang="en-US" sz="1500" dirty="0"/>
              <a:t>95% - Social Gatherings</a:t>
            </a:r>
          </a:p>
          <a:p>
            <a:pPr lvl="1">
              <a:lnSpc>
                <a:spcPct val="115000"/>
              </a:lnSpc>
            </a:pPr>
            <a:r>
              <a:rPr lang="en-US" sz="1500" dirty="0"/>
              <a:t>70% - While Working</a:t>
            </a:r>
          </a:p>
          <a:p>
            <a:pPr lvl="1">
              <a:lnSpc>
                <a:spcPct val="115000"/>
              </a:lnSpc>
            </a:pPr>
            <a:r>
              <a:rPr lang="en-US" sz="1500" dirty="0"/>
              <a:t>10% - During Sex</a:t>
            </a:r>
          </a:p>
          <a:p>
            <a:pPr>
              <a:lnSpc>
                <a:spcPct val="115000"/>
              </a:lnSpc>
            </a:pPr>
            <a:r>
              <a:rPr lang="en-US" sz="1500" dirty="0"/>
              <a:t>Estimated that people reach for their phones more than 100 times per day, spending around two hours a day on their phone.</a:t>
            </a:r>
          </a:p>
        </p:txBody>
      </p:sp>
      <p:sp>
        <p:nvSpPr>
          <p:cNvPr id="2" name="Title 1">
            <a:extLst>
              <a:ext uri="{FF2B5EF4-FFF2-40B4-BE49-F238E27FC236}">
                <a16:creationId xmlns:a16="http://schemas.microsoft.com/office/drawing/2014/main" id="{8D7B37E7-069D-4280-955D-2E051428DECD}"/>
              </a:ext>
            </a:extLst>
          </p:cNvPr>
          <p:cNvSpPr>
            <a:spLocks noGrp="1"/>
          </p:cNvSpPr>
          <p:nvPr>
            <p:ph type="title"/>
          </p:nvPr>
        </p:nvSpPr>
        <p:spPr>
          <a:xfrm>
            <a:off x="6858000" y="1523990"/>
            <a:ext cx="4572000" cy="1524010"/>
          </a:xfrm>
        </p:spPr>
        <p:txBody>
          <a:bodyPr anchor="t">
            <a:normAutofit/>
          </a:bodyPr>
          <a:lstStyle/>
          <a:p>
            <a:r>
              <a:rPr lang="en-US" sz="3200" dirty="0"/>
              <a:t>Why this topic?</a:t>
            </a:r>
          </a:p>
        </p:txBody>
      </p:sp>
      <p:sp>
        <p:nvSpPr>
          <p:cNvPr id="4" name="TextBox 3">
            <a:extLst>
              <a:ext uri="{FF2B5EF4-FFF2-40B4-BE49-F238E27FC236}">
                <a16:creationId xmlns:a16="http://schemas.microsoft.com/office/drawing/2014/main" id="{C46A4486-C28F-43CB-9D08-7274C546CBD3}"/>
              </a:ext>
            </a:extLst>
          </p:cNvPr>
          <p:cNvSpPr txBox="1"/>
          <p:nvPr/>
        </p:nvSpPr>
        <p:spPr>
          <a:xfrm>
            <a:off x="-58734" y="6611764"/>
            <a:ext cx="2827090" cy="246221"/>
          </a:xfrm>
          <a:prstGeom prst="rect">
            <a:avLst/>
          </a:prstGeom>
          <a:noFill/>
        </p:spPr>
        <p:txBody>
          <a:bodyPr wrap="square" rtlCol="0">
            <a:spAutoFit/>
          </a:bodyPr>
          <a:lstStyle/>
          <a:p>
            <a:r>
              <a:rPr lang="en-US" sz="1000" b="1" i="1" dirty="0"/>
              <a:t>Image courtesy of incimages.com</a:t>
            </a:r>
          </a:p>
        </p:txBody>
      </p:sp>
    </p:spTree>
    <p:extLst>
      <p:ext uri="{BB962C8B-B14F-4D97-AF65-F5344CB8AC3E}">
        <p14:creationId xmlns:p14="http://schemas.microsoft.com/office/powerpoint/2010/main" val="24127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7D1D-A2E7-4F22-A108-3CFA92D25AA4}"/>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D4BA02F7-09A0-4DE5-8C22-AE303301EF6B}"/>
              </a:ext>
            </a:extLst>
          </p:cNvPr>
          <p:cNvSpPr>
            <a:spLocks noGrp="1"/>
          </p:cNvSpPr>
          <p:nvPr>
            <p:ph idx="1"/>
          </p:nvPr>
        </p:nvSpPr>
        <p:spPr/>
        <p:txBody>
          <a:bodyPr/>
          <a:lstStyle/>
          <a:p>
            <a:r>
              <a:rPr lang="en-US" dirty="0"/>
              <a:t>Why would this be a problem?</a:t>
            </a:r>
          </a:p>
          <a:p>
            <a:pPr lvl="1"/>
            <a:r>
              <a:rPr lang="en-US" dirty="0"/>
              <a:t>Switching tasks takes a lot of effort, perhaps even more effort than it takes to complete a task</a:t>
            </a:r>
          </a:p>
          <a:p>
            <a:pPr lvl="1"/>
            <a:r>
              <a:rPr lang="en-US" dirty="0"/>
              <a:t>According to the “load theory of attention” the higher our cognitive load, the easier we are to distract</a:t>
            </a:r>
          </a:p>
          <a:p>
            <a:pPr lvl="1"/>
            <a:r>
              <a:rPr lang="en-US" dirty="0"/>
              <a:t>Digital interruptions have been associated with “feeling more distracted, stressed, and anxious”.</a:t>
            </a:r>
          </a:p>
          <a:p>
            <a:endParaRPr lang="en-US" dirty="0"/>
          </a:p>
        </p:txBody>
      </p:sp>
    </p:spTree>
    <p:extLst>
      <p:ext uri="{BB962C8B-B14F-4D97-AF65-F5344CB8AC3E}">
        <p14:creationId xmlns:p14="http://schemas.microsoft.com/office/powerpoint/2010/main" val="181871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52-E1CC-4226-8836-68038B5315E1}"/>
              </a:ext>
            </a:extLst>
          </p:cNvPr>
          <p:cNvSpPr>
            <a:spLocks noGrp="1"/>
          </p:cNvSpPr>
          <p:nvPr>
            <p:ph type="title"/>
          </p:nvPr>
        </p:nvSpPr>
        <p:spPr/>
        <p:txBody>
          <a:bodyPr/>
          <a:lstStyle/>
          <a:p>
            <a:r>
              <a:rPr lang="en-US" dirty="0"/>
              <a:t>The Study</a:t>
            </a:r>
          </a:p>
        </p:txBody>
      </p:sp>
      <p:sp>
        <p:nvSpPr>
          <p:cNvPr id="3" name="Content Placeholder 2">
            <a:extLst>
              <a:ext uri="{FF2B5EF4-FFF2-40B4-BE49-F238E27FC236}">
                <a16:creationId xmlns:a16="http://schemas.microsoft.com/office/drawing/2014/main" id="{D64DD14A-117A-4965-A788-674663C9AEA2}"/>
              </a:ext>
            </a:extLst>
          </p:cNvPr>
          <p:cNvSpPr>
            <a:spLocks noGrp="1"/>
          </p:cNvSpPr>
          <p:nvPr>
            <p:ph idx="1"/>
          </p:nvPr>
        </p:nvSpPr>
        <p:spPr/>
        <p:txBody>
          <a:bodyPr/>
          <a:lstStyle/>
          <a:p>
            <a:r>
              <a:rPr lang="en-US" dirty="0"/>
              <a:t>Recruited a sample of university students:</a:t>
            </a:r>
          </a:p>
          <a:p>
            <a:pPr lvl="1"/>
            <a:r>
              <a:rPr lang="en-US" dirty="0"/>
              <a:t>Assessed their individual differences relating to inattention and hyperactivity, while measuring how often they felt interrupted by their cellphones</a:t>
            </a:r>
          </a:p>
          <a:p>
            <a:pPr lvl="1"/>
            <a:r>
              <a:rPr lang="en-US" dirty="0"/>
              <a:t>Correlated cellphone interruptions with these symptoms</a:t>
            </a:r>
          </a:p>
          <a:p>
            <a:pPr lvl="1"/>
            <a:r>
              <a:rPr lang="en-US" dirty="0"/>
              <a:t>Since ADHD is associated with poorer performance and social anxiety,  they also included measures of productivity and mental well-being.</a:t>
            </a:r>
          </a:p>
        </p:txBody>
      </p:sp>
    </p:spTree>
    <p:extLst>
      <p:ext uri="{BB962C8B-B14F-4D97-AF65-F5344CB8AC3E}">
        <p14:creationId xmlns:p14="http://schemas.microsoft.com/office/powerpoint/2010/main" val="408600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2" name="Freeform: Shape 21">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1C89DB8-BEA7-48E2-B9C4-1F67BC1C65C9}"/>
              </a:ext>
            </a:extLst>
          </p:cNvPr>
          <p:cNvSpPr>
            <a:spLocks noGrp="1"/>
          </p:cNvSpPr>
          <p:nvPr>
            <p:ph type="title"/>
          </p:nvPr>
        </p:nvSpPr>
        <p:spPr>
          <a:xfrm>
            <a:off x="761999" y="762000"/>
            <a:ext cx="3048001" cy="2286000"/>
          </a:xfrm>
        </p:spPr>
        <p:txBody>
          <a:bodyPr anchor="b">
            <a:normAutofit/>
          </a:bodyPr>
          <a:lstStyle/>
          <a:p>
            <a:r>
              <a:rPr lang="en-US" sz="3200" dirty="0">
                <a:solidFill>
                  <a:srgbClr val="FFFFFF"/>
                </a:solidFill>
              </a:rPr>
              <a:t>The Study</a:t>
            </a:r>
          </a:p>
        </p:txBody>
      </p:sp>
      <p:graphicFrame>
        <p:nvGraphicFramePr>
          <p:cNvPr id="5" name="Content Placeholder 2">
            <a:extLst>
              <a:ext uri="{FF2B5EF4-FFF2-40B4-BE49-F238E27FC236}">
                <a16:creationId xmlns:a16="http://schemas.microsoft.com/office/drawing/2014/main" id="{D526F59D-B925-402F-B621-FA4135817AE9}"/>
              </a:ext>
            </a:extLst>
          </p:cNvPr>
          <p:cNvGraphicFramePr>
            <a:graphicFrameLocks noGrp="1"/>
          </p:cNvGraphicFramePr>
          <p:nvPr>
            <p:ph idx="1"/>
            <p:extLst>
              <p:ext uri="{D42A27DB-BD31-4B8C-83A1-F6EECF244321}">
                <p14:modId xmlns:p14="http://schemas.microsoft.com/office/powerpoint/2010/main" val="12624835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08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3F9869B-931A-43D0-9263-09E825FE330E}"/>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Measures</a:t>
            </a:r>
          </a:p>
        </p:txBody>
      </p:sp>
      <p:graphicFrame>
        <p:nvGraphicFramePr>
          <p:cNvPr id="5" name="Content Placeholder 2">
            <a:extLst>
              <a:ext uri="{FF2B5EF4-FFF2-40B4-BE49-F238E27FC236}">
                <a16:creationId xmlns:a16="http://schemas.microsoft.com/office/drawing/2014/main" id="{4E0E4F50-F5C2-460B-B879-D2B5507E0F20}"/>
              </a:ext>
            </a:extLst>
          </p:cNvPr>
          <p:cNvGraphicFramePr>
            <a:graphicFrameLocks noGrp="1"/>
          </p:cNvGraphicFramePr>
          <p:nvPr>
            <p:ph idx="1"/>
            <p:extLst>
              <p:ext uri="{D42A27DB-BD31-4B8C-83A1-F6EECF244321}">
                <p14:modId xmlns:p14="http://schemas.microsoft.com/office/powerpoint/2010/main" val="968918439"/>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19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9" name="Content Placeholder 8">
            <a:extLst>
              <a:ext uri="{FF2B5EF4-FFF2-40B4-BE49-F238E27FC236}">
                <a16:creationId xmlns:a16="http://schemas.microsoft.com/office/drawing/2014/main" id="{EA987EE7-628D-4BA6-BEF0-D9EB9E6FF9DC}"/>
              </a:ext>
            </a:extLst>
          </p:cNvPr>
          <p:cNvPicPr>
            <a:picLocks noGrp="1" noChangeAspect="1"/>
          </p:cNvPicPr>
          <p:nvPr>
            <p:ph idx="1"/>
          </p:nvPr>
        </p:nvPicPr>
        <p:blipFill>
          <a:blip r:embed="rId2"/>
          <a:stretch>
            <a:fillRect/>
          </a:stretch>
        </p:blipFill>
        <p:spPr>
          <a:xfrm>
            <a:off x="3582099" y="766692"/>
            <a:ext cx="8609900" cy="5373149"/>
          </a:xfrm>
        </p:spPr>
      </p:pic>
      <p:sp>
        <p:nvSpPr>
          <p:cNvPr id="2" name="Title 1">
            <a:extLst>
              <a:ext uri="{FF2B5EF4-FFF2-40B4-BE49-F238E27FC236}">
                <a16:creationId xmlns:a16="http://schemas.microsoft.com/office/drawing/2014/main" id="{C79F1B29-EC8E-4AAF-81B9-6B16B118B7C6}"/>
              </a:ext>
            </a:extLst>
          </p:cNvPr>
          <p:cNvSpPr>
            <a:spLocks noGrp="1"/>
          </p:cNvSpPr>
          <p:nvPr>
            <p:ph type="title"/>
          </p:nvPr>
        </p:nvSpPr>
        <p:spPr>
          <a:xfrm>
            <a:off x="-384374" y="2463277"/>
            <a:ext cx="4418270" cy="1931445"/>
          </a:xfrm>
        </p:spPr>
        <p:txBody>
          <a:bodyPr vert="horz" lIns="91440" tIns="45720" rIns="91440" bIns="45720" rtlCol="0" anchor="b">
            <a:normAutofit/>
          </a:bodyPr>
          <a:lstStyle/>
          <a:p>
            <a:pPr algn="ctr"/>
            <a:r>
              <a:rPr lang="en-US" sz="3600" kern="1200" dirty="0">
                <a:solidFill>
                  <a:schemeClr val="tx1">
                    <a:lumMod val="65000"/>
                  </a:schemeClr>
                </a:solidFill>
                <a:latin typeface="+mj-lt"/>
                <a:ea typeface="+mj-ea"/>
                <a:cs typeface="+mj-cs"/>
              </a:rPr>
              <a:t>Correlations between baseline measures</a:t>
            </a:r>
          </a:p>
        </p:txBody>
      </p:sp>
    </p:spTree>
    <p:extLst>
      <p:ext uri="{BB962C8B-B14F-4D97-AF65-F5344CB8AC3E}">
        <p14:creationId xmlns:p14="http://schemas.microsoft.com/office/powerpoint/2010/main" val="221782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D0C7-6ABB-4B24-AD92-FBCD30D69F0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87DBAF2-9D1C-4EE5-A342-71F574BDE630}"/>
              </a:ext>
            </a:extLst>
          </p:cNvPr>
          <p:cNvSpPr>
            <a:spLocks noGrp="1"/>
          </p:cNvSpPr>
          <p:nvPr>
            <p:ph idx="1"/>
          </p:nvPr>
        </p:nvSpPr>
        <p:spPr/>
        <p:txBody>
          <a:bodyPr/>
          <a:lstStyle/>
          <a:p>
            <a:r>
              <a:rPr lang="en-US" dirty="0"/>
              <a:t>In order to analyze results, they had participants:</a:t>
            </a:r>
          </a:p>
          <a:p>
            <a:pPr lvl="1"/>
            <a:r>
              <a:rPr lang="en-US" dirty="0"/>
              <a:t>Give a baseline of inattention and hyperactivity</a:t>
            </a:r>
          </a:p>
          <a:p>
            <a:pPr lvl="1"/>
            <a:r>
              <a:rPr lang="en-US" dirty="0"/>
              <a:t>Spend time both maximizing and minimizing their interruptions</a:t>
            </a:r>
          </a:p>
          <a:p>
            <a:r>
              <a:rPr lang="en-US" dirty="0"/>
              <a:t>At baseline, participants who reported more interruptions had a higher level of both inattention and hyperactivity</a:t>
            </a:r>
          </a:p>
        </p:txBody>
      </p:sp>
    </p:spTree>
    <p:extLst>
      <p:ext uri="{BB962C8B-B14F-4D97-AF65-F5344CB8AC3E}">
        <p14:creationId xmlns:p14="http://schemas.microsoft.com/office/powerpoint/2010/main" val="194235075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69</TotalTime>
  <Words>506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Arial</vt:lpstr>
      <vt:lpstr>Avenir Next LT Pro</vt:lpstr>
      <vt:lpstr>Avenir Next LT Pro Light</vt:lpstr>
      <vt:lpstr>Merriweather Sans</vt:lpstr>
      <vt:lpstr>Sitka Subheading</vt:lpstr>
      <vt:lpstr>Times New Roman</vt:lpstr>
      <vt:lpstr>PebbleVTI</vt:lpstr>
      <vt:lpstr>"Silence Your Phones": Smartphone Notifications Increase Inattention and Hyperactivity Symptoms</vt:lpstr>
      <vt:lpstr>General Background</vt:lpstr>
      <vt:lpstr>Why this topic?</vt:lpstr>
      <vt:lpstr>Topic Background</vt:lpstr>
      <vt:lpstr>The Study</vt:lpstr>
      <vt:lpstr>The Study</vt:lpstr>
      <vt:lpstr>Measures</vt:lpstr>
      <vt:lpstr>Correlations between baseline measures</vt:lpstr>
      <vt:lpstr>Analysis</vt:lpstr>
      <vt:lpstr>Regression Diagram – Indirect Effects</vt:lpstr>
      <vt:lpstr>Questions?</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"Silence Your Phones": Smartphone Notifications Increase Inattention and Hyperactivity Symptoms</dc:title>
  <dc:creator>Jake Greenberg</dc:creator>
  <cp:lastModifiedBy>Jake Greenberg</cp:lastModifiedBy>
  <cp:revision>9</cp:revision>
  <dcterms:created xsi:type="dcterms:W3CDTF">2022-01-24T18:13:14Z</dcterms:created>
  <dcterms:modified xsi:type="dcterms:W3CDTF">2022-01-24T21:57:27Z</dcterms:modified>
</cp:coreProperties>
</file>