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2" r:id="rId7"/>
    <p:sldId id="263" r:id="rId8"/>
    <p:sldId id="264" r:id="rId9"/>
    <p:sldId id="265" r:id="rId10"/>
    <p:sldId id="266"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9"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012C46-A00E-4DE6-9702-AEB4100D0F9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321FFAC-D887-4CBC-9B4C-932D096B4B66}">
      <dgm:prSet/>
      <dgm:spPr/>
      <dgm:t>
        <a:bodyPr/>
        <a:lstStyle/>
        <a:p>
          <a:pPr>
            <a:defRPr cap="all"/>
          </a:pPr>
          <a:r>
            <a:rPr lang="en-US"/>
            <a:t>While this is nothing new, technology is </a:t>
          </a:r>
          <a:r>
            <a:rPr lang="en-US" i="1"/>
            <a:t>everywhere</a:t>
          </a:r>
          <a:endParaRPr lang="en-US"/>
        </a:p>
      </dgm:t>
    </dgm:pt>
    <dgm:pt modelId="{46C2DD3E-A63D-44B3-9430-1859ED01464E}" type="parTrans" cxnId="{66A7F34A-088B-403A-9DEF-A8F4D21C55FC}">
      <dgm:prSet/>
      <dgm:spPr/>
      <dgm:t>
        <a:bodyPr/>
        <a:lstStyle/>
        <a:p>
          <a:endParaRPr lang="en-US"/>
        </a:p>
      </dgm:t>
    </dgm:pt>
    <dgm:pt modelId="{E72E886F-272F-4EDF-A642-228429C4A832}" type="sibTrans" cxnId="{66A7F34A-088B-403A-9DEF-A8F4D21C55FC}">
      <dgm:prSet/>
      <dgm:spPr/>
      <dgm:t>
        <a:bodyPr/>
        <a:lstStyle/>
        <a:p>
          <a:endParaRPr lang="en-US"/>
        </a:p>
      </dgm:t>
    </dgm:pt>
    <dgm:pt modelId="{8C890484-A746-42D3-BE05-0E07ABB3C66F}">
      <dgm:prSet/>
      <dgm:spPr/>
      <dgm:t>
        <a:bodyPr/>
        <a:lstStyle/>
        <a:p>
          <a:pPr>
            <a:defRPr cap="all"/>
          </a:pPr>
          <a:r>
            <a:rPr lang="en-US"/>
            <a:t>This paper was published in 2016, nearly a decade after smartphones were first introduced to the market</a:t>
          </a:r>
        </a:p>
      </dgm:t>
    </dgm:pt>
    <dgm:pt modelId="{AA31ECE2-40EE-4B5D-BA2F-AA0E00C5BC3C}" type="parTrans" cxnId="{A481F749-D8A7-4FE3-A06D-75B9C20BB3AE}">
      <dgm:prSet/>
      <dgm:spPr/>
      <dgm:t>
        <a:bodyPr/>
        <a:lstStyle/>
        <a:p>
          <a:endParaRPr lang="en-US"/>
        </a:p>
      </dgm:t>
    </dgm:pt>
    <dgm:pt modelId="{B9B78C53-EFCB-4798-AE0A-8E8DB59E09B3}" type="sibTrans" cxnId="{A481F749-D8A7-4FE3-A06D-75B9C20BB3AE}">
      <dgm:prSet/>
      <dgm:spPr/>
      <dgm:t>
        <a:bodyPr/>
        <a:lstStyle/>
        <a:p>
          <a:endParaRPr lang="en-US"/>
        </a:p>
      </dgm:t>
    </dgm:pt>
    <dgm:pt modelId="{2C533DFA-06EC-4046-91AD-6A5B56EE4ED6}">
      <dgm:prSet/>
      <dgm:spPr/>
      <dgm:t>
        <a:bodyPr/>
        <a:lstStyle/>
        <a:p>
          <a:pPr>
            <a:defRPr cap="all"/>
          </a:pPr>
          <a:r>
            <a:rPr lang="en-US"/>
            <a:t>Accessibility to the internet is never more than a press of a button away, regardless of where you are</a:t>
          </a:r>
        </a:p>
      </dgm:t>
    </dgm:pt>
    <dgm:pt modelId="{414842EA-FE03-4733-B0BD-F83958D8B2AD}" type="parTrans" cxnId="{17B850CE-825A-4B1D-A4E2-C4BEC8F1B012}">
      <dgm:prSet/>
      <dgm:spPr/>
      <dgm:t>
        <a:bodyPr/>
        <a:lstStyle/>
        <a:p>
          <a:endParaRPr lang="en-US"/>
        </a:p>
      </dgm:t>
    </dgm:pt>
    <dgm:pt modelId="{71C9F763-92CA-42B6-86F0-36BBF399CF03}" type="sibTrans" cxnId="{17B850CE-825A-4B1D-A4E2-C4BEC8F1B012}">
      <dgm:prSet/>
      <dgm:spPr/>
      <dgm:t>
        <a:bodyPr/>
        <a:lstStyle/>
        <a:p>
          <a:endParaRPr lang="en-US"/>
        </a:p>
      </dgm:t>
    </dgm:pt>
    <dgm:pt modelId="{46409888-C0C9-48B2-9BAF-A26FE52905BB}" type="pres">
      <dgm:prSet presAssocID="{D7012C46-A00E-4DE6-9702-AEB4100D0F9E}" presName="root" presStyleCnt="0">
        <dgm:presLayoutVars>
          <dgm:dir/>
          <dgm:resizeHandles val="exact"/>
        </dgm:presLayoutVars>
      </dgm:prSet>
      <dgm:spPr/>
    </dgm:pt>
    <dgm:pt modelId="{63D5C876-CDC2-4190-B708-2BB3523AD990}" type="pres">
      <dgm:prSet presAssocID="{3321FFAC-D887-4CBC-9B4C-932D096B4B66}" presName="compNode" presStyleCnt="0"/>
      <dgm:spPr/>
    </dgm:pt>
    <dgm:pt modelId="{1D89F2A2-BBCD-4ED3-B866-2D87CABBD3E3}" type="pres">
      <dgm:prSet presAssocID="{3321FFAC-D887-4CBC-9B4C-932D096B4B66}" presName="iconBgRect" presStyleLbl="bgShp" presStyleIdx="0" presStyleCnt="3"/>
      <dgm:spPr/>
    </dgm:pt>
    <dgm:pt modelId="{7F34F68F-64B4-4C47-8225-693940D02B4B}" type="pres">
      <dgm:prSet presAssocID="{3321FFAC-D887-4CBC-9B4C-932D096B4B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arth globe: Americas with solid fill"/>
        </a:ext>
      </dgm:extLst>
    </dgm:pt>
    <dgm:pt modelId="{3CEBA4A7-01AB-4F3D-835E-0395A05AC2F3}" type="pres">
      <dgm:prSet presAssocID="{3321FFAC-D887-4CBC-9B4C-932D096B4B66}" presName="spaceRect" presStyleCnt="0"/>
      <dgm:spPr/>
    </dgm:pt>
    <dgm:pt modelId="{0A84F4CF-85F5-446F-87FA-7BCDB9289AE2}" type="pres">
      <dgm:prSet presAssocID="{3321FFAC-D887-4CBC-9B4C-932D096B4B66}" presName="textRect" presStyleLbl="revTx" presStyleIdx="0" presStyleCnt="3">
        <dgm:presLayoutVars>
          <dgm:chMax val="1"/>
          <dgm:chPref val="1"/>
        </dgm:presLayoutVars>
      </dgm:prSet>
      <dgm:spPr/>
    </dgm:pt>
    <dgm:pt modelId="{11A2054C-3450-42A1-AC97-6F68BDF69791}" type="pres">
      <dgm:prSet presAssocID="{E72E886F-272F-4EDF-A642-228429C4A832}" presName="sibTrans" presStyleCnt="0"/>
      <dgm:spPr/>
    </dgm:pt>
    <dgm:pt modelId="{F77FC82A-3D46-4624-AA53-7F676BA367E1}" type="pres">
      <dgm:prSet presAssocID="{8C890484-A746-42D3-BE05-0E07ABB3C66F}" presName="compNode" presStyleCnt="0"/>
      <dgm:spPr/>
    </dgm:pt>
    <dgm:pt modelId="{550964DD-4EB5-4C47-B1CC-9B42481D4902}" type="pres">
      <dgm:prSet presAssocID="{8C890484-A746-42D3-BE05-0E07ABB3C66F}" presName="iconBgRect" presStyleLbl="bgShp" presStyleIdx="1" presStyleCnt="3"/>
      <dgm:spPr/>
    </dgm:pt>
    <dgm:pt modelId="{304BCE7D-6E41-4254-93B9-8B3ACE3216C6}" type="pres">
      <dgm:prSet presAssocID="{8C890484-A746-42D3-BE05-0E07ABB3C66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7552A8D1-0BC9-4ED9-9F9A-7AA6910CAA85}" type="pres">
      <dgm:prSet presAssocID="{8C890484-A746-42D3-BE05-0E07ABB3C66F}" presName="spaceRect" presStyleCnt="0"/>
      <dgm:spPr/>
    </dgm:pt>
    <dgm:pt modelId="{EC003280-E389-407E-B8B0-68B93822AC7C}" type="pres">
      <dgm:prSet presAssocID="{8C890484-A746-42D3-BE05-0E07ABB3C66F}" presName="textRect" presStyleLbl="revTx" presStyleIdx="1" presStyleCnt="3">
        <dgm:presLayoutVars>
          <dgm:chMax val="1"/>
          <dgm:chPref val="1"/>
        </dgm:presLayoutVars>
      </dgm:prSet>
      <dgm:spPr/>
    </dgm:pt>
    <dgm:pt modelId="{3AD2D6CA-7C15-4207-9A89-4E790446A065}" type="pres">
      <dgm:prSet presAssocID="{B9B78C53-EFCB-4798-AE0A-8E8DB59E09B3}" presName="sibTrans" presStyleCnt="0"/>
      <dgm:spPr/>
    </dgm:pt>
    <dgm:pt modelId="{DD6B8CFD-2063-45CA-9413-71FED28C5ED2}" type="pres">
      <dgm:prSet presAssocID="{2C533DFA-06EC-4046-91AD-6A5B56EE4ED6}" presName="compNode" presStyleCnt="0"/>
      <dgm:spPr/>
    </dgm:pt>
    <dgm:pt modelId="{15A2CC7E-8055-4B6C-928B-52D9B2B7B18A}" type="pres">
      <dgm:prSet presAssocID="{2C533DFA-06EC-4046-91AD-6A5B56EE4ED6}" presName="iconBgRect" presStyleLbl="bgShp" presStyleIdx="2" presStyleCnt="3"/>
      <dgm:spPr/>
    </dgm:pt>
    <dgm:pt modelId="{5EDB01B1-72B8-4E4C-A34E-7555AA1E336A}" type="pres">
      <dgm:prSet presAssocID="{2C533DFA-06EC-4046-91AD-6A5B56EE4E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Fi"/>
        </a:ext>
      </dgm:extLst>
    </dgm:pt>
    <dgm:pt modelId="{4CF6E2EB-8E0D-4B34-86A0-3036744B1DB6}" type="pres">
      <dgm:prSet presAssocID="{2C533DFA-06EC-4046-91AD-6A5B56EE4ED6}" presName="spaceRect" presStyleCnt="0"/>
      <dgm:spPr/>
    </dgm:pt>
    <dgm:pt modelId="{F4AA180D-9793-4312-B463-41A27F53E67F}" type="pres">
      <dgm:prSet presAssocID="{2C533DFA-06EC-4046-91AD-6A5B56EE4ED6}" presName="textRect" presStyleLbl="revTx" presStyleIdx="2" presStyleCnt="3">
        <dgm:presLayoutVars>
          <dgm:chMax val="1"/>
          <dgm:chPref val="1"/>
        </dgm:presLayoutVars>
      </dgm:prSet>
      <dgm:spPr/>
    </dgm:pt>
  </dgm:ptLst>
  <dgm:cxnLst>
    <dgm:cxn modelId="{30ACA069-C78D-4C42-8020-9F068CC257F7}" type="presOf" srcId="{8C890484-A746-42D3-BE05-0E07ABB3C66F}" destId="{EC003280-E389-407E-B8B0-68B93822AC7C}" srcOrd="0" destOrd="0" presId="urn:microsoft.com/office/officeart/2018/5/layout/IconCircleLabelList"/>
    <dgm:cxn modelId="{A481F749-D8A7-4FE3-A06D-75B9C20BB3AE}" srcId="{D7012C46-A00E-4DE6-9702-AEB4100D0F9E}" destId="{8C890484-A746-42D3-BE05-0E07ABB3C66F}" srcOrd="1" destOrd="0" parTransId="{AA31ECE2-40EE-4B5D-BA2F-AA0E00C5BC3C}" sibTransId="{B9B78C53-EFCB-4798-AE0A-8E8DB59E09B3}"/>
    <dgm:cxn modelId="{66A7F34A-088B-403A-9DEF-A8F4D21C55FC}" srcId="{D7012C46-A00E-4DE6-9702-AEB4100D0F9E}" destId="{3321FFAC-D887-4CBC-9B4C-932D096B4B66}" srcOrd="0" destOrd="0" parTransId="{46C2DD3E-A63D-44B3-9430-1859ED01464E}" sibTransId="{E72E886F-272F-4EDF-A642-228429C4A832}"/>
    <dgm:cxn modelId="{EA2EA84D-245A-4BC5-A270-3949B51ADC5E}" type="presOf" srcId="{2C533DFA-06EC-4046-91AD-6A5B56EE4ED6}" destId="{F4AA180D-9793-4312-B463-41A27F53E67F}" srcOrd="0" destOrd="0" presId="urn:microsoft.com/office/officeart/2018/5/layout/IconCircleLabelList"/>
    <dgm:cxn modelId="{DC93ABA5-7125-4FA5-A359-0D77ECD5A61F}" type="presOf" srcId="{3321FFAC-D887-4CBC-9B4C-932D096B4B66}" destId="{0A84F4CF-85F5-446F-87FA-7BCDB9289AE2}" srcOrd="0" destOrd="0" presId="urn:microsoft.com/office/officeart/2018/5/layout/IconCircleLabelList"/>
    <dgm:cxn modelId="{17B850CE-825A-4B1D-A4E2-C4BEC8F1B012}" srcId="{D7012C46-A00E-4DE6-9702-AEB4100D0F9E}" destId="{2C533DFA-06EC-4046-91AD-6A5B56EE4ED6}" srcOrd="2" destOrd="0" parTransId="{414842EA-FE03-4733-B0BD-F83958D8B2AD}" sibTransId="{71C9F763-92CA-42B6-86F0-36BBF399CF03}"/>
    <dgm:cxn modelId="{07E9E3EF-0031-419C-B769-D6BEC0153766}" type="presOf" srcId="{D7012C46-A00E-4DE6-9702-AEB4100D0F9E}" destId="{46409888-C0C9-48B2-9BAF-A26FE52905BB}" srcOrd="0" destOrd="0" presId="urn:microsoft.com/office/officeart/2018/5/layout/IconCircleLabelList"/>
    <dgm:cxn modelId="{05E53F63-7BDD-4D16-BBE9-7963A3A3DA4D}" type="presParOf" srcId="{46409888-C0C9-48B2-9BAF-A26FE52905BB}" destId="{63D5C876-CDC2-4190-B708-2BB3523AD990}" srcOrd="0" destOrd="0" presId="urn:microsoft.com/office/officeart/2018/5/layout/IconCircleLabelList"/>
    <dgm:cxn modelId="{E23858AE-E4B8-4B47-A14A-4E84357DA5C4}" type="presParOf" srcId="{63D5C876-CDC2-4190-B708-2BB3523AD990}" destId="{1D89F2A2-BBCD-4ED3-B866-2D87CABBD3E3}" srcOrd="0" destOrd="0" presId="urn:microsoft.com/office/officeart/2018/5/layout/IconCircleLabelList"/>
    <dgm:cxn modelId="{3CC4304E-1147-4AE4-9EAE-1A090B8635C5}" type="presParOf" srcId="{63D5C876-CDC2-4190-B708-2BB3523AD990}" destId="{7F34F68F-64B4-4C47-8225-693940D02B4B}" srcOrd="1" destOrd="0" presId="urn:microsoft.com/office/officeart/2018/5/layout/IconCircleLabelList"/>
    <dgm:cxn modelId="{26599333-B5FF-426A-8509-5ED05624CDCF}" type="presParOf" srcId="{63D5C876-CDC2-4190-B708-2BB3523AD990}" destId="{3CEBA4A7-01AB-4F3D-835E-0395A05AC2F3}" srcOrd="2" destOrd="0" presId="urn:microsoft.com/office/officeart/2018/5/layout/IconCircleLabelList"/>
    <dgm:cxn modelId="{FE8C20ED-9E91-4F6B-8C64-2BC8B04CC990}" type="presParOf" srcId="{63D5C876-CDC2-4190-B708-2BB3523AD990}" destId="{0A84F4CF-85F5-446F-87FA-7BCDB9289AE2}" srcOrd="3" destOrd="0" presId="urn:microsoft.com/office/officeart/2018/5/layout/IconCircleLabelList"/>
    <dgm:cxn modelId="{1DBE403A-F1D1-4363-9221-B05D33009FDE}" type="presParOf" srcId="{46409888-C0C9-48B2-9BAF-A26FE52905BB}" destId="{11A2054C-3450-42A1-AC97-6F68BDF69791}" srcOrd="1" destOrd="0" presId="urn:microsoft.com/office/officeart/2018/5/layout/IconCircleLabelList"/>
    <dgm:cxn modelId="{7181A221-1FC8-46B2-A816-A39F0DC21DB7}" type="presParOf" srcId="{46409888-C0C9-48B2-9BAF-A26FE52905BB}" destId="{F77FC82A-3D46-4624-AA53-7F676BA367E1}" srcOrd="2" destOrd="0" presId="urn:microsoft.com/office/officeart/2018/5/layout/IconCircleLabelList"/>
    <dgm:cxn modelId="{8B4BFA93-EA82-4B62-BE4D-0DC0EED57BB9}" type="presParOf" srcId="{F77FC82A-3D46-4624-AA53-7F676BA367E1}" destId="{550964DD-4EB5-4C47-B1CC-9B42481D4902}" srcOrd="0" destOrd="0" presId="urn:microsoft.com/office/officeart/2018/5/layout/IconCircleLabelList"/>
    <dgm:cxn modelId="{811AB83E-0D63-41A4-93FE-A38F721CCB57}" type="presParOf" srcId="{F77FC82A-3D46-4624-AA53-7F676BA367E1}" destId="{304BCE7D-6E41-4254-93B9-8B3ACE3216C6}" srcOrd="1" destOrd="0" presId="urn:microsoft.com/office/officeart/2018/5/layout/IconCircleLabelList"/>
    <dgm:cxn modelId="{C94B945A-FA3F-4037-8BEF-BCBDA0F6D61B}" type="presParOf" srcId="{F77FC82A-3D46-4624-AA53-7F676BA367E1}" destId="{7552A8D1-0BC9-4ED9-9F9A-7AA6910CAA85}" srcOrd="2" destOrd="0" presId="urn:microsoft.com/office/officeart/2018/5/layout/IconCircleLabelList"/>
    <dgm:cxn modelId="{D1BD39D4-8D94-4E05-A5FB-3DEE36EC7249}" type="presParOf" srcId="{F77FC82A-3D46-4624-AA53-7F676BA367E1}" destId="{EC003280-E389-407E-B8B0-68B93822AC7C}" srcOrd="3" destOrd="0" presId="urn:microsoft.com/office/officeart/2018/5/layout/IconCircleLabelList"/>
    <dgm:cxn modelId="{947E942E-1684-4844-8289-31663B99549A}" type="presParOf" srcId="{46409888-C0C9-48B2-9BAF-A26FE52905BB}" destId="{3AD2D6CA-7C15-4207-9A89-4E790446A065}" srcOrd="3" destOrd="0" presId="urn:microsoft.com/office/officeart/2018/5/layout/IconCircleLabelList"/>
    <dgm:cxn modelId="{F52F1FD6-547B-4E57-8C50-44DD108BBADF}" type="presParOf" srcId="{46409888-C0C9-48B2-9BAF-A26FE52905BB}" destId="{DD6B8CFD-2063-45CA-9413-71FED28C5ED2}" srcOrd="4" destOrd="0" presId="urn:microsoft.com/office/officeart/2018/5/layout/IconCircleLabelList"/>
    <dgm:cxn modelId="{962F70E5-9130-45C0-9F09-1AC319FD3D3C}" type="presParOf" srcId="{DD6B8CFD-2063-45CA-9413-71FED28C5ED2}" destId="{15A2CC7E-8055-4B6C-928B-52D9B2B7B18A}" srcOrd="0" destOrd="0" presId="urn:microsoft.com/office/officeart/2018/5/layout/IconCircleLabelList"/>
    <dgm:cxn modelId="{2F142C62-20F2-4F1C-8EBB-AA05EC0795EB}" type="presParOf" srcId="{DD6B8CFD-2063-45CA-9413-71FED28C5ED2}" destId="{5EDB01B1-72B8-4E4C-A34E-7555AA1E336A}" srcOrd="1" destOrd="0" presId="urn:microsoft.com/office/officeart/2018/5/layout/IconCircleLabelList"/>
    <dgm:cxn modelId="{5403CC45-1D88-4681-9DFF-26447127F65C}" type="presParOf" srcId="{DD6B8CFD-2063-45CA-9413-71FED28C5ED2}" destId="{4CF6E2EB-8E0D-4B34-86A0-3036744B1DB6}" srcOrd="2" destOrd="0" presId="urn:microsoft.com/office/officeart/2018/5/layout/IconCircleLabelList"/>
    <dgm:cxn modelId="{68C2ECDA-4662-42E1-BFAB-5D71B49B7B26}" type="presParOf" srcId="{DD6B8CFD-2063-45CA-9413-71FED28C5ED2}" destId="{F4AA180D-9793-4312-B463-41A27F53E67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957B71-6B95-4DB4-BAB9-18D66C019B0E}"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1816C6-3F61-4DD3-B45F-1DFA4E62E56F}">
      <dgm:prSet/>
      <dgm:spPr/>
      <dgm:t>
        <a:bodyPr/>
        <a:lstStyle/>
        <a:p>
          <a:pPr>
            <a:lnSpc>
              <a:spcPct val="100000"/>
            </a:lnSpc>
            <a:defRPr b="1"/>
          </a:pPr>
          <a:r>
            <a:rPr lang="en-US"/>
            <a:t>Daily Surveys</a:t>
          </a:r>
        </a:p>
      </dgm:t>
    </dgm:pt>
    <dgm:pt modelId="{7A105B9C-E63C-4F7E-AA39-2D8AC71CB3C5}" type="parTrans" cxnId="{6D49697E-9443-4FBF-A1A0-73A774470E98}">
      <dgm:prSet/>
      <dgm:spPr/>
      <dgm:t>
        <a:bodyPr/>
        <a:lstStyle/>
        <a:p>
          <a:endParaRPr lang="en-US"/>
        </a:p>
      </dgm:t>
    </dgm:pt>
    <dgm:pt modelId="{6DB0FBAA-7181-4CAE-83D2-99D621DACA90}" type="sibTrans" cxnId="{6D49697E-9443-4FBF-A1A0-73A774470E98}">
      <dgm:prSet/>
      <dgm:spPr/>
      <dgm:t>
        <a:bodyPr/>
        <a:lstStyle/>
        <a:p>
          <a:endParaRPr lang="en-US"/>
        </a:p>
      </dgm:t>
    </dgm:pt>
    <dgm:pt modelId="{82222FE8-1801-466A-B254-4B942ABFAD7E}">
      <dgm:prSet/>
      <dgm:spPr/>
      <dgm:t>
        <a:bodyPr/>
        <a:lstStyle/>
        <a:p>
          <a:pPr>
            <a:lnSpc>
              <a:spcPct val="100000"/>
            </a:lnSpc>
          </a:pPr>
          <a:r>
            <a:rPr lang="en-US"/>
            <a:t>How often did they feel interrupted?</a:t>
          </a:r>
        </a:p>
      </dgm:t>
    </dgm:pt>
    <dgm:pt modelId="{9A63A5F4-28F0-4E3B-A135-E8EE7178D37B}" type="parTrans" cxnId="{76825450-AF30-4D08-A08A-588377034934}">
      <dgm:prSet/>
      <dgm:spPr/>
      <dgm:t>
        <a:bodyPr/>
        <a:lstStyle/>
        <a:p>
          <a:endParaRPr lang="en-US"/>
        </a:p>
      </dgm:t>
    </dgm:pt>
    <dgm:pt modelId="{385F12CA-78EF-47FB-8D1C-7DBB30BEAA31}" type="sibTrans" cxnId="{76825450-AF30-4D08-A08A-588377034934}">
      <dgm:prSet/>
      <dgm:spPr/>
      <dgm:t>
        <a:bodyPr/>
        <a:lstStyle/>
        <a:p>
          <a:endParaRPr lang="en-US"/>
        </a:p>
      </dgm:t>
    </dgm:pt>
    <dgm:pt modelId="{54E6FC7E-23C6-4CB0-9BDB-AAC5A4E6190B}">
      <dgm:prSet/>
      <dgm:spPr/>
      <dgm:t>
        <a:bodyPr/>
        <a:lstStyle/>
        <a:p>
          <a:pPr>
            <a:lnSpc>
              <a:spcPct val="100000"/>
            </a:lnSpc>
            <a:defRPr b="1"/>
          </a:pPr>
          <a:r>
            <a:rPr lang="en-US" dirty="0"/>
            <a:t>Longer Weekly Survey</a:t>
          </a:r>
        </a:p>
      </dgm:t>
    </dgm:pt>
    <dgm:pt modelId="{BD66A2E5-1796-4F37-9A86-3380043EEABF}" type="parTrans" cxnId="{0401C3CC-12B2-498A-88F1-2CBE07B3E353}">
      <dgm:prSet/>
      <dgm:spPr/>
      <dgm:t>
        <a:bodyPr/>
        <a:lstStyle/>
        <a:p>
          <a:endParaRPr lang="en-US"/>
        </a:p>
      </dgm:t>
    </dgm:pt>
    <dgm:pt modelId="{253D775C-172C-4F56-8D1D-1F251BC9BBA7}" type="sibTrans" cxnId="{0401C3CC-12B2-498A-88F1-2CBE07B3E353}">
      <dgm:prSet/>
      <dgm:spPr/>
      <dgm:t>
        <a:bodyPr/>
        <a:lstStyle/>
        <a:p>
          <a:endParaRPr lang="en-US"/>
        </a:p>
      </dgm:t>
    </dgm:pt>
    <dgm:pt modelId="{390AE169-EAFC-444E-BD74-053326E42D22}">
      <dgm:prSet/>
      <dgm:spPr/>
      <dgm:t>
        <a:bodyPr/>
        <a:lstStyle/>
        <a:p>
          <a:pPr>
            <a:lnSpc>
              <a:spcPct val="100000"/>
            </a:lnSpc>
          </a:pPr>
          <a:r>
            <a:rPr lang="en-US" dirty="0"/>
            <a:t>Contained main variables and measures</a:t>
          </a:r>
        </a:p>
      </dgm:t>
    </dgm:pt>
    <dgm:pt modelId="{61CB25A0-B262-4279-9695-54A4BAB5B0A8}" type="parTrans" cxnId="{88965100-C8E1-4D44-8331-C7A1B41CD08B}">
      <dgm:prSet/>
      <dgm:spPr/>
      <dgm:t>
        <a:bodyPr/>
        <a:lstStyle/>
        <a:p>
          <a:endParaRPr lang="en-US"/>
        </a:p>
      </dgm:t>
    </dgm:pt>
    <dgm:pt modelId="{E36E47CD-1459-410C-910F-87A10EEC469B}" type="sibTrans" cxnId="{88965100-C8E1-4D44-8331-C7A1B41CD08B}">
      <dgm:prSet/>
      <dgm:spPr/>
      <dgm:t>
        <a:bodyPr/>
        <a:lstStyle/>
        <a:p>
          <a:endParaRPr lang="en-US"/>
        </a:p>
      </dgm:t>
    </dgm:pt>
    <dgm:pt modelId="{AC814CA6-07E6-4569-A4D0-06C08D1F2BD7}" type="pres">
      <dgm:prSet presAssocID="{E9957B71-6B95-4DB4-BAB9-18D66C019B0E}" presName="root" presStyleCnt="0">
        <dgm:presLayoutVars>
          <dgm:dir/>
          <dgm:resizeHandles val="exact"/>
        </dgm:presLayoutVars>
      </dgm:prSet>
      <dgm:spPr/>
    </dgm:pt>
    <dgm:pt modelId="{4319D38F-3053-47E2-B4AF-2990710614F6}" type="pres">
      <dgm:prSet presAssocID="{421816C6-3F61-4DD3-B45F-1DFA4E62E56F}" presName="compNode" presStyleCnt="0"/>
      <dgm:spPr/>
    </dgm:pt>
    <dgm:pt modelId="{5E099244-9B35-4817-BD06-F16262139387}" type="pres">
      <dgm:prSet presAssocID="{421816C6-3F61-4DD3-B45F-1DFA4E62E56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fused Face with Solid Fill"/>
        </a:ext>
      </dgm:extLst>
    </dgm:pt>
    <dgm:pt modelId="{61AA5854-02F6-4C33-B099-3DD2EEBF1763}" type="pres">
      <dgm:prSet presAssocID="{421816C6-3F61-4DD3-B45F-1DFA4E62E56F}" presName="iconSpace" presStyleCnt="0"/>
      <dgm:spPr/>
    </dgm:pt>
    <dgm:pt modelId="{5254B561-E774-4D5A-80BF-76C536A4607B}" type="pres">
      <dgm:prSet presAssocID="{421816C6-3F61-4DD3-B45F-1DFA4E62E56F}" presName="parTx" presStyleLbl="revTx" presStyleIdx="0" presStyleCnt="4">
        <dgm:presLayoutVars>
          <dgm:chMax val="0"/>
          <dgm:chPref val="0"/>
        </dgm:presLayoutVars>
      </dgm:prSet>
      <dgm:spPr/>
    </dgm:pt>
    <dgm:pt modelId="{38506279-35C8-407B-A32B-E38A10FBBB05}" type="pres">
      <dgm:prSet presAssocID="{421816C6-3F61-4DD3-B45F-1DFA4E62E56F}" presName="txSpace" presStyleCnt="0"/>
      <dgm:spPr/>
    </dgm:pt>
    <dgm:pt modelId="{3E5127FA-7629-4FCC-A5BD-5971477CF5DF}" type="pres">
      <dgm:prSet presAssocID="{421816C6-3F61-4DD3-B45F-1DFA4E62E56F}" presName="desTx" presStyleLbl="revTx" presStyleIdx="1" presStyleCnt="4">
        <dgm:presLayoutVars/>
      </dgm:prSet>
      <dgm:spPr/>
    </dgm:pt>
    <dgm:pt modelId="{98C3C84B-75B7-4378-938D-676240788E61}" type="pres">
      <dgm:prSet presAssocID="{6DB0FBAA-7181-4CAE-83D2-99D621DACA90}" presName="sibTrans" presStyleCnt="0"/>
      <dgm:spPr/>
    </dgm:pt>
    <dgm:pt modelId="{111A0721-835E-4FD2-9420-2F7357D6A225}" type="pres">
      <dgm:prSet presAssocID="{54E6FC7E-23C6-4CB0-9BDB-AAC5A4E6190B}" presName="compNode" presStyleCnt="0"/>
      <dgm:spPr/>
    </dgm:pt>
    <dgm:pt modelId="{120CED1A-005C-4D8A-A622-E163402506DA}" type="pres">
      <dgm:prSet presAssocID="{54E6FC7E-23C6-4CB0-9BDB-AAC5A4E619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CE1881C-C691-49D4-A6D7-93421EF0B608}" type="pres">
      <dgm:prSet presAssocID="{54E6FC7E-23C6-4CB0-9BDB-AAC5A4E6190B}" presName="iconSpace" presStyleCnt="0"/>
      <dgm:spPr/>
    </dgm:pt>
    <dgm:pt modelId="{725BAA1E-375F-4B5C-84F9-AC55E1F9F4A8}" type="pres">
      <dgm:prSet presAssocID="{54E6FC7E-23C6-4CB0-9BDB-AAC5A4E6190B}" presName="parTx" presStyleLbl="revTx" presStyleIdx="2" presStyleCnt="4">
        <dgm:presLayoutVars>
          <dgm:chMax val="0"/>
          <dgm:chPref val="0"/>
        </dgm:presLayoutVars>
      </dgm:prSet>
      <dgm:spPr/>
    </dgm:pt>
    <dgm:pt modelId="{600D81A7-59EE-4D0D-899B-3EEE429C51AD}" type="pres">
      <dgm:prSet presAssocID="{54E6FC7E-23C6-4CB0-9BDB-AAC5A4E6190B}" presName="txSpace" presStyleCnt="0"/>
      <dgm:spPr/>
    </dgm:pt>
    <dgm:pt modelId="{9DF8D1BF-81EF-4ACF-B06C-848A52D14BAB}" type="pres">
      <dgm:prSet presAssocID="{54E6FC7E-23C6-4CB0-9BDB-AAC5A4E6190B}" presName="desTx" presStyleLbl="revTx" presStyleIdx="3" presStyleCnt="4">
        <dgm:presLayoutVars/>
      </dgm:prSet>
      <dgm:spPr/>
    </dgm:pt>
  </dgm:ptLst>
  <dgm:cxnLst>
    <dgm:cxn modelId="{88965100-C8E1-4D44-8331-C7A1B41CD08B}" srcId="{54E6FC7E-23C6-4CB0-9BDB-AAC5A4E6190B}" destId="{390AE169-EAFC-444E-BD74-053326E42D22}" srcOrd="0" destOrd="0" parTransId="{61CB25A0-B262-4279-9695-54A4BAB5B0A8}" sibTransId="{E36E47CD-1459-410C-910F-87A10EEC469B}"/>
    <dgm:cxn modelId="{1D5D1529-1D56-47D8-AD35-E50D83BBFAE5}" type="presOf" srcId="{390AE169-EAFC-444E-BD74-053326E42D22}" destId="{9DF8D1BF-81EF-4ACF-B06C-848A52D14BAB}" srcOrd="0" destOrd="0" presId="urn:microsoft.com/office/officeart/2018/5/layout/CenteredIconLabelDescriptionList"/>
    <dgm:cxn modelId="{9F1EDD5C-740D-48B6-8F99-73AA75B2E03C}" type="presOf" srcId="{E9957B71-6B95-4DB4-BAB9-18D66C019B0E}" destId="{AC814CA6-07E6-4569-A4D0-06C08D1F2BD7}" srcOrd="0" destOrd="0" presId="urn:microsoft.com/office/officeart/2018/5/layout/CenteredIconLabelDescriptionList"/>
    <dgm:cxn modelId="{C748C849-230F-48AD-A4B1-80CD90FEE437}" type="presOf" srcId="{54E6FC7E-23C6-4CB0-9BDB-AAC5A4E6190B}" destId="{725BAA1E-375F-4B5C-84F9-AC55E1F9F4A8}" srcOrd="0" destOrd="0" presId="urn:microsoft.com/office/officeart/2018/5/layout/CenteredIconLabelDescriptionList"/>
    <dgm:cxn modelId="{76825450-AF30-4D08-A08A-588377034934}" srcId="{421816C6-3F61-4DD3-B45F-1DFA4E62E56F}" destId="{82222FE8-1801-466A-B254-4B942ABFAD7E}" srcOrd="0" destOrd="0" parTransId="{9A63A5F4-28F0-4E3B-A135-E8EE7178D37B}" sibTransId="{385F12CA-78EF-47FB-8D1C-7DBB30BEAA31}"/>
    <dgm:cxn modelId="{F3EA8D56-0DC1-46A1-A137-9CEA32693B55}" type="presOf" srcId="{421816C6-3F61-4DD3-B45F-1DFA4E62E56F}" destId="{5254B561-E774-4D5A-80BF-76C536A4607B}" srcOrd="0" destOrd="0" presId="urn:microsoft.com/office/officeart/2018/5/layout/CenteredIconLabelDescriptionList"/>
    <dgm:cxn modelId="{6D49697E-9443-4FBF-A1A0-73A774470E98}" srcId="{E9957B71-6B95-4DB4-BAB9-18D66C019B0E}" destId="{421816C6-3F61-4DD3-B45F-1DFA4E62E56F}" srcOrd="0" destOrd="0" parTransId="{7A105B9C-E63C-4F7E-AA39-2D8AC71CB3C5}" sibTransId="{6DB0FBAA-7181-4CAE-83D2-99D621DACA90}"/>
    <dgm:cxn modelId="{34DAA082-D2B2-4BF9-BAFE-176387E7F9D9}" type="presOf" srcId="{82222FE8-1801-466A-B254-4B942ABFAD7E}" destId="{3E5127FA-7629-4FCC-A5BD-5971477CF5DF}" srcOrd="0" destOrd="0" presId="urn:microsoft.com/office/officeart/2018/5/layout/CenteredIconLabelDescriptionList"/>
    <dgm:cxn modelId="{0401C3CC-12B2-498A-88F1-2CBE07B3E353}" srcId="{E9957B71-6B95-4DB4-BAB9-18D66C019B0E}" destId="{54E6FC7E-23C6-4CB0-9BDB-AAC5A4E6190B}" srcOrd="1" destOrd="0" parTransId="{BD66A2E5-1796-4F37-9A86-3380043EEABF}" sibTransId="{253D775C-172C-4F56-8D1D-1F251BC9BBA7}"/>
    <dgm:cxn modelId="{FA583350-6641-4A69-B5C3-8E5704788B72}" type="presParOf" srcId="{AC814CA6-07E6-4569-A4D0-06C08D1F2BD7}" destId="{4319D38F-3053-47E2-B4AF-2990710614F6}" srcOrd="0" destOrd="0" presId="urn:microsoft.com/office/officeart/2018/5/layout/CenteredIconLabelDescriptionList"/>
    <dgm:cxn modelId="{AF8CE76C-11E8-4C71-A52C-615BA942EEC6}" type="presParOf" srcId="{4319D38F-3053-47E2-B4AF-2990710614F6}" destId="{5E099244-9B35-4817-BD06-F16262139387}" srcOrd="0" destOrd="0" presId="urn:microsoft.com/office/officeart/2018/5/layout/CenteredIconLabelDescriptionList"/>
    <dgm:cxn modelId="{A2BC4A68-E020-442B-B0AE-CD26ECA9F0AC}" type="presParOf" srcId="{4319D38F-3053-47E2-B4AF-2990710614F6}" destId="{61AA5854-02F6-4C33-B099-3DD2EEBF1763}" srcOrd="1" destOrd="0" presId="urn:microsoft.com/office/officeart/2018/5/layout/CenteredIconLabelDescriptionList"/>
    <dgm:cxn modelId="{6F201FA4-DA4D-41E2-93F5-6AB1331A8891}" type="presParOf" srcId="{4319D38F-3053-47E2-B4AF-2990710614F6}" destId="{5254B561-E774-4D5A-80BF-76C536A4607B}" srcOrd="2" destOrd="0" presId="urn:microsoft.com/office/officeart/2018/5/layout/CenteredIconLabelDescriptionList"/>
    <dgm:cxn modelId="{E0B627E8-C2E8-468A-9E1E-2D0132522351}" type="presParOf" srcId="{4319D38F-3053-47E2-B4AF-2990710614F6}" destId="{38506279-35C8-407B-A32B-E38A10FBBB05}" srcOrd="3" destOrd="0" presId="urn:microsoft.com/office/officeart/2018/5/layout/CenteredIconLabelDescriptionList"/>
    <dgm:cxn modelId="{1398ED16-18B3-4B29-87E0-C2D310573DD6}" type="presParOf" srcId="{4319D38F-3053-47E2-B4AF-2990710614F6}" destId="{3E5127FA-7629-4FCC-A5BD-5971477CF5DF}" srcOrd="4" destOrd="0" presId="urn:microsoft.com/office/officeart/2018/5/layout/CenteredIconLabelDescriptionList"/>
    <dgm:cxn modelId="{D6FD8AE6-73B9-4841-AF21-A4CAF0DC0442}" type="presParOf" srcId="{AC814CA6-07E6-4569-A4D0-06C08D1F2BD7}" destId="{98C3C84B-75B7-4378-938D-676240788E61}" srcOrd="1" destOrd="0" presId="urn:microsoft.com/office/officeart/2018/5/layout/CenteredIconLabelDescriptionList"/>
    <dgm:cxn modelId="{94400C7A-6FC9-432E-8E75-5893034F8340}" type="presParOf" srcId="{AC814CA6-07E6-4569-A4D0-06C08D1F2BD7}" destId="{111A0721-835E-4FD2-9420-2F7357D6A225}" srcOrd="2" destOrd="0" presId="urn:microsoft.com/office/officeart/2018/5/layout/CenteredIconLabelDescriptionList"/>
    <dgm:cxn modelId="{D3AEF2A5-BA34-490C-A5B4-28926D512822}" type="presParOf" srcId="{111A0721-835E-4FD2-9420-2F7357D6A225}" destId="{120CED1A-005C-4D8A-A622-E163402506DA}" srcOrd="0" destOrd="0" presId="urn:microsoft.com/office/officeart/2018/5/layout/CenteredIconLabelDescriptionList"/>
    <dgm:cxn modelId="{BAB9048E-A79E-4DD6-BCF8-D65A5F2B1AA9}" type="presParOf" srcId="{111A0721-835E-4FD2-9420-2F7357D6A225}" destId="{1CE1881C-C691-49D4-A6D7-93421EF0B608}" srcOrd="1" destOrd="0" presId="urn:microsoft.com/office/officeart/2018/5/layout/CenteredIconLabelDescriptionList"/>
    <dgm:cxn modelId="{5AB96864-1947-47B7-893B-75FA84F9CEFF}" type="presParOf" srcId="{111A0721-835E-4FD2-9420-2F7357D6A225}" destId="{725BAA1E-375F-4B5C-84F9-AC55E1F9F4A8}" srcOrd="2" destOrd="0" presId="urn:microsoft.com/office/officeart/2018/5/layout/CenteredIconLabelDescriptionList"/>
    <dgm:cxn modelId="{F5DB36EF-FED8-4A28-A997-AC4C96BA475A}" type="presParOf" srcId="{111A0721-835E-4FD2-9420-2F7357D6A225}" destId="{600D81A7-59EE-4D0D-899B-3EEE429C51AD}" srcOrd="3" destOrd="0" presId="urn:microsoft.com/office/officeart/2018/5/layout/CenteredIconLabelDescriptionList"/>
    <dgm:cxn modelId="{E4B60A01-A0A3-41D3-A394-9CF65D30316A}" type="presParOf" srcId="{111A0721-835E-4FD2-9420-2F7357D6A225}" destId="{9DF8D1BF-81EF-4ACF-B06C-848A52D14BA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9F2A2-BBCD-4ED3-B866-2D87CABBD3E3}">
      <dsp:nvSpPr>
        <dsp:cNvPr id="0" name=""/>
        <dsp:cNvSpPr/>
      </dsp:nvSpPr>
      <dsp:spPr>
        <a:xfrm>
          <a:off x="431999" y="1093500"/>
          <a:ext cx="1235250" cy="1235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34F68F-64B4-4C47-8225-693940D02B4B}">
      <dsp:nvSpPr>
        <dsp:cNvPr id="0" name=""/>
        <dsp:cNvSpPr/>
      </dsp:nvSpPr>
      <dsp:spPr>
        <a:xfrm>
          <a:off x="695250" y="1356750"/>
          <a:ext cx="708750" cy="70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84F4CF-85F5-446F-87FA-7BCDB9289AE2}">
      <dsp:nvSpPr>
        <dsp:cNvPr id="0" name=""/>
        <dsp:cNvSpPr/>
      </dsp:nvSpPr>
      <dsp:spPr>
        <a:xfrm>
          <a:off x="37125" y="2713500"/>
          <a:ext cx="2025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While this is nothing new, technology is </a:t>
          </a:r>
          <a:r>
            <a:rPr lang="en-US" sz="1100" i="1" kern="1200"/>
            <a:t>everywhere</a:t>
          </a:r>
          <a:endParaRPr lang="en-US" sz="1100" kern="1200"/>
        </a:p>
      </dsp:txBody>
      <dsp:txXfrm>
        <a:off x="37125" y="2713500"/>
        <a:ext cx="2025000" cy="765000"/>
      </dsp:txXfrm>
    </dsp:sp>
    <dsp:sp modelId="{550964DD-4EB5-4C47-B1CC-9B42481D4902}">
      <dsp:nvSpPr>
        <dsp:cNvPr id="0" name=""/>
        <dsp:cNvSpPr/>
      </dsp:nvSpPr>
      <dsp:spPr>
        <a:xfrm>
          <a:off x="2811375" y="1093500"/>
          <a:ext cx="1235250" cy="1235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BCE7D-6E41-4254-93B9-8B3ACE3216C6}">
      <dsp:nvSpPr>
        <dsp:cNvPr id="0" name=""/>
        <dsp:cNvSpPr/>
      </dsp:nvSpPr>
      <dsp:spPr>
        <a:xfrm>
          <a:off x="3074625" y="1356750"/>
          <a:ext cx="708750" cy="70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003280-E389-407E-B8B0-68B93822AC7C}">
      <dsp:nvSpPr>
        <dsp:cNvPr id="0" name=""/>
        <dsp:cNvSpPr/>
      </dsp:nvSpPr>
      <dsp:spPr>
        <a:xfrm>
          <a:off x="2416500" y="2713500"/>
          <a:ext cx="2025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This paper was published in 2016, nearly a decade after smartphones were first introduced to the market</a:t>
          </a:r>
        </a:p>
      </dsp:txBody>
      <dsp:txXfrm>
        <a:off x="2416500" y="2713500"/>
        <a:ext cx="2025000" cy="765000"/>
      </dsp:txXfrm>
    </dsp:sp>
    <dsp:sp modelId="{15A2CC7E-8055-4B6C-928B-52D9B2B7B18A}">
      <dsp:nvSpPr>
        <dsp:cNvPr id="0" name=""/>
        <dsp:cNvSpPr/>
      </dsp:nvSpPr>
      <dsp:spPr>
        <a:xfrm>
          <a:off x="5190750" y="1093500"/>
          <a:ext cx="1235250" cy="1235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DB01B1-72B8-4E4C-A34E-7555AA1E336A}">
      <dsp:nvSpPr>
        <dsp:cNvPr id="0" name=""/>
        <dsp:cNvSpPr/>
      </dsp:nvSpPr>
      <dsp:spPr>
        <a:xfrm>
          <a:off x="5454000" y="1356750"/>
          <a:ext cx="708750" cy="708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AA180D-9793-4312-B463-41A27F53E67F}">
      <dsp:nvSpPr>
        <dsp:cNvPr id="0" name=""/>
        <dsp:cNvSpPr/>
      </dsp:nvSpPr>
      <dsp:spPr>
        <a:xfrm>
          <a:off x="4795875" y="2713500"/>
          <a:ext cx="2025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Accessibility to the internet is never more than a press of a button away, regardless of where you are</a:t>
          </a:r>
        </a:p>
      </dsp:txBody>
      <dsp:txXfrm>
        <a:off x="4795875" y="2713500"/>
        <a:ext cx="2025000" cy="76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99244-9B35-4817-BD06-F16262139387}">
      <dsp:nvSpPr>
        <dsp:cNvPr id="0" name=""/>
        <dsp:cNvSpPr/>
      </dsp:nvSpPr>
      <dsp:spPr>
        <a:xfrm>
          <a:off x="912046" y="1466849"/>
          <a:ext cx="980437" cy="980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54B561-E774-4D5A-80BF-76C536A4607B}">
      <dsp:nvSpPr>
        <dsp:cNvPr id="0" name=""/>
        <dsp:cNvSpPr/>
      </dsp:nvSpPr>
      <dsp:spPr>
        <a:xfrm>
          <a:off x="1640" y="2550500"/>
          <a:ext cx="2801250" cy="420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kern="1200"/>
            <a:t>Daily Surveys</a:t>
          </a:r>
        </a:p>
      </dsp:txBody>
      <dsp:txXfrm>
        <a:off x="1640" y="2550500"/>
        <a:ext cx="2801250" cy="420187"/>
      </dsp:txXfrm>
    </dsp:sp>
    <dsp:sp modelId="{3E5127FA-7629-4FCC-A5BD-5971477CF5DF}">
      <dsp:nvSpPr>
        <dsp:cNvPr id="0" name=""/>
        <dsp:cNvSpPr/>
      </dsp:nvSpPr>
      <dsp:spPr>
        <a:xfrm>
          <a:off x="1640" y="3018693"/>
          <a:ext cx="2801250" cy="84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How often did they feel interrupted?</a:t>
          </a:r>
        </a:p>
      </dsp:txBody>
      <dsp:txXfrm>
        <a:off x="1640" y="3018693"/>
        <a:ext cx="2801250" cy="848456"/>
      </dsp:txXfrm>
    </dsp:sp>
    <dsp:sp modelId="{120CED1A-005C-4D8A-A622-E163402506DA}">
      <dsp:nvSpPr>
        <dsp:cNvPr id="0" name=""/>
        <dsp:cNvSpPr/>
      </dsp:nvSpPr>
      <dsp:spPr>
        <a:xfrm>
          <a:off x="4203515" y="1466849"/>
          <a:ext cx="980437" cy="980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5BAA1E-375F-4B5C-84F9-AC55E1F9F4A8}">
      <dsp:nvSpPr>
        <dsp:cNvPr id="0" name=""/>
        <dsp:cNvSpPr/>
      </dsp:nvSpPr>
      <dsp:spPr>
        <a:xfrm>
          <a:off x="3293109" y="2550500"/>
          <a:ext cx="2801250" cy="420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kern="1200" dirty="0"/>
            <a:t>Longer Weekly Survey</a:t>
          </a:r>
        </a:p>
      </dsp:txBody>
      <dsp:txXfrm>
        <a:off x="3293109" y="2550500"/>
        <a:ext cx="2801250" cy="420187"/>
      </dsp:txXfrm>
    </dsp:sp>
    <dsp:sp modelId="{9DF8D1BF-81EF-4ACF-B06C-848A52D14BAB}">
      <dsp:nvSpPr>
        <dsp:cNvPr id="0" name=""/>
        <dsp:cNvSpPr/>
      </dsp:nvSpPr>
      <dsp:spPr>
        <a:xfrm>
          <a:off x="3293109" y="3018693"/>
          <a:ext cx="2801250" cy="848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Contained main variables and measures</a:t>
          </a:r>
        </a:p>
      </dsp:txBody>
      <dsp:txXfrm>
        <a:off x="3293109" y="3018693"/>
        <a:ext cx="2801250" cy="84845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32674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0045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2830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869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23883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8980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2876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5308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44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24635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1/24/2022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3343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1/24/2022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273349072"/>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292A83C-8B1B-4748-9F69-CF35D070278C}"/>
              </a:ext>
            </a:extLst>
          </p:cNvPr>
          <p:cNvSpPr>
            <a:spLocks noGrp="1"/>
          </p:cNvSpPr>
          <p:nvPr>
            <p:ph type="ctrTitle"/>
          </p:nvPr>
        </p:nvSpPr>
        <p:spPr>
          <a:xfrm>
            <a:off x="6096000" y="1524000"/>
            <a:ext cx="5334000" cy="2286000"/>
          </a:xfrm>
        </p:spPr>
        <p:txBody>
          <a:bodyPr>
            <a:normAutofit/>
          </a:bodyPr>
          <a:lstStyle/>
          <a:p>
            <a:pPr algn="l"/>
            <a:r>
              <a:rPr lang="en-US" sz="3100" b="1" i="0">
                <a:effectLst/>
                <a:latin typeface="Merriweather Sans" panose="020B0604020202020204" pitchFamily="2" charset="0"/>
              </a:rPr>
              <a:t>"Silence Your Phones": Smartphone Notifications Increase Inattention and Hyperactivity Symptoms</a:t>
            </a:r>
          </a:p>
        </p:txBody>
      </p:sp>
      <p:sp>
        <p:nvSpPr>
          <p:cNvPr id="3" name="Subtitle 2">
            <a:extLst>
              <a:ext uri="{FF2B5EF4-FFF2-40B4-BE49-F238E27FC236}">
                <a16:creationId xmlns:a16="http://schemas.microsoft.com/office/drawing/2014/main" id="{1134BCDA-5B04-4EED-B752-37B5D4F649F0}"/>
              </a:ext>
            </a:extLst>
          </p:cNvPr>
          <p:cNvSpPr>
            <a:spLocks noGrp="1"/>
          </p:cNvSpPr>
          <p:nvPr>
            <p:ph type="subTitle" idx="1"/>
          </p:nvPr>
        </p:nvSpPr>
        <p:spPr>
          <a:xfrm>
            <a:off x="6096000" y="4571999"/>
            <a:ext cx="5334000" cy="1524000"/>
          </a:xfrm>
        </p:spPr>
        <p:txBody>
          <a:bodyPr>
            <a:normAutofit/>
          </a:bodyPr>
          <a:lstStyle/>
          <a:p>
            <a:r>
              <a:rPr lang="en-US" dirty="0"/>
              <a:t>CEN5728 – Advanced Human Computer Interaction</a:t>
            </a:r>
          </a:p>
        </p:txBody>
      </p:sp>
      <p:pic>
        <p:nvPicPr>
          <p:cNvPr id="14" name="Picture 3">
            <a:extLst>
              <a:ext uri="{FF2B5EF4-FFF2-40B4-BE49-F238E27FC236}">
                <a16:creationId xmlns:a16="http://schemas.microsoft.com/office/drawing/2014/main" id="{E0D7225B-EAA1-4011-AE05-24FFCCB0456B}"/>
              </a:ext>
            </a:extLst>
          </p:cNvPr>
          <p:cNvPicPr>
            <a:picLocks noChangeAspect="1"/>
          </p:cNvPicPr>
          <p:nvPr/>
        </p:nvPicPr>
        <p:blipFill rotWithShape="1">
          <a:blip r:embed="rId2"/>
          <a:srcRect l="41875"/>
          <a:stretch/>
        </p:blipFill>
        <p:spPr>
          <a:xfrm>
            <a:off x="1" y="747254"/>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5"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6" name="Picture 5" descr="Logo&#10;&#10;Description automatically generated">
            <a:extLst>
              <a:ext uri="{FF2B5EF4-FFF2-40B4-BE49-F238E27FC236}">
                <a16:creationId xmlns:a16="http://schemas.microsoft.com/office/drawing/2014/main" id="{988CCDE2-BDE8-4FDA-98FE-7134575AF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58640"/>
            <a:ext cx="5457217" cy="3902718"/>
          </a:xfrm>
          <a:prstGeom prst="rect">
            <a:avLst/>
          </a:prstGeom>
        </p:spPr>
      </p:pic>
    </p:spTree>
    <p:extLst>
      <p:ext uri="{BB962C8B-B14F-4D97-AF65-F5344CB8AC3E}">
        <p14:creationId xmlns:p14="http://schemas.microsoft.com/office/powerpoint/2010/main" val="4224653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DF50-7D3F-4BB0-8CDD-781613260390}"/>
              </a:ext>
            </a:extLst>
          </p:cNvPr>
          <p:cNvSpPr>
            <a:spLocks noGrp="1"/>
          </p:cNvSpPr>
          <p:nvPr>
            <p:ph type="title"/>
          </p:nvPr>
        </p:nvSpPr>
        <p:spPr>
          <a:xfrm>
            <a:off x="762000" y="567447"/>
            <a:ext cx="10668000" cy="1524000"/>
          </a:xfrm>
        </p:spPr>
        <p:txBody>
          <a:bodyPr/>
          <a:lstStyle/>
          <a:p>
            <a:r>
              <a:rPr lang="en-US" dirty="0"/>
              <a:t>Regression Diagram – Indirect Effects</a:t>
            </a:r>
          </a:p>
        </p:txBody>
      </p:sp>
      <p:pic>
        <p:nvPicPr>
          <p:cNvPr id="5" name="Content Placeholder 4">
            <a:extLst>
              <a:ext uri="{FF2B5EF4-FFF2-40B4-BE49-F238E27FC236}">
                <a16:creationId xmlns:a16="http://schemas.microsoft.com/office/drawing/2014/main" id="{4323AC2E-084C-4DC8-9023-5D59D00DB225}"/>
              </a:ext>
            </a:extLst>
          </p:cNvPr>
          <p:cNvPicPr>
            <a:picLocks noGrp="1" noChangeAspect="1"/>
          </p:cNvPicPr>
          <p:nvPr>
            <p:ph idx="1"/>
          </p:nvPr>
        </p:nvPicPr>
        <p:blipFill>
          <a:blip r:embed="rId2"/>
          <a:stretch>
            <a:fillRect/>
          </a:stretch>
        </p:blipFill>
        <p:spPr>
          <a:xfrm>
            <a:off x="199719" y="1892018"/>
            <a:ext cx="4313915" cy="4776567"/>
          </a:xfrm>
        </p:spPr>
      </p:pic>
      <p:sp>
        <p:nvSpPr>
          <p:cNvPr id="6" name="TextBox 5">
            <a:extLst>
              <a:ext uri="{FF2B5EF4-FFF2-40B4-BE49-F238E27FC236}">
                <a16:creationId xmlns:a16="http://schemas.microsoft.com/office/drawing/2014/main" id="{5CE344EE-EC54-4800-BCFC-55AB31E3D996}"/>
              </a:ext>
            </a:extLst>
          </p:cNvPr>
          <p:cNvSpPr txBox="1"/>
          <p:nvPr/>
        </p:nvSpPr>
        <p:spPr>
          <a:xfrm>
            <a:off x="5075915" y="2091447"/>
            <a:ext cx="4795737" cy="1200329"/>
          </a:xfrm>
          <a:prstGeom prst="rect">
            <a:avLst/>
          </a:prstGeom>
          <a:noFill/>
        </p:spPr>
        <p:txBody>
          <a:bodyPr wrap="square" rtlCol="0">
            <a:spAutoFit/>
          </a:bodyPr>
          <a:lstStyle/>
          <a:p>
            <a:r>
              <a:rPr lang="en-US" dirty="0"/>
              <a:t>We can see that all dependent variables listed here have an extremely high level of significance, with all but one having a p-value of less than 0.001</a:t>
            </a:r>
          </a:p>
        </p:txBody>
      </p:sp>
    </p:spTree>
    <p:extLst>
      <p:ext uri="{BB962C8B-B14F-4D97-AF65-F5344CB8AC3E}">
        <p14:creationId xmlns:p14="http://schemas.microsoft.com/office/powerpoint/2010/main" val="363524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093-FCB1-4574-A731-DACF183C17EF}"/>
              </a:ext>
            </a:extLst>
          </p:cNvPr>
          <p:cNvSpPr>
            <a:spLocks noGrp="1"/>
          </p:cNvSpPr>
          <p:nvPr>
            <p:ph type="title"/>
          </p:nvPr>
        </p:nvSpPr>
        <p:spPr/>
        <p:txBody>
          <a:bodyPr/>
          <a:lstStyle/>
          <a:p>
            <a:r>
              <a:rPr lang="en-US" dirty="0"/>
              <a:t>The Full Paper (Reference)</a:t>
            </a:r>
          </a:p>
        </p:txBody>
      </p:sp>
      <p:sp>
        <p:nvSpPr>
          <p:cNvPr id="3" name="Content Placeholder 2">
            <a:extLst>
              <a:ext uri="{FF2B5EF4-FFF2-40B4-BE49-F238E27FC236}">
                <a16:creationId xmlns:a16="http://schemas.microsoft.com/office/drawing/2014/main" id="{4AFC4BED-50A5-4E7E-8223-E757093364BB}"/>
              </a:ext>
            </a:extLst>
          </p:cNvPr>
          <p:cNvSpPr>
            <a:spLocks noGrp="1"/>
          </p:cNvSpPr>
          <p:nvPr>
            <p:ph idx="1"/>
          </p:nvPr>
        </p:nvSpPr>
        <p:spPr/>
        <p:txBody>
          <a:bodyPr>
            <a:normAutofit/>
          </a:bodyPr>
          <a:lstStyle/>
          <a:p>
            <a:pPr marL="0" indent="0">
              <a:buNone/>
            </a:pPr>
            <a:r>
              <a:rPr lang="en-US" sz="2400" b="0" i="1" dirty="0" err="1">
                <a:solidFill>
                  <a:schemeClr val="tx1"/>
                </a:solidFill>
                <a:effectLst/>
                <a:latin typeface="Times New Roman" panose="02020603050405020304" pitchFamily="18" charset="0"/>
                <a:cs typeface="Times New Roman" panose="02020603050405020304" pitchFamily="18" charset="0"/>
              </a:rPr>
              <a:t>Kostadin</a:t>
            </a:r>
            <a:r>
              <a:rPr lang="en-US" sz="2400" b="0" i="1" dirty="0">
                <a:solidFill>
                  <a:schemeClr val="tx1"/>
                </a:solidFill>
                <a:effectLst/>
                <a:latin typeface="Times New Roman" panose="02020603050405020304" pitchFamily="18" charset="0"/>
                <a:cs typeface="Times New Roman" panose="02020603050405020304" pitchFamily="18" charset="0"/>
              </a:rPr>
              <a:t> </a:t>
            </a:r>
            <a:r>
              <a:rPr lang="en-US" sz="2400" b="0" i="1" dirty="0" err="1">
                <a:solidFill>
                  <a:schemeClr val="tx1"/>
                </a:solidFill>
                <a:effectLst/>
                <a:latin typeface="Times New Roman" panose="02020603050405020304" pitchFamily="18" charset="0"/>
                <a:cs typeface="Times New Roman" panose="02020603050405020304" pitchFamily="18" charset="0"/>
              </a:rPr>
              <a:t>Kushlev</a:t>
            </a:r>
            <a:r>
              <a:rPr lang="en-US" sz="2400" b="0" i="1" dirty="0">
                <a:solidFill>
                  <a:schemeClr val="tx1"/>
                </a:solidFill>
                <a:effectLst/>
                <a:latin typeface="Times New Roman" panose="02020603050405020304" pitchFamily="18" charset="0"/>
                <a:cs typeface="Times New Roman" panose="02020603050405020304" pitchFamily="18" charset="0"/>
              </a:rPr>
              <a:t>, Jason Proulx, and Elizabeth W. Dunn. 2016. "Silence Your Phones": Smartphone Notifications Increase Inattention and Hyperactivity Symptoms. In Proceedings of the 2016 CHI Conference on Human Factors in Computing Systems (CHI '16). Association for Computing Machinery, New York, NY, USA, 1011–1020.</a:t>
            </a:r>
          </a:p>
          <a:p>
            <a:pPr marL="0" indent="0">
              <a:buNone/>
            </a:pPr>
            <a:r>
              <a:rPr lang="en-US" sz="2400" b="0" dirty="0">
                <a:solidFill>
                  <a:schemeClr val="tx1"/>
                </a:solidFill>
                <a:effectLst/>
                <a:latin typeface="Times New Roman" panose="02020603050405020304" pitchFamily="18" charset="0"/>
                <a:cs typeface="Times New Roman" panose="02020603050405020304" pitchFamily="18" charset="0"/>
              </a:rPr>
              <a:t>DOI: https://doi-org.flpoly-proxy.flvc.org/10.1145/2858036.2858359</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Accessed from the Florida Poly Library</a:t>
            </a:r>
          </a:p>
        </p:txBody>
      </p:sp>
    </p:spTree>
    <p:extLst>
      <p:ext uri="{BB962C8B-B14F-4D97-AF65-F5344CB8AC3E}">
        <p14:creationId xmlns:p14="http://schemas.microsoft.com/office/powerpoint/2010/main" val="347797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7699B66A-3779-48B9-9963-C9339B22B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8122584 w 12192000"/>
              <a:gd name="connsiteY0" fmla="*/ 0 h 6858000"/>
              <a:gd name="connsiteX1" fmla="*/ 12192000 w 12192000"/>
              <a:gd name="connsiteY1" fmla="*/ 0 h 6858000"/>
              <a:gd name="connsiteX2" fmla="*/ 12192000 w 12192000"/>
              <a:gd name="connsiteY2" fmla="*/ 4873590 h 6858000"/>
              <a:gd name="connsiteX3" fmla="*/ 10378112 w 12192000"/>
              <a:gd name="connsiteY3" fmla="*/ 6858000 h 6858000"/>
              <a:gd name="connsiteX4" fmla="*/ 0 w 12192000"/>
              <a:gd name="connsiteY4" fmla="*/ 6858000 h 6858000"/>
              <a:gd name="connsiteX5" fmla="*/ 0 w 12192000"/>
              <a:gd name="connsiteY5" fmla="*/ 6089634 h 6858000"/>
              <a:gd name="connsiteX6" fmla="*/ 3284 w 12192000"/>
              <a:gd name="connsiteY6" fmla="*/ 6081001 h 6858000"/>
              <a:gd name="connsiteX7" fmla="*/ 208318 w 12192000"/>
              <a:gd name="connsiteY7" fmla="*/ 5663571 h 6858000"/>
              <a:gd name="connsiteX8" fmla="*/ 2466868 w 12192000"/>
              <a:gd name="connsiteY8" fmla="*/ 3280365 h 6858000"/>
              <a:gd name="connsiteX9" fmla="*/ 5859655 w 12192000"/>
              <a:gd name="connsiteY9" fmla="*/ 1043504 h 6858000"/>
              <a:gd name="connsiteX10" fmla="*/ 8002287 w 12192000"/>
              <a:gd name="connsiteY10" fmla="*/ 373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8122584" y="0"/>
                </a:moveTo>
                <a:lnTo>
                  <a:pt x="12192000" y="0"/>
                </a:lnTo>
                <a:lnTo>
                  <a:pt x="12192000" y="4873590"/>
                </a:lnTo>
                <a:lnTo>
                  <a:pt x="10378112" y="6858000"/>
                </a:lnTo>
                <a:lnTo>
                  <a:pt x="0" y="6858000"/>
                </a:lnTo>
                <a:lnTo>
                  <a:pt x="0" y="6089634"/>
                </a:lnTo>
                <a:lnTo>
                  <a:pt x="3284" y="6081001"/>
                </a:lnTo>
                <a:cubicBezTo>
                  <a:pt x="61888" y="5940761"/>
                  <a:pt x="130457" y="5801643"/>
                  <a:pt x="208318" y="5663571"/>
                </a:cubicBezTo>
                <a:cubicBezTo>
                  <a:pt x="675237" y="4835483"/>
                  <a:pt x="1476533" y="4045730"/>
                  <a:pt x="2466868" y="3280365"/>
                </a:cubicBezTo>
                <a:cubicBezTo>
                  <a:pt x="3457206" y="2515002"/>
                  <a:pt x="4636583" y="1774030"/>
                  <a:pt x="5859655" y="1043504"/>
                </a:cubicBezTo>
                <a:cubicBezTo>
                  <a:pt x="6636899" y="579200"/>
                  <a:pt x="7344556" y="254766"/>
                  <a:pt x="8002287" y="3739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D2088EB-F82A-4CF7-A658-5EB0B344D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71" y="0"/>
            <a:ext cx="7017182" cy="6858000"/>
          </a:xfrm>
          <a:custGeom>
            <a:avLst/>
            <a:gdLst>
              <a:gd name="connsiteX0" fmla="*/ 7017182 w 11818630"/>
              <a:gd name="connsiteY0" fmla="*/ 0 h 6858000"/>
              <a:gd name="connsiteX1" fmla="*/ 11818630 w 11818630"/>
              <a:gd name="connsiteY1" fmla="*/ 0 h 6858000"/>
              <a:gd name="connsiteX2" fmla="*/ 11818630 w 11818630"/>
              <a:gd name="connsiteY2" fmla="*/ 4489505 h 6858000"/>
              <a:gd name="connsiteX3" fmla="*/ 11816460 w 11818630"/>
              <a:gd name="connsiteY3" fmla="*/ 4492187 h 6858000"/>
              <a:gd name="connsiteX4" fmla="*/ 10354815 w 11818630"/>
              <a:gd name="connsiteY4" fmla="*/ 6321870 h 6858000"/>
              <a:gd name="connsiteX5" fmla="*/ 9928370 w 11818630"/>
              <a:gd name="connsiteY5" fmla="*/ 6858000 h 6858000"/>
              <a:gd name="connsiteX6" fmla="*/ 0 w 11818630"/>
              <a:gd name="connsiteY6" fmla="*/ 6858000 h 6858000"/>
              <a:gd name="connsiteX7" fmla="*/ 15548 w 11818630"/>
              <a:gd name="connsiteY7" fmla="*/ 6741317 h 6858000"/>
              <a:gd name="connsiteX8" fmla="*/ 387858 w 11818630"/>
              <a:gd name="connsiteY8" fmla="*/ 5632555 h 6858000"/>
              <a:gd name="connsiteX9" fmla="*/ 2494163 w 11818630"/>
              <a:gd name="connsiteY9" fmla="*/ 3131046 h 6858000"/>
              <a:gd name="connsiteX10" fmla="*/ 5658249 w 11818630"/>
              <a:gd name="connsiteY10" fmla="*/ 783147 h 6858000"/>
              <a:gd name="connsiteX11" fmla="*/ 6840702 w 11818630"/>
              <a:gd name="connsiteY11" fmla="*/ 85078 h 6858000"/>
              <a:gd name="connsiteX0" fmla="*/ 0 w 11818630"/>
              <a:gd name="connsiteY0" fmla="*/ 6858000 h 6949440"/>
              <a:gd name="connsiteX1" fmla="*/ 15548 w 11818630"/>
              <a:gd name="connsiteY1" fmla="*/ 6741317 h 6949440"/>
              <a:gd name="connsiteX2" fmla="*/ 387858 w 11818630"/>
              <a:gd name="connsiteY2" fmla="*/ 5632555 h 6949440"/>
              <a:gd name="connsiteX3" fmla="*/ 2494163 w 11818630"/>
              <a:gd name="connsiteY3" fmla="*/ 3131046 h 6949440"/>
              <a:gd name="connsiteX4" fmla="*/ 5658249 w 11818630"/>
              <a:gd name="connsiteY4" fmla="*/ 783147 h 6949440"/>
              <a:gd name="connsiteX5" fmla="*/ 6840702 w 11818630"/>
              <a:gd name="connsiteY5" fmla="*/ 85078 h 6949440"/>
              <a:gd name="connsiteX6" fmla="*/ 7017182 w 11818630"/>
              <a:gd name="connsiteY6" fmla="*/ 0 h 6949440"/>
              <a:gd name="connsiteX7" fmla="*/ 11818630 w 11818630"/>
              <a:gd name="connsiteY7" fmla="*/ 0 h 6949440"/>
              <a:gd name="connsiteX8" fmla="*/ 11818630 w 11818630"/>
              <a:gd name="connsiteY8" fmla="*/ 4489505 h 6949440"/>
              <a:gd name="connsiteX9" fmla="*/ 11816460 w 11818630"/>
              <a:gd name="connsiteY9" fmla="*/ 4492187 h 6949440"/>
              <a:gd name="connsiteX10" fmla="*/ 10354815 w 11818630"/>
              <a:gd name="connsiteY10" fmla="*/ 6321870 h 6949440"/>
              <a:gd name="connsiteX11" fmla="*/ 10019810 w 11818630"/>
              <a:gd name="connsiteY11" fmla="*/ 6949440 h 6949440"/>
              <a:gd name="connsiteX0" fmla="*/ 0 w 11818630"/>
              <a:gd name="connsiteY0" fmla="*/ 6858000 h 6886066"/>
              <a:gd name="connsiteX1" fmla="*/ 15548 w 11818630"/>
              <a:gd name="connsiteY1" fmla="*/ 6741317 h 6886066"/>
              <a:gd name="connsiteX2" fmla="*/ 387858 w 11818630"/>
              <a:gd name="connsiteY2" fmla="*/ 5632555 h 6886066"/>
              <a:gd name="connsiteX3" fmla="*/ 2494163 w 11818630"/>
              <a:gd name="connsiteY3" fmla="*/ 3131046 h 6886066"/>
              <a:gd name="connsiteX4" fmla="*/ 5658249 w 11818630"/>
              <a:gd name="connsiteY4" fmla="*/ 783147 h 6886066"/>
              <a:gd name="connsiteX5" fmla="*/ 6840702 w 11818630"/>
              <a:gd name="connsiteY5" fmla="*/ 85078 h 6886066"/>
              <a:gd name="connsiteX6" fmla="*/ 7017182 w 11818630"/>
              <a:gd name="connsiteY6" fmla="*/ 0 h 6886066"/>
              <a:gd name="connsiteX7" fmla="*/ 11818630 w 11818630"/>
              <a:gd name="connsiteY7" fmla="*/ 0 h 6886066"/>
              <a:gd name="connsiteX8" fmla="*/ 11818630 w 11818630"/>
              <a:gd name="connsiteY8" fmla="*/ 4489505 h 6886066"/>
              <a:gd name="connsiteX9" fmla="*/ 11816460 w 11818630"/>
              <a:gd name="connsiteY9" fmla="*/ 4492187 h 6886066"/>
              <a:gd name="connsiteX10" fmla="*/ 10354815 w 11818630"/>
              <a:gd name="connsiteY10" fmla="*/ 6321870 h 6886066"/>
              <a:gd name="connsiteX11" fmla="*/ 9902115 w 11818630"/>
              <a:gd name="connsiteY11" fmla="*/ 6886066 h 6886066"/>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0 h 6858000"/>
              <a:gd name="connsiteX8" fmla="*/ 11818630 w 11818630"/>
              <a:gd name="connsiteY8" fmla="*/ 4489505 h 6858000"/>
              <a:gd name="connsiteX9" fmla="*/ 11816460 w 11818630"/>
              <a:gd name="connsiteY9" fmla="*/ 4492187 h 6858000"/>
              <a:gd name="connsiteX10" fmla="*/ 10354815 w 11818630"/>
              <a:gd name="connsiteY10" fmla="*/ 6321870 h 6858000"/>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0 h 6858000"/>
              <a:gd name="connsiteX8" fmla="*/ 11818630 w 11818630"/>
              <a:gd name="connsiteY8" fmla="*/ 4489505 h 6858000"/>
              <a:gd name="connsiteX9" fmla="*/ 11816460 w 11818630"/>
              <a:gd name="connsiteY9" fmla="*/ 4492187 h 6858000"/>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0 h 6858000"/>
              <a:gd name="connsiteX8" fmla="*/ 11818630 w 11818630"/>
              <a:gd name="connsiteY8" fmla="*/ 4489505 h 6858000"/>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4489505 h 6858000"/>
              <a:gd name="connsiteX0" fmla="*/ 0 w 7017182"/>
              <a:gd name="connsiteY0" fmla="*/ 6858000 h 6858000"/>
              <a:gd name="connsiteX1" fmla="*/ 15548 w 7017182"/>
              <a:gd name="connsiteY1" fmla="*/ 6741317 h 6858000"/>
              <a:gd name="connsiteX2" fmla="*/ 387858 w 7017182"/>
              <a:gd name="connsiteY2" fmla="*/ 5632555 h 6858000"/>
              <a:gd name="connsiteX3" fmla="*/ 2494163 w 7017182"/>
              <a:gd name="connsiteY3" fmla="*/ 3131046 h 6858000"/>
              <a:gd name="connsiteX4" fmla="*/ 5658249 w 7017182"/>
              <a:gd name="connsiteY4" fmla="*/ 783147 h 6858000"/>
              <a:gd name="connsiteX5" fmla="*/ 6840702 w 7017182"/>
              <a:gd name="connsiteY5" fmla="*/ 85078 h 6858000"/>
              <a:gd name="connsiteX6" fmla="*/ 7017182 w 701718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7182" h="6858000">
                <a:moveTo>
                  <a:pt x="0" y="6858000"/>
                </a:moveTo>
                <a:lnTo>
                  <a:pt x="15548" y="6741317"/>
                </a:lnTo>
                <a:cubicBezTo>
                  <a:pt x="78957" y="6364051"/>
                  <a:pt x="206325" y="5994870"/>
                  <a:pt x="387858" y="5632555"/>
                </a:cubicBezTo>
                <a:cubicBezTo>
                  <a:pt x="823302" y="4763361"/>
                  <a:pt x="1570584" y="3934404"/>
                  <a:pt x="2494163" y="3131046"/>
                </a:cubicBezTo>
                <a:cubicBezTo>
                  <a:pt x="3417744" y="2327690"/>
                  <a:pt x="4517622" y="1549936"/>
                  <a:pt x="5658249" y="783147"/>
                </a:cubicBezTo>
                <a:cubicBezTo>
                  <a:pt x="6072451" y="504660"/>
                  <a:pt x="6465461" y="274112"/>
                  <a:pt x="6840702" y="85078"/>
                </a:cubicBezTo>
                <a:lnTo>
                  <a:pt x="7017182"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D7F50110-0909-4247-B29F-EFFBC7F5FC42}"/>
              </a:ext>
            </a:extLst>
          </p:cNvPr>
          <p:cNvSpPr>
            <a:spLocks noGrp="1"/>
          </p:cNvSpPr>
          <p:nvPr>
            <p:ph type="title"/>
          </p:nvPr>
        </p:nvSpPr>
        <p:spPr>
          <a:xfrm>
            <a:off x="718750" y="762000"/>
            <a:ext cx="3048001" cy="2286000"/>
          </a:xfrm>
        </p:spPr>
        <p:txBody>
          <a:bodyPr anchor="t">
            <a:normAutofit/>
          </a:bodyPr>
          <a:lstStyle/>
          <a:p>
            <a:r>
              <a:rPr lang="en-US" sz="3200"/>
              <a:t>General Background</a:t>
            </a:r>
          </a:p>
        </p:txBody>
      </p:sp>
      <p:sp>
        <p:nvSpPr>
          <p:cNvPr id="15" name="Freeform: Shape 14">
            <a:extLst>
              <a:ext uri="{FF2B5EF4-FFF2-40B4-BE49-F238E27FC236}">
                <a16:creationId xmlns:a16="http://schemas.microsoft.com/office/drawing/2014/main" id="{EDA32667-BAAD-4252-B7F6-CDABAD11D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75486" y="4489505"/>
            <a:ext cx="1916515" cy="2396561"/>
          </a:xfrm>
          <a:custGeom>
            <a:avLst/>
            <a:gdLst>
              <a:gd name="connsiteX0" fmla="*/ 7017182 w 11818630"/>
              <a:gd name="connsiteY0" fmla="*/ 0 h 6858000"/>
              <a:gd name="connsiteX1" fmla="*/ 11818630 w 11818630"/>
              <a:gd name="connsiteY1" fmla="*/ 0 h 6858000"/>
              <a:gd name="connsiteX2" fmla="*/ 11818630 w 11818630"/>
              <a:gd name="connsiteY2" fmla="*/ 4489505 h 6858000"/>
              <a:gd name="connsiteX3" fmla="*/ 11816460 w 11818630"/>
              <a:gd name="connsiteY3" fmla="*/ 4492187 h 6858000"/>
              <a:gd name="connsiteX4" fmla="*/ 10354815 w 11818630"/>
              <a:gd name="connsiteY4" fmla="*/ 6321870 h 6858000"/>
              <a:gd name="connsiteX5" fmla="*/ 9928370 w 11818630"/>
              <a:gd name="connsiteY5" fmla="*/ 6858000 h 6858000"/>
              <a:gd name="connsiteX6" fmla="*/ 0 w 11818630"/>
              <a:gd name="connsiteY6" fmla="*/ 6858000 h 6858000"/>
              <a:gd name="connsiteX7" fmla="*/ 15548 w 11818630"/>
              <a:gd name="connsiteY7" fmla="*/ 6741317 h 6858000"/>
              <a:gd name="connsiteX8" fmla="*/ 387858 w 11818630"/>
              <a:gd name="connsiteY8" fmla="*/ 5632555 h 6858000"/>
              <a:gd name="connsiteX9" fmla="*/ 2494163 w 11818630"/>
              <a:gd name="connsiteY9" fmla="*/ 3131046 h 6858000"/>
              <a:gd name="connsiteX10" fmla="*/ 5658249 w 11818630"/>
              <a:gd name="connsiteY10" fmla="*/ 783147 h 6858000"/>
              <a:gd name="connsiteX11" fmla="*/ 6840702 w 11818630"/>
              <a:gd name="connsiteY11" fmla="*/ 85078 h 6858000"/>
              <a:gd name="connsiteX0" fmla="*/ 0 w 11818630"/>
              <a:gd name="connsiteY0" fmla="*/ 6858000 h 6949440"/>
              <a:gd name="connsiteX1" fmla="*/ 15548 w 11818630"/>
              <a:gd name="connsiteY1" fmla="*/ 6741317 h 6949440"/>
              <a:gd name="connsiteX2" fmla="*/ 387858 w 11818630"/>
              <a:gd name="connsiteY2" fmla="*/ 5632555 h 6949440"/>
              <a:gd name="connsiteX3" fmla="*/ 2494163 w 11818630"/>
              <a:gd name="connsiteY3" fmla="*/ 3131046 h 6949440"/>
              <a:gd name="connsiteX4" fmla="*/ 5658249 w 11818630"/>
              <a:gd name="connsiteY4" fmla="*/ 783147 h 6949440"/>
              <a:gd name="connsiteX5" fmla="*/ 6840702 w 11818630"/>
              <a:gd name="connsiteY5" fmla="*/ 85078 h 6949440"/>
              <a:gd name="connsiteX6" fmla="*/ 7017182 w 11818630"/>
              <a:gd name="connsiteY6" fmla="*/ 0 h 6949440"/>
              <a:gd name="connsiteX7" fmla="*/ 11818630 w 11818630"/>
              <a:gd name="connsiteY7" fmla="*/ 0 h 6949440"/>
              <a:gd name="connsiteX8" fmla="*/ 11818630 w 11818630"/>
              <a:gd name="connsiteY8" fmla="*/ 4489505 h 6949440"/>
              <a:gd name="connsiteX9" fmla="*/ 11816460 w 11818630"/>
              <a:gd name="connsiteY9" fmla="*/ 4492187 h 6949440"/>
              <a:gd name="connsiteX10" fmla="*/ 10354815 w 11818630"/>
              <a:gd name="connsiteY10" fmla="*/ 6321870 h 6949440"/>
              <a:gd name="connsiteX11" fmla="*/ 10019810 w 11818630"/>
              <a:gd name="connsiteY11" fmla="*/ 6949440 h 6949440"/>
              <a:gd name="connsiteX0" fmla="*/ 0 w 11818630"/>
              <a:gd name="connsiteY0" fmla="*/ 6858000 h 6886066"/>
              <a:gd name="connsiteX1" fmla="*/ 15548 w 11818630"/>
              <a:gd name="connsiteY1" fmla="*/ 6741317 h 6886066"/>
              <a:gd name="connsiteX2" fmla="*/ 387858 w 11818630"/>
              <a:gd name="connsiteY2" fmla="*/ 5632555 h 6886066"/>
              <a:gd name="connsiteX3" fmla="*/ 2494163 w 11818630"/>
              <a:gd name="connsiteY3" fmla="*/ 3131046 h 6886066"/>
              <a:gd name="connsiteX4" fmla="*/ 5658249 w 11818630"/>
              <a:gd name="connsiteY4" fmla="*/ 783147 h 6886066"/>
              <a:gd name="connsiteX5" fmla="*/ 6840702 w 11818630"/>
              <a:gd name="connsiteY5" fmla="*/ 85078 h 6886066"/>
              <a:gd name="connsiteX6" fmla="*/ 7017182 w 11818630"/>
              <a:gd name="connsiteY6" fmla="*/ 0 h 6886066"/>
              <a:gd name="connsiteX7" fmla="*/ 11818630 w 11818630"/>
              <a:gd name="connsiteY7" fmla="*/ 0 h 6886066"/>
              <a:gd name="connsiteX8" fmla="*/ 11818630 w 11818630"/>
              <a:gd name="connsiteY8" fmla="*/ 4489505 h 6886066"/>
              <a:gd name="connsiteX9" fmla="*/ 11816460 w 11818630"/>
              <a:gd name="connsiteY9" fmla="*/ 4492187 h 6886066"/>
              <a:gd name="connsiteX10" fmla="*/ 10354815 w 11818630"/>
              <a:gd name="connsiteY10" fmla="*/ 6321870 h 6886066"/>
              <a:gd name="connsiteX11" fmla="*/ 9902115 w 11818630"/>
              <a:gd name="connsiteY11" fmla="*/ 6886066 h 6886066"/>
              <a:gd name="connsiteX0" fmla="*/ 0 w 11818630"/>
              <a:gd name="connsiteY0" fmla="*/ 6858000 h 6886066"/>
              <a:gd name="connsiteX1" fmla="*/ 15548 w 11818630"/>
              <a:gd name="connsiteY1" fmla="*/ 6741317 h 6886066"/>
              <a:gd name="connsiteX2" fmla="*/ 387858 w 11818630"/>
              <a:gd name="connsiteY2" fmla="*/ 5632555 h 6886066"/>
              <a:gd name="connsiteX3" fmla="*/ 2494163 w 11818630"/>
              <a:gd name="connsiteY3" fmla="*/ 3131046 h 6886066"/>
              <a:gd name="connsiteX4" fmla="*/ 5658249 w 11818630"/>
              <a:gd name="connsiteY4" fmla="*/ 783147 h 6886066"/>
              <a:gd name="connsiteX5" fmla="*/ 6840702 w 11818630"/>
              <a:gd name="connsiteY5" fmla="*/ 85078 h 6886066"/>
              <a:gd name="connsiteX6" fmla="*/ 11818630 w 11818630"/>
              <a:gd name="connsiteY6" fmla="*/ 0 h 6886066"/>
              <a:gd name="connsiteX7" fmla="*/ 11818630 w 11818630"/>
              <a:gd name="connsiteY7" fmla="*/ 4489505 h 6886066"/>
              <a:gd name="connsiteX8" fmla="*/ 11816460 w 11818630"/>
              <a:gd name="connsiteY8" fmla="*/ 4492187 h 6886066"/>
              <a:gd name="connsiteX9" fmla="*/ 10354815 w 11818630"/>
              <a:gd name="connsiteY9" fmla="*/ 6321870 h 6886066"/>
              <a:gd name="connsiteX10" fmla="*/ 9902115 w 11818630"/>
              <a:gd name="connsiteY10" fmla="*/ 6886066 h 6886066"/>
              <a:gd name="connsiteX0" fmla="*/ 0 w 11818630"/>
              <a:gd name="connsiteY0" fmla="*/ 7069778 h 7097844"/>
              <a:gd name="connsiteX1" fmla="*/ 15548 w 11818630"/>
              <a:gd name="connsiteY1" fmla="*/ 6953095 h 7097844"/>
              <a:gd name="connsiteX2" fmla="*/ 387858 w 11818630"/>
              <a:gd name="connsiteY2" fmla="*/ 5844333 h 7097844"/>
              <a:gd name="connsiteX3" fmla="*/ 2494163 w 11818630"/>
              <a:gd name="connsiteY3" fmla="*/ 3342824 h 7097844"/>
              <a:gd name="connsiteX4" fmla="*/ 5658249 w 11818630"/>
              <a:gd name="connsiteY4" fmla="*/ 994925 h 7097844"/>
              <a:gd name="connsiteX5" fmla="*/ 11818630 w 11818630"/>
              <a:gd name="connsiteY5" fmla="*/ 211778 h 7097844"/>
              <a:gd name="connsiteX6" fmla="*/ 11818630 w 11818630"/>
              <a:gd name="connsiteY6" fmla="*/ 4701283 h 7097844"/>
              <a:gd name="connsiteX7" fmla="*/ 11816460 w 11818630"/>
              <a:gd name="connsiteY7" fmla="*/ 4703965 h 7097844"/>
              <a:gd name="connsiteX8" fmla="*/ 10354815 w 11818630"/>
              <a:gd name="connsiteY8" fmla="*/ 6533648 h 7097844"/>
              <a:gd name="connsiteX9" fmla="*/ 9902115 w 11818630"/>
              <a:gd name="connsiteY9" fmla="*/ 7097844 h 7097844"/>
              <a:gd name="connsiteX0" fmla="*/ 0 w 11818630"/>
              <a:gd name="connsiteY0" fmla="*/ 6872876 h 6900942"/>
              <a:gd name="connsiteX1" fmla="*/ 15548 w 11818630"/>
              <a:gd name="connsiteY1" fmla="*/ 6756193 h 6900942"/>
              <a:gd name="connsiteX2" fmla="*/ 387858 w 11818630"/>
              <a:gd name="connsiteY2" fmla="*/ 5647431 h 6900942"/>
              <a:gd name="connsiteX3" fmla="*/ 2494163 w 11818630"/>
              <a:gd name="connsiteY3" fmla="*/ 3145922 h 6900942"/>
              <a:gd name="connsiteX4" fmla="*/ 11818630 w 11818630"/>
              <a:gd name="connsiteY4" fmla="*/ 14876 h 6900942"/>
              <a:gd name="connsiteX5" fmla="*/ 11818630 w 11818630"/>
              <a:gd name="connsiteY5" fmla="*/ 4504381 h 6900942"/>
              <a:gd name="connsiteX6" fmla="*/ 11816460 w 11818630"/>
              <a:gd name="connsiteY6" fmla="*/ 4507063 h 6900942"/>
              <a:gd name="connsiteX7" fmla="*/ 10354815 w 11818630"/>
              <a:gd name="connsiteY7" fmla="*/ 6336746 h 6900942"/>
              <a:gd name="connsiteX8" fmla="*/ 9902115 w 11818630"/>
              <a:gd name="connsiteY8" fmla="*/ 6900942 h 6900942"/>
              <a:gd name="connsiteX0" fmla="*/ 577707 w 12396337"/>
              <a:gd name="connsiteY0" fmla="*/ 6858000 h 6886066"/>
              <a:gd name="connsiteX1" fmla="*/ 593255 w 12396337"/>
              <a:gd name="connsiteY1" fmla="*/ 6741317 h 6886066"/>
              <a:gd name="connsiteX2" fmla="*/ 965565 w 12396337"/>
              <a:gd name="connsiteY2" fmla="*/ 5632555 h 6886066"/>
              <a:gd name="connsiteX3" fmla="*/ 12396337 w 12396337"/>
              <a:gd name="connsiteY3" fmla="*/ 0 h 6886066"/>
              <a:gd name="connsiteX4" fmla="*/ 12396337 w 12396337"/>
              <a:gd name="connsiteY4" fmla="*/ 4489505 h 6886066"/>
              <a:gd name="connsiteX5" fmla="*/ 12394167 w 12396337"/>
              <a:gd name="connsiteY5" fmla="*/ 4492187 h 6886066"/>
              <a:gd name="connsiteX6" fmla="*/ 10932522 w 12396337"/>
              <a:gd name="connsiteY6" fmla="*/ 6321870 h 6886066"/>
              <a:gd name="connsiteX7" fmla="*/ 10479822 w 12396337"/>
              <a:gd name="connsiteY7" fmla="*/ 6886066 h 6886066"/>
              <a:gd name="connsiteX0" fmla="*/ 0 w 11818630"/>
              <a:gd name="connsiteY0" fmla="*/ 6858000 h 6886066"/>
              <a:gd name="connsiteX1" fmla="*/ 387858 w 11818630"/>
              <a:gd name="connsiteY1" fmla="*/ 5632555 h 6886066"/>
              <a:gd name="connsiteX2" fmla="*/ 11818630 w 11818630"/>
              <a:gd name="connsiteY2" fmla="*/ 0 h 6886066"/>
              <a:gd name="connsiteX3" fmla="*/ 11818630 w 11818630"/>
              <a:gd name="connsiteY3" fmla="*/ 4489505 h 6886066"/>
              <a:gd name="connsiteX4" fmla="*/ 11816460 w 11818630"/>
              <a:gd name="connsiteY4" fmla="*/ 4492187 h 6886066"/>
              <a:gd name="connsiteX5" fmla="*/ 10354815 w 11818630"/>
              <a:gd name="connsiteY5" fmla="*/ 6321870 h 6886066"/>
              <a:gd name="connsiteX6" fmla="*/ 9902115 w 11818630"/>
              <a:gd name="connsiteY6" fmla="*/ 6886066 h 6886066"/>
              <a:gd name="connsiteX0" fmla="*/ 0 w 11818630"/>
              <a:gd name="connsiteY0" fmla="*/ 6858000 h 6886066"/>
              <a:gd name="connsiteX1" fmla="*/ 11818630 w 11818630"/>
              <a:gd name="connsiteY1" fmla="*/ 0 h 6886066"/>
              <a:gd name="connsiteX2" fmla="*/ 11818630 w 11818630"/>
              <a:gd name="connsiteY2" fmla="*/ 4489505 h 6886066"/>
              <a:gd name="connsiteX3" fmla="*/ 11816460 w 11818630"/>
              <a:gd name="connsiteY3" fmla="*/ 4492187 h 6886066"/>
              <a:gd name="connsiteX4" fmla="*/ 10354815 w 11818630"/>
              <a:gd name="connsiteY4" fmla="*/ 6321870 h 6886066"/>
              <a:gd name="connsiteX5" fmla="*/ 9902115 w 11818630"/>
              <a:gd name="connsiteY5" fmla="*/ 6886066 h 6886066"/>
              <a:gd name="connsiteX0" fmla="*/ 1916515 w 1916515"/>
              <a:gd name="connsiteY0" fmla="*/ 0 h 6886066"/>
              <a:gd name="connsiteX1" fmla="*/ 1916515 w 1916515"/>
              <a:gd name="connsiteY1" fmla="*/ 4489505 h 6886066"/>
              <a:gd name="connsiteX2" fmla="*/ 1914345 w 1916515"/>
              <a:gd name="connsiteY2" fmla="*/ 4492187 h 6886066"/>
              <a:gd name="connsiteX3" fmla="*/ 452700 w 1916515"/>
              <a:gd name="connsiteY3" fmla="*/ 6321870 h 6886066"/>
              <a:gd name="connsiteX4" fmla="*/ 0 w 1916515"/>
              <a:gd name="connsiteY4" fmla="*/ 6886066 h 6886066"/>
              <a:gd name="connsiteX0" fmla="*/ 1916515 w 1916515"/>
              <a:gd name="connsiteY0" fmla="*/ 0 h 2396561"/>
              <a:gd name="connsiteX1" fmla="*/ 1914345 w 1916515"/>
              <a:gd name="connsiteY1" fmla="*/ 2682 h 2396561"/>
              <a:gd name="connsiteX2" fmla="*/ 452700 w 1916515"/>
              <a:gd name="connsiteY2" fmla="*/ 1832365 h 2396561"/>
              <a:gd name="connsiteX3" fmla="*/ 0 w 1916515"/>
              <a:gd name="connsiteY3" fmla="*/ 2396561 h 2396561"/>
            </a:gdLst>
            <a:ahLst/>
            <a:cxnLst>
              <a:cxn ang="0">
                <a:pos x="connsiteX0" y="connsiteY0"/>
              </a:cxn>
              <a:cxn ang="0">
                <a:pos x="connsiteX1" y="connsiteY1"/>
              </a:cxn>
              <a:cxn ang="0">
                <a:pos x="connsiteX2" y="connsiteY2"/>
              </a:cxn>
              <a:cxn ang="0">
                <a:pos x="connsiteX3" y="connsiteY3"/>
              </a:cxn>
            </a:cxnLst>
            <a:rect l="l" t="t" r="r" b="b"/>
            <a:pathLst>
              <a:path w="1916515" h="2396561">
                <a:moveTo>
                  <a:pt x="1916515" y="0"/>
                </a:moveTo>
                <a:lnTo>
                  <a:pt x="1914345" y="2682"/>
                </a:lnTo>
                <a:cubicBezTo>
                  <a:pt x="1430582" y="598348"/>
                  <a:pt x="941296" y="1216779"/>
                  <a:pt x="452700" y="1832365"/>
                </a:cubicBezTo>
                <a:cubicBezTo>
                  <a:pt x="310552" y="2011075"/>
                  <a:pt x="0" y="2396561"/>
                  <a:pt x="0" y="2396561"/>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graphicFrame>
        <p:nvGraphicFramePr>
          <p:cNvPr id="5" name="Content Placeholder 2">
            <a:extLst>
              <a:ext uri="{FF2B5EF4-FFF2-40B4-BE49-F238E27FC236}">
                <a16:creationId xmlns:a16="http://schemas.microsoft.com/office/drawing/2014/main" id="{4D5CF2BB-7E2B-4D34-9077-E1BCE03AD476}"/>
              </a:ext>
            </a:extLst>
          </p:cNvPr>
          <p:cNvGraphicFramePr>
            <a:graphicFrameLocks noGrp="1"/>
          </p:cNvGraphicFramePr>
          <p:nvPr>
            <p:ph idx="1"/>
            <p:extLst>
              <p:ext uri="{D42A27DB-BD31-4B8C-83A1-F6EECF244321}">
                <p14:modId xmlns:p14="http://schemas.microsoft.com/office/powerpoint/2010/main" val="3663239789"/>
              </p:ext>
            </p:extLst>
          </p:nvPr>
        </p:nvGraphicFramePr>
        <p:xfrm>
          <a:off x="4572000" y="1524000"/>
          <a:ext cx="6858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845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ow to Reduce Smartphone Distraction at Work (and Home) | Inc.com">
            <a:extLst>
              <a:ext uri="{FF2B5EF4-FFF2-40B4-BE49-F238E27FC236}">
                <a16:creationId xmlns:a16="http://schemas.microsoft.com/office/drawing/2014/main" id="{A1667993-0ADF-45B7-B99B-069F0C7A80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62" r="18546" b="-1"/>
          <a:stretch/>
        </p:blipFill>
        <p:spPr bwMode="auto">
          <a:xfrm>
            <a:off x="-8" y="762006"/>
            <a:ext cx="5948805" cy="6095979"/>
          </a:xfrm>
          <a:custGeom>
            <a:avLst/>
            <a:gdLst/>
            <a:ahLst/>
            <a:cxnLst/>
            <a:rect l="l" t="t" r="r" b="b"/>
            <a:pathLst>
              <a:path w="5948805" h="6095979">
                <a:moveTo>
                  <a:pt x="1573832" y="765"/>
                </a:moveTo>
                <a:cubicBezTo>
                  <a:pt x="1940190" y="-10734"/>
                  <a:pt x="2329345" y="109280"/>
                  <a:pt x="2734663" y="238687"/>
                </a:cubicBezTo>
                <a:cubicBezTo>
                  <a:pt x="4118244" y="680647"/>
                  <a:pt x="5296697" y="1302752"/>
                  <a:pt x="5668316" y="3639516"/>
                </a:cubicBezTo>
                <a:cubicBezTo>
                  <a:pt x="5788298" y="4393559"/>
                  <a:pt x="5890546" y="5142244"/>
                  <a:pt x="5937022" y="5865869"/>
                </a:cubicBezTo>
                <a:lnTo>
                  <a:pt x="5948805"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a16="http://schemas.microsoft.com/office/drawing/2014/main" id="{A3BFB3E6-2D9E-4A5C-826F-44A91F5977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D3703881-5243-495B-A967-EF642C2673AE}"/>
              </a:ext>
            </a:extLst>
          </p:cNvPr>
          <p:cNvSpPr>
            <a:spLocks noGrp="1"/>
          </p:cNvSpPr>
          <p:nvPr>
            <p:ph idx="1"/>
          </p:nvPr>
        </p:nvSpPr>
        <p:spPr>
          <a:xfrm>
            <a:off x="6858001" y="3048000"/>
            <a:ext cx="4572000" cy="3048001"/>
          </a:xfrm>
        </p:spPr>
        <p:txBody>
          <a:bodyPr>
            <a:normAutofit/>
          </a:bodyPr>
          <a:lstStyle/>
          <a:p>
            <a:pPr>
              <a:lnSpc>
                <a:spcPct val="115000"/>
              </a:lnSpc>
            </a:pPr>
            <a:r>
              <a:rPr lang="en-US" sz="1500" dirty="0"/>
              <a:t>Within the paper, they talked about why this topic is relevant. Across several surveys, they found that smartphone owners:</a:t>
            </a:r>
          </a:p>
          <a:p>
            <a:pPr lvl="1">
              <a:lnSpc>
                <a:spcPct val="115000"/>
              </a:lnSpc>
            </a:pPr>
            <a:r>
              <a:rPr lang="en-US" sz="1500" dirty="0"/>
              <a:t>95% - Social Gatherings</a:t>
            </a:r>
          </a:p>
          <a:p>
            <a:pPr lvl="1">
              <a:lnSpc>
                <a:spcPct val="115000"/>
              </a:lnSpc>
            </a:pPr>
            <a:r>
              <a:rPr lang="en-US" sz="1500" dirty="0"/>
              <a:t>70% - While Working</a:t>
            </a:r>
          </a:p>
          <a:p>
            <a:pPr lvl="1">
              <a:lnSpc>
                <a:spcPct val="115000"/>
              </a:lnSpc>
            </a:pPr>
            <a:r>
              <a:rPr lang="en-US" sz="1500" dirty="0"/>
              <a:t>10% - During Sex</a:t>
            </a:r>
          </a:p>
          <a:p>
            <a:pPr>
              <a:lnSpc>
                <a:spcPct val="115000"/>
              </a:lnSpc>
            </a:pPr>
            <a:r>
              <a:rPr lang="en-US" sz="1500" dirty="0"/>
              <a:t>Estimated that people reach for their phones more than 100 times per day, spending around two hours a day on their phone.</a:t>
            </a:r>
          </a:p>
        </p:txBody>
      </p:sp>
      <p:sp>
        <p:nvSpPr>
          <p:cNvPr id="2" name="Title 1">
            <a:extLst>
              <a:ext uri="{FF2B5EF4-FFF2-40B4-BE49-F238E27FC236}">
                <a16:creationId xmlns:a16="http://schemas.microsoft.com/office/drawing/2014/main" id="{8D7B37E7-069D-4280-955D-2E051428DECD}"/>
              </a:ext>
            </a:extLst>
          </p:cNvPr>
          <p:cNvSpPr>
            <a:spLocks noGrp="1"/>
          </p:cNvSpPr>
          <p:nvPr>
            <p:ph type="title"/>
          </p:nvPr>
        </p:nvSpPr>
        <p:spPr>
          <a:xfrm>
            <a:off x="6858000" y="1523990"/>
            <a:ext cx="4572000" cy="1524010"/>
          </a:xfrm>
        </p:spPr>
        <p:txBody>
          <a:bodyPr anchor="t">
            <a:normAutofit/>
          </a:bodyPr>
          <a:lstStyle/>
          <a:p>
            <a:r>
              <a:rPr lang="en-US" sz="3200" dirty="0"/>
              <a:t>Why this topic?</a:t>
            </a:r>
          </a:p>
        </p:txBody>
      </p:sp>
    </p:spTree>
    <p:extLst>
      <p:ext uri="{BB962C8B-B14F-4D97-AF65-F5344CB8AC3E}">
        <p14:creationId xmlns:p14="http://schemas.microsoft.com/office/powerpoint/2010/main" val="24127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7D1D-A2E7-4F22-A108-3CFA92D25AA4}"/>
              </a:ext>
            </a:extLst>
          </p:cNvPr>
          <p:cNvSpPr>
            <a:spLocks noGrp="1"/>
          </p:cNvSpPr>
          <p:nvPr>
            <p:ph type="title"/>
          </p:nvPr>
        </p:nvSpPr>
        <p:spPr/>
        <p:txBody>
          <a:bodyPr/>
          <a:lstStyle/>
          <a:p>
            <a:r>
              <a:rPr lang="en-US" dirty="0"/>
              <a:t>Topic Background</a:t>
            </a:r>
          </a:p>
        </p:txBody>
      </p:sp>
      <p:sp>
        <p:nvSpPr>
          <p:cNvPr id="3" name="Content Placeholder 2">
            <a:extLst>
              <a:ext uri="{FF2B5EF4-FFF2-40B4-BE49-F238E27FC236}">
                <a16:creationId xmlns:a16="http://schemas.microsoft.com/office/drawing/2014/main" id="{D4BA02F7-09A0-4DE5-8C22-AE303301EF6B}"/>
              </a:ext>
            </a:extLst>
          </p:cNvPr>
          <p:cNvSpPr>
            <a:spLocks noGrp="1"/>
          </p:cNvSpPr>
          <p:nvPr>
            <p:ph idx="1"/>
          </p:nvPr>
        </p:nvSpPr>
        <p:spPr/>
        <p:txBody>
          <a:bodyPr/>
          <a:lstStyle/>
          <a:p>
            <a:r>
              <a:rPr lang="en-US" dirty="0"/>
              <a:t>Why would this be a problem?</a:t>
            </a:r>
          </a:p>
          <a:p>
            <a:pPr lvl="1"/>
            <a:r>
              <a:rPr lang="en-US" dirty="0"/>
              <a:t>Switching tasks takes a lot of effort, perhaps even more effort than it takes to complete a task</a:t>
            </a:r>
          </a:p>
          <a:p>
            <a:pPr lvl="1"/>
            <a:r>
              <a:rPr lang="en-US" dirty="0"/>
              <a:t>According to the “load theory of attention” the higher our cognitive load, the easier we are to distract</a:t>
            </a:r>
          </a:p>
          <a:p>
            <a:pPr lvl="1"/>
            <a:r>
              <a:rPr lang="en-US" dirty="0"/>
              <a:t>Digital interruptions have been associated with “feeling more distracted, stressed, and anxious”.</a:t>
            </a:r>
          </a:p>
          <a:p>
            <a:endParaRPr lang="en-US" dirty="0"/>
          </a:p>
        </p:txBody>
      </p:sp>
    </p:spTree>
    <p:extLst>
      <p:ext uri="{BB962C8B-B14F-4D97-AF65-F5344CB8AC3E}">
        <p14:creationId xmlns:p14="http://schemas.microsoft.com/office/powerpoint/2010/main" val="1818715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FA52-E1CC-4226-8836-68038B5315E1}"/>
              </a:ext>
            </a:extLst>
          </p:cNvPr>
          <p:cNvSpPr>
            <a:spLocks noGrp="1"/>
          </p:cNvSpPr>
          <p:nvPr>
            <p:ph type="title"/>
          </p:nvPr>
        </p:nvSpPr>
        <p:spPr/>
        <p:txBody>
          <a:bodyPr/>
          <a:lstStyle/>
          <a:p>
            <a:r>
              <a:rPr lang="en-US" dirty="0"/>
              <a:t>The Study</a:t>
            </a:r>
          </a:p>
        </p:txBody>
      </p:sp>
      <p:sp>
        <p:nvSpPr>
          <p:cNvPr id="3" name="Content Placeholder 2">
            <a:extLst>
              <a:ext uri="{FF2B5EF4-FFF2-40B4-BE49-F238E27FC236}">
                <a16:creationId xmlns:a16="http://schemas.microsoft.com/office/drawing/2014/main" id="{D64DD14A-117A-4965-A788-674663C9AEA2}"/>
              </a:ext>
            </a:extLst>
          </p:cNvPr>
          <p:cNvSpPr>
            <a:spLocks noGrp="1"/>
          </p:cNvSpPr>
          <p:nvPr>
            <p:ph idx="1"/>
          </p:nvPr>
        </p:nvSpPr>
        <p:spPr/>
        <p:txBody>
          <a:bodyPr/>
          <a:lstStyle/>
          <a:p>
            <a:r>
              <a:rPr lang="en-US" dirty="0"/>
              <a:t>Recruited a sample of university students:</a:t>
            </a:r>
          </a:p>
          <a:p>
            <a:pPr lvl="1"/>
            <a:r>
              <a:rPr lang="en-US" dirty="0"/>
              <a:t>Assessed their individual differences relating to inattention and hyperactivity, while measuring how often they felt interrupted by their cellphones</a:t>
            </a:r>
          </a:p>
          <a:p>
            <a:pPr lvl="1"/>
            <a:r>
              <a:rPr lang="en-US" dirty="0"/>
              <a:t>Correlated cellphone interruptions with these symptoms</a:t>
            </a:r>
          </a:p>
          <a:p>
            <a:pPr lvl="1"/>
            <a:r>
              <a:rPr lang="en-US" dirty="0"/>
              <a:t>Since ADHD is associated with poorer performance and social anxiety,  they also included measures of productivity and mental well-being.</a:t>
            </a:r>
          </a:p>
        </p:txBody>
      </p:sp>
    </p:spTree>
    <p:extLst>
      <p:ext uri="{BB962C8B-B14F-4D97-AF65-F5344CB8AC3E}">
        <p14:creationId xmlns:p14="http://schemas.microsoft.com/office/powerpoint/2010/main" val="408600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2" name="Freeform: Shape 21">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81C89DB8-BEA7-48E2-B9C4-1F67BC1C65C9}"/>
              </a:ext>
            </a:extLst>
          </p:cNvPr>
          <p:cNvSpPr>
            <a:spLocks noGrp="1"/>
          </p:cNvSpPr>
          <p:nvPr>
            <p:ph type="title"/>
          </p:nvPr>
        </p:nvSpPr>
        <p:spPr>
          <a:xfrm>
            <a:off x="761999" y="762000"/>
            <a:ext cx="3048001" cy="2286000"/>
          </a:xfrm>
        </p:spPr>
        <p:txBody>
          <a:bodyPr anchor="b">
            <a:normAutofit/>
          </a:bodyPr>
          <a:lstStyle/>
          <a:p>
            <a:r>
              <a:rPr lang="en-US" sz="3200" dirty="0">
                <a:solidFill>
                  <a:srgbClr val="FFFFFF"/>
                </a:solidFill>
              </a:rPr>
              <a:t>The Study</a:t>
            </a:r>
          </a:p>
        </p:txBody>
      </p:sp>
      <p:graphicFrame>
        <p:nvGraphicFramePr>
          <p:cNvPr id="5" name="Content Placeholder 2">
            <a:extLst>
              <a:ext uri="{FF2B5EF4-FFF2-40B4-BE49-F238E27FC236}">
                <a16:creationId xmlns:a16="http://schemas.microsoft.com/office/drawing/2014/main" id="{D526F59D-B925-402F-B621-FA4135817AE9}"/>
              </a:ext>
            </a:extLst>
          </p:cNvPr>
          <p:cNvGraphicFramePr>
            <a:graphicFrameLocks noGrp="1"/>
          </p:cNvGraphicFramePr>
          <p:nvPr>
            <p:ph idx="1"/>
            <p:extLst>
              <p:ext uri="{D42A27DB-BD31-4B8C-83A1-F6EECF244321}">
                <p14:modId xmlns:p14="http://schemas.microsoft.com/office/powerpoint/2010/main" val="126248357"/>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3082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869B-931A-43D0-9263-09E825FE330E}"/>
              </a:ext>
            </a:extLst>
          </p:cNvPr>
          <p:cNvSpPr>
            <a:spLocks noGrp="1"/>
          </p:cNvSpPr>
          <p:nvPr>
            <p:ph type="title"/>
          </p:nvPr>
        </p:nvSpPr>
        <p:spPr/>
        <p:txBody>
          <a:bodyPr/>
          <a:lstStyle/>
          <a:p>
            <a:r>
              <a:rPr lang="en-US" dirty="0"/>
              <a:t>Measures</a:t>
            </a:r>
          </a:p>
        </p:txBody>
      </p:sp>
      <p:sp>
        <p:nvSpPr>
          <p:cNvPr id="3" name="Content Placeholder 2">
            <a:extLst>
              <a:ext uri="{FF2B5EF4-FFF2-40B4-BE49-F238E27FC236}">
                <a16:creationId xmlns:a16="http://schemas.microsoft.com/office/drawing/2014/main" id="{9E1CBA83-1B61-4F86-87C8-64F5A8020A2C}"/>
              </a:ext>
            </a:extLst>
          </p:cNvPr>
          <p:cNvSpPr>
            <a:spLocks noGrp="1"/>
          </p:cNvSpPr>
          <p:nvPr>
            <p:ph idx="1"/>
          </p:nvPr>
        </p:nvSpPr>
        <p:spPr/>
        <p:txBody>
          <a:bodyPr>
            <a:normAutofit fontScale="62500" lnSpcReduction="20000"/>
          </a:bodyPr>
          <a:lstStyle/>
          <a:p>
            <a:r>
              <a:rPr lang="en-US" dirty="0"/>
              <a:t>Smartphone interruptions</a:t>
            </a:r>
          </a:p>
          <a:p>
            <a:pPr lvl="1"/>
            <a:r>
              <a:rPr lang="en-US" dirty="0"/>
              <a:t>Ordinal (0-6)</a:t>
            </a:r>
          </a:p>
          <a:p>
            <a:pPr lvl="1"/>
            <a:r>
              <a:rPr lang="en-US" dirty="0"/>
              <a:t>14 Different Daily Activities</a:t>
            </a:r>
          </a:p>
          <a:p>
            <a:r>
              <a:rPr lang="en-US" dirty="0"/>
              <a:t>Inattention and Hyperactivity</a:t>
            </a:r>
          </a:p>
          <a:p>
            <a:pPr lvl="1"/>
            <a:r>
              <a:rPr lang="en-US" dirty="0"/>
              <a:t>Ordinal (1-4)</a:t>
            </a:r>
          </a:p>
          <a:p>
            <a:pPr lvl="1"/>
            <a:r>
              <a:rPr lang="en-US" dirty="0"/>
              <a:t>18 Symptoms</a:t>
            </a:r>
          </a:p>
          <a:p>
            <a:r>
              <a:rPr lang="en-US" dirty="0"/>
              <a:t>Productivity</a:t>
            </a:r>
          </a:p>
          <a:p>
            <a:pPr lvl="1"/>
            <a:r>
              <a:rPr lang="en-US" dirty="0"/>
              <a:t>Three question self-report based on previous research</a:t>
            </a:r>
          </a:p>
          <a:p>
            <a:r>
              <a:rPr lang="en-US" dirty="0"/>
              <a:t>Psychological Well-Being</a:t>
            </a:r>
          </a:p>
          <a:p>
            <a:pPr lvl="1"/>
            <a:r>
              <a:rPr lang="en-US" dirty="0"/>
              <a:t>Based on </a:t>
            </a:r>
            <a:r>
              <a:rPr lang="en-US" dirty="0" err="1"/>
              <a:t>Ryff’s</a:t>
            </a:r>
            <a:r>
              <a:rPr lang="en-US" dirty="0"/>
              <a:t> six components of psychological well-being</a:t>
            </a:r>
          </a:p>
          <a:p>
            <a:pPr lvl="1"/>
            <a:r>
              <a:rPr lang="en-US" dirty="0"/>
              <a:t>This measure alone is based on a ton of previous research, which could be an entire presentation in and of itself</a:t>
            </a:r>
          </a:p>
          <a:p>
            <a:endParaRPr lang="en-US" dirty="0"/>
          </a:p>
          <a:p>
            <a:pPr lvl="2"/>
            <a:endParaRPr lang="en-US" dirty="0"/>
          </a:p>
          <a:p>
            <a:pPr lvl="1"/>
            <a:endParaRPr lang="en-US" dirty="0"/>
          </a:p>
        </p:txBody>
      </p:sp>
    </p:spTree>
    <p:extLst>
      <p:ext uri="{BB962C8B-B14F-4D97-AF65-F5344CB8AC3E}">
        <p14:creationId xmlns:p14="http://schemas.microsoft.com/office/powerpoint/2010/main" val="3715192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Freeform: Shape 17">
            <a:extLst>
              <a:ext uri="{FF2B5EF4-FFF2-40B4-BE49-F238E27FC236}">
                <a16:creationId xmlns:a16="http://schemas.microsoft.com/office/drawing/2014/main" id="{26C2F60D-36DC-4E6D-8544-3562BBABA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116827" y="1782827"/>
            <a:ext cx="4332910" cy="5817436"/>
          </a:xfrm>
          <a:custGeom>
            <a:avLst/>
            <a:gdLst>
              <a:gd name="connsiteX0" fmla="*/ 3175347 w 4332910"/>
              <a:gd name="connsiteY0" fmla="*/ 710 h 5817436"/>
              <a:gd name="connsiteX1" fmla="*/ 3972229 w 4332910"/>
              <a:gd name="connsiteY1" fmla="*/ 94304 h 5817436"/>
              <a:gd name="connsiteX2" fmla="*/ 4332910 w 4332910"/>
              <a:gd name="connsiteY2" fmla="*/ 180296 h 5817436"/>
              <a:gd name="connsiteX3" fmla="*/ 4332910 w 4332910"/>
              <a:gd name="connsiteY3" fmla="*/ 5817436 h 5817436"/>
              <a:gd name="connsiteX4" fmla="*/ 1006557 w 4332910"/>
              <a:gd name="connsiteY4" fmla="*/ 5817436 h 5817436"/>
              <a:gd name="connsiteX5" fmla="*/ 866510 w 4332910"/>
              <a:gd name="connsiteY5" fmla="*/ 5609583 h 5817436"/>
              <a:gd name="connsiteX6" fmla="*/ 351747 w 4332910"/>
              <a:gd name="connsiteY6" fmla="*/ 2263621 h 5817436"/>
              <a:gd name="connsiteX7" fmla="*/ 1381666 w 4332910"/>
              <a:gd name="connsiteY7" fmla="*/ 845238 h 5817436"/>
              <a:gd name="connsiteX8" fmla="*/ 2751595 w 4332910"/>
              <a:gd name="connsiteY8" fmla="*/ 47742 h 5817436"/>
              <a:gd name="connsiteX9" fmla="*/ 3175347 w 4332910"/>
              <a:gd name="connsiteY9" fmla="*/ 710 h 581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2910" h="5817436">
                <a:moveTo>
                  <a:pt x="3175347" y="710"/>
                </a:moveTo>
                <a:cubicBezTo>
                  <a:pt x="3421493" y="-5064"/>
                  <a:pt x="3686120" y="24227"/>
                  <a:pt x="3972229" y="94304"/>
                </a:cubicBezTo>
                <a:lnTo>
                  <a:pt x="4332910" y="180296"/>
                </a:lnTo>
                <a:lnTo>
                  <a:pt x="4332910" y="5817436"/>
                </a:lnTo>
                <a:lnTo>
                  <a:pt x="1006557" y="5817436"/>
                </a:lnTo>
                <a:lnTo>
                  <a:pt x="866510" y="5609583"/>
                </a:lnTo>
                <a:cubicBezTo>
                  <a:pt x="140071" y="4515211"/>
                  <a:pt x="-376405" y="3480830"/>
                  <a:pt x="351747" y="2263621"/>
                </a:cubicBezTo>
                <a:cubicBezTo>
                  <a:pt x="664977" y="1739861"/>
                  <a:pt x="994988" y="1240809"/>
                  <a:pt x="1381666" y="845238"/>
                </a:cubicBezTo>
                <a:cubicBezTo>
                  <a:pt x="1768346" y="449669"/>
                  <a:pt x="2211693" y="157580"/>
                  <a:pt x="2751595" y="47742"/>
                </a:cubicBezTo>
                <a:cubicBezTo>
                  <a:pt x="2886624" y="20264"/>
                  <a:pt x="3027659" y="4175"/>
                  <a:pt x="3175347" y="710"/>
                </a:cubicBezTo>
                <a:close/>
              </a:path>
            </a:pathLst>
          </a:cu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CFFC7D5-8758-4C87-A839-9FF78F543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117358">
            <a:off x="6005381" y="2073697"/>
            <a:ext cx="5867664" cy="5317986"/>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 name="connsiteX0" fmla="*/ 0 w 1085312"/>
              <a:gd name="connsiteY0" fmla="*/ 0 h 2441440"/>
              <a:gd name="connsiteX1" fmla="*/ 53089 w 1085312"/>
              <a:gd name="connsiteY1" fmla="*/ 4542 h 2441440"/>
              <a:gd name="connsiteX2" fmla="*/ 790077 w 1085312"/>
              <a:gd name="connsiteY2" fmla="*/ 872756 h 2441440"/>
              <a:gd name="connsiteX3" fmla="*/ 1085252 w 1085312"/>
              <a:gd name="connsiteY3" fmla="*/ 1943649 h 2441440"/>
              <a:gd name="connsiteX4" fmla="*/ 1064832 w 1085312"/>
              <a:gd name="connsiteY4" fmla="*/ 2198094 h 2441440"/>
              <a:gd name="connsiteX5" fmla="*/ 1043734 w 1085312"/>
              <a:gd name="connsiteY5" fmla="*/ 2315675 h 2441440"/>
              <a:gd name="connsiteX6" fmla="*/ 59456 w 1085312"/>
              <a:gd name="connsiteY6" fmla="*/ 2441440 h 2441440"/>
              <a:gd name="connsiteX0" fmla="*/ 0 w 1085312"/>
              <a:gd name="connsiteY0" fmla="*/ 0 h 2315675"/>
              <a:gd name="connsiteX1" fmla="*/ 53089 w 1085312"/>
              <a:gd name="connsiteY1" fmla="*/ 4542 h 2315675"/>
              <a:gd name="connsiteX2" fmla="*/ 790077 w 1085312"/>
              <a:gd name="connsiteY2" fmla="*/ 872756 h 2315675"/>
              <a:gd name="connsiteX3" fmla="*/ 1085252 w 1085312"/>
              <a:gd name="connsiteY3" fmla="*/ 1943649 h 2315675"/>
              <a:gd name="connsiteX4" fmla="*/ 1064832 w 1085312"/>
              <a:gd name="connsiteY4" fmla="*/ 2198094 h 2315675"/>
              <a:gd name="connsiteX5" fmla="*/ 1043734 w 1085312"/>
              <a:gd name="connsiteY5"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312" h="2315675">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9" name="Content Placeholder 8">
            <a:extLst>
              <a:ext uri="{FF2B5EF4-FFF2-40B4-BE49-F238E27FC236}">
                <a16:creationId xmlns:a16="http://schemas.microsoft.com/office/drawing/2014/main" id="{EA987EE7-628D-4BA6-BEF0-D9EB9E6FF9DC}"/>
              </a:ext>
            </a:extLst>
          </p:cNvPr>
          <p:cNvPicPr>
            <a:picLocks noGrp="1" noChangeAspect="1"/>
          </p:cNvPicPr>
          <p:nvPr>
            <p:ph idx="1"/>
          </p:nvPr>
        </p:nvPicPr>
        <p:blipFill>
          <a:blip r:embed="rId2"/>
          <a:stretch>
            <a:fillRect/>
          </a:stretch>
        </p:blipFill>
        <p:spPr>
          <a:xfrm>
            <a:off x="3582099" y="766692"/>
            <a:ext cx="8609900" cy="5373149"/>
          </a:xfrm>
        </p:spPr>
      </p:pic>
      <p:sp>
        <p:nvSpPr>
          <p:cNvPr id="2" name="Title 1">
            <a:extLst>
              <a:ext uri="{FF2B5EF4-FFF2-40B4-BE49-F238E27FC236}">
                <a16:creationId xmlns:a16="http://schemas.microsoft.com/office/drawing/2014/main" id="{C79F1B29-EC8E-4AAF-81B9-6B16B118B7C6}"/>
              </a:ext>
            </a:extLst>
          </p:cNvPr>
          <p:cNvSpPr>
            <a:spLocks noGrp="1"/>
          </p:cNvSpPr>
          <p:nvPr>
            <p:ph type="title"/>
          </p:nvPr>
        </p:nvSpPr>
        <p:spPr>
          <a:xfrm>
            <a:off x="-384374" y="2463277"/>
            <a:ext cx="4418270" cy="1931445"/>
          </a:xfrm>
        </p:spPr>
        <p:txBody>
          <a:bodyPr vert="horz" lIns="91440" tIns="45720" rIns="91440" bIns="45720" rtlCol="0" anchor="b">
            <a:normAutofit/>
          </a:bodyPr>
          <a:lstStyle/>
          <a:p>
            <a:pPr algn="ctr"/>
            <a:r>
              <a:rPr lang="en-US" sz="3600" kern="1200" dirty="0">
                <a:solidFill>
                  <a:schemeClr val="tx1">
                    <a:lumMod val="65000"/>
                  </a:schemeClr>
                </a:solidFill>
                <a:latin typeface="+mj-lt"/>
                <a:ea typeface="+mj-ea"/>
                <a:cs typeface="+mj-cs"/>
              </a:rPr>
              <a:t>Correlations between baseline measures</a:t>
            </a:r>
          </a:p>
        </p:txBody>
      </p:sp>
    </p:spTree>
    <p:extLst>
      <p:ext uri="{BB962C8B-B14F-4D97-AF65-F5344CB8AC3E}">
        <p14:creationId xmlns:p14="http://schemas.microsoft.com/office/powerpoint/2010/main" val="2217821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D0C7-6ABB-4B24-AD92-FBCD30D69F05}"/>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287DBAF2-9D1C-4EE5-A342-71F574BDE630}"/>
              </a:ext>
            </a:extLst>
          </p:cNvPr>
          <p:cNvSpPr>
            <a:spLocks noGrp="1"/>
          </p:cNvSpPr>
          <p:nvPr>
            <p:ph idx="1"/>
          </p:nvPr>
        </p:nvSpPr>
        <p:spPr/>
        <p:txBody>
          <a:bodyPr/>
          <a:lstStyle/>
          <a:p>
            <a:r>
              <a:rPr lang="en-US" dirty="0"/>
              <a:t>In order to analyze results, they had participants:</a:t>
            </a:r>
          </a:p>
          <a:p>
            <a:pPr lvl="1"/>
            <a:r>
              <a:rPr lang="en-US" dirty="0"/>
              <a:t>Give a baseline of inattention and hyperactivity</a:t>
            </a:r>
          </a:p>
          <a:p>
            <a:pPr lvl="1"/>
            <a:r>
              <a:rPr lang="en-US" dirty="0"/>
              <a:t>Spend time both maximizing and minimizing their interruptions</a:t>
            </a:r>
          </a:p>
          <a:p>
            <a:r>
              <a:rPr lang="en-US" dirty="0"/>
              <a:t>At baseline, participants who reported more interruptions had a higher level of both inattention and hyperactivity</a:t>
            </a:r>
          </a:p>
        </p:txBody>
      </p:sp>
    </p:spTree>
    <p:extLst>
      <p:ext uri="{BB962C8B-B14F-4D97-AF65-F5344CB8AC3E}">
        <p14:creationId xmlns:p14="http://schemas.microsoft.com/office/powerpoint/2010/main" val="1942350759"/>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311B25"/>
      </a:dk2>
      <a:lt2>
        <a:srgbClr val="F0F2F3"/>
      </a:lt2>
      <a:accent1>
        <a:srgbClr val="D6763A"/>
      </a:accent1>
      <a:accent2>
        <a:srgbClr val="C4282E"/>
      </a:accent2>
      <a:accent3>
        <a:srgbClr val="D63A80"/>
      </a:accent3>
      <a:accent4>
        <a:srgbClr val="C428AF"/>
      </a:accent4>
      <a:accent5>
        <a:srgbClr val="A93AD6"/>
      </a:accent5>
      <a:accent6>
        <a:srgbClr val="5D30C6"/>
      </a:accent6>
      <a:hlink>
        <a:srgbClr val="B03F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54</TotalTime>
  <Words>496</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Avenir Next LT Pro Light</vt:lpstr>
      <vt:lpstr>Merriweather Sans</vt:lpstr>
      <vt:lpstr>Sitka Subheading</vt:lpstr>
      <vt:lpstr>Times New Roman</vt:lpstr>
      <vt:lpstr>PebbleVTI</vt:lpstr>
      <vt:lpstr>"Silence Your Phones": Smartphone Notifications Increase Inattention and Hyperactivity Symptoms</vt:lpstr>
      <vt:lpstr>General Background</vt:lpstr>
      <vt:lpstr>Why this topic?</vt:lpstr>
      <vt:lpstr>Topic Background</vt:lpstr>
      <vt:lpstr>The Study</vt:lpstr>
      <vt:lpstr>The Study</vt:lpstr>
      <vt:lpstr>Measures</vt:lpstr>
      <vt:lpstr>Correlations between baseline measures</vt:lpstr>
      <vt:lpstr>Analysis</vt:lpstr>
      <vt:lpstr>Regression Diagram – Indirect Effects</vt:lpstr>
      <vt:lpstr>The Full Paper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"Silence Your Phones": Smartphone Notifications Increase Inattention and Hyperactivity Symptoms</dc:title>
  <dc:creator>Jake Greenberg</dc:creator>
  <cp:lastModifiedBy>Jake Greenberg</cp:lastModifiedBy>
  <cp:revision>2</cp:revision>
  <dcterms:created xsi:type="dcterms:W3CDTF">2022-01-24T18:13:14Z</dcterms:created>
  <dcterms:modified xsi:type="dcterms:W3CDTF">2022-01-24T19:07:54Z</dcterms:modified>
</cp:coreProperties>
</file>