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Source Code Pro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2C4503-B1E2-4A67-86EC-2B3D3F721FCC}">
  <a:tblStyle styleId="{7F2C4503-B1E2-4A67-86EC-2B3D3F721F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Manly Minotaurs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Joseph Yuen, Oliver Sanderson, </a:t>
            </a:r>
            <a:r>
              <a:rPr lang="en" sz="2600"/>
              <a:t>Jared Grimm, Christian Cedron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40075" y="528900"/>
            <a:ext cx="53283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101525" y="2996850"/>
            <a:ext cx="2872200" cy="22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40075" y="528900"/>
            <a:ext cx="53283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101525" y="2996850"/>
            <a:ext cx="3995100" cy="22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-101525" y="2996850"/>
            <a:ext cx="4701300" cy="22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Manly </a:t>
            </a:r>
            <a:r>
              <a:rPr lang="en"/>
              <a:t>Minotaurs</a:t>
            </a:r>
            <a:endParaRPr/>
          </a:p>
        </p:txBody>
      </p:sp>
      <p:graphicFrame>
        <p:nvGraphicFramePr>
          <p:cNvPr id="75" name="Shape 75"/>
          <p:cNvGraphicFramePr/>
          <p:nvPr/>
        </p:nvGraphicFramePr>
        <p:xfrm>
          <a:off x="311688" y="1179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{7F2C4503-B1E2-4A67-86EC-2B3D3F721FCC}</a:tableStyleId>
              </a:tblPr>
              <a:tblGrid>
                <a:gridCol w="2219825"/>
                <a:gridCol w="3446825"/>
                <a:gridCol w="2794550"/>
              </a:tblGrid>
              <a:tr h="34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 Member 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Primary Role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Secondary Role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Christian Cedron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Lead 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Andrew Morrison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Assistant Lead 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Jared Grimm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Assistant Lead 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Junbong Jang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Assistant Lead 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Joseph Yuen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Manager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Zachary Emil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Product Owner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Peter Christakos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Scrum Master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Oliver Sanderson 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Test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Andre Imperiali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Documentation Analyst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Rohit Unnam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Software Engineer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516900" y="462275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Project</a:t>
            </a:r>
            <a:endParaRPr sz="6000"/>
          </a:p>
        </p:txBody>
      </p:sp>
      <p:sp>
        <p:nvSpPr>
          <p:cNvPr id="81" name="Shape 81"/>
          <p:cNvSpPr/>
          <p:nvPr/>
        </p:nvSpPr>
        <p:spPr>
          <a:xfrm>
            <a:off x="-101525" y="2996850"/>
            <a:ext cx="4272300" cy="22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0" lvl="0" marL="457200" rtl="0"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"/>
              <a:t>Clean</a:t>
            </a:r>
            <a:endParaRPr/>
          </a:p>
          <a:p>
            <a:pPr indent="-571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AutoNum type="arabicPeriod"/>
            </a:pPr>
            <a:r>
              <a:rPr lang="en">
                <a:solidFill>
                  <a:schemeClr val="dk2"/>
                </a:solidFill>
              </a:rPr>
              <a:t>Intuitive</a:t>
            </a:r>
            <a:endParaRPr>
              <a:solidFill>
                <a:schemeClr val="dk2"/>
              </a:solidFill>
            </a:endParaRPr>
          </a:p>
          <a:p>
            <a:pPr indent="-571500" lvl="0" marL="457200"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"/>
              <a:t>Practical</a:t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6104575" y="1546725"/>
            <a:ext cx="5678100" cy="15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GOALS</a:t>
            </a:r>
            <a:endParaRPr sz="7200"/>
          </a:p>
        </p:txBody>
      </p:sp>
      <p:sp>
        <p:nvSpPr>
          <p:cNvPr id="88" name="Shape 88"/>
          <p:cNvSpPr/>
          <p:nvPr/>
        </p:nvSpPr>
        <p:spPr>
          <a:xfrm>
            <a:off x="5952175" y="2831800"/>
            <a:ext cx="39258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Strategy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Template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Proxy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</a:t>
            </a:r>
            <a:r>
              <a:rPr lang="en" sz="2400"/>
              <a:t>ç</a:t>
            </a:r>
            <a:r>
              <a:rPr lang="en" sz="2400"/>
              <a:t>ade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Memento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Observer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Singleton</a:t>
            </a:r>
            <a:endParaRPr sz="2400"/>
          </a:p>
        </p:txBody>
      </p:sp>
      <p:pic>
        <p:nvPicPr>
          <p:cNvPr descr="See the source image" id="95" name="Shape 95"/>
          <p:cNvPicPr preferRelativeResize="0"/>
          <p:nvPr/>
        </p:nvPicPr>
        <p:blipFill rotWithShape="1">
          <a:blip r:embed="rId3">
            <a:alphaModFix/>
          </a:blip>
          <a:srcRect b="324" l="0" r="0" t="-1858"/>
          <a:stretch/>
        </p:blipFill>
        <p:spPr>
          <a:xfrm>
            <a:off x="4790025" y="1505462"/>
            <a:ext cx="2784325" cy="28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Highlighted Features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Map navigation utilities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Quick Directions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Kiosk Log History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Service Request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Room Service API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Emergency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Admin Web Application</a:t>
            </a:r>
            <a:endParaRPr sz="2400"/>
          </a:p>
        </p:txBody>
      </p:sp>
      <p:pic>
        <p:nvPicPr>
          <p:cNvPr descr="See the source image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000" y="1780713"/>
            <a:ext cx="2476125" cy="24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03575" y="435625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Lessons Learned</a:t>
            </a:r>
            <a:endParaRPr sz="6000"/>
          </a:p>
        </p:txBody>
      </p:sp>
      <p:sp>
        <p:nvSpPr>
          <p:cNvPr id="108" name="Shape 108"/>
          <p:cNvSpPr/>
          <p:nvPr/>
        </p:nvSpPr>
        <p:spPr>
          <a:xfrm>
            <a:off x="-101525" y="2996850"/>
            <a:ext cx="59247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90250" y="528900"/>
            <a:ext cx="7894500" cy="44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Benefits of Team Diversity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AutoNum type="arabicPeriod"/>
            </a:pPr>
            <a:r>
              <a:rPr lang="en" sz="4800">
                <a:solidFill>
                  <a:schemeClr val="dk2"/>
                </a:solidFill>
              </a:rPr>
              <a:t>Importance of Design Planning</a:t>
            </a:r>
            <a:endParaRPr sz="4800">
              <a:solidFill>
                <a:schemeClr val="dk2"/>
              </a:solidFill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</a:pPr>
            <a:r>
              <a:rPr lang="en" sz="4800">
                <a:solidFill>
                  <a:srgbClr val="FFFFFF"/>
                </a:solidFill>
              </a:rPr>
              <a:t>Impact of Agile/Scrum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