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3" r:id="rId10"/>
    <p:sldId id="267" r:id="rId11"/>
    <p:sldId id="268" r:id="rId12"/>
    <p:sldId id="262" r:id="rId13"/>
    <p:sldId id="271" r:id="rId14"/>
    <p:sldId id="270" r:id="rId15"/>
    <p:sldId id="269" r:id="rId16"/>
    <p:sldId id="274" r:id="rId17"/>
    <p:sldId id="273" r:id="rId18"/>
    <p:sldId id="272" r:id="rId19"/>
    <p:sldId id="275" r:id="rId20"/>
    <p:sldId id="261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0C16-AA34-47E8-9766-C64E1BC69177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3517-57B2-4E68-96B1-A010402E5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laxyproject.github.io/training-material/topics/introdu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alaxyproject.github.io/training-materia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olshed.g2.bx.psu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laxyproject.github.io/training-material/topics/galaxy-data-manipulation/tutorials/get-data/slid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project.org/" TargetMode="External"/><Relationship Id="rId2" Type="http://schemas.openxmlformats.org/officeDocument/2006/relationships/hyperlink" Target="https://galaxyproject.github.io/training-material/topics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opensource.org/licenses/AFL-3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axyproject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help.galaxy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ter.im/Galaxy-Training-Network/Lobby" TargetMode="External"/><Relationship Id="rId5" Type="http://schemas.openxmlformats.org/officeDocument/2006/relationships/hyperlink" Target="https://galaxyproject.github.io/training-material/" TargetMode="External"/><Relationship Id="rId4" Type="http://schemas.openxmlformats.org/officeDocument/2006/relationships/hyperlink" Target="https://galaxyproject.org/event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usegalaxy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laxyproject.github.io/training-material/topics/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roups/1732893/galaxy" TargetMode="External"/><Relationship Id="rId2" Type="http://schemas.openxmlformats.org/officeDocument/2006/relationships/hyperlink" Target="https://galaxyproject.github.io/training-material/topics/int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laxyproject.org/us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hlinkClick r:id="rId2" tooltip="Return to topic page"/>
          </p:cNvPr>
          <p:cNvSpPr>
            <a:spLocks noChangeArrowheads="1"/>
          </p:cNvSpPr>
          <p:nvPr/>
        </p:nvSpPr>
        <p:spPr bwMode="auto">
          <a:xfrm>
            <a:off x="2728192" y="2981456"/>
            <a:ext cx="4009431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Droid Serif"/>
              </a:rPr>
              <a:t> </a:t>
            </a:r>
            <a:endParaRPr lang="en-US" altLang="en-US" sz="800"/>
          </a:p>
          <a:p>
            <a:r>
              <a:rPr lang="en-US" altLang="en-US" sz="1000">
                <a:solidFill>
                  <a:srgbClr val="000000"/>
                </a:solidFill>
                <a:latin typeface="Droid Serif"/>
              </a:rPr>
              <a:t>  </a:t>
            </a:r>
            <a:endParaRPr lang="en-US" altLang="en-US" sz="4100">
              <a:solidFill>
                <a:srgbClr val="000000"/>
              </a:solidFill>
              <a:latin typeface="Yanone Kaffeesatz"/>
            </a:endParaRPr>
          </a:p>
          <a:p>
            <a:r>
              <a:rPr lang="en-US" altLang="en-US" sz="4100">
                <a:solidFill>
                  <a:srgbClr val="000000"/>
                </a:solidFill>
                <a:latin typeface="Yanone Kaffeesatz"/>
              </a:rPr>
              <a:t>What is Galaxy?</a:t>
            </a:r>
          </a:p>
          <a:p>
            <a:endParaRPr lang="en-US" altLang="en-US" sz="3600">
              <a:solidFill>
                <a:srgbClr val="000000"/>
              </a:solidFill>
              <a:latin typeface="Droid Serif"/>
            </a:endParaRPr>
          </a:p>
        </p:txBody>
      </p:sp>
      <p:pic>
        <p:nvPicPr>
          <p:cNvPr id="6" name="Picture 6" descr="Galaxy Training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" y="512123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91241" y="5121233"/>
            <a:ext cx="73909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smtClean="0">
                <a:solidFill>
                  <a:srgbClr val="000000"/>
                </a:solidFill>
                <a:latin typeface="Droid Serif"/>
              </a:rPr>
              <a:t>From Galaxy training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hlinkClick r:id="rId4"/>
              </a:rPr>
              <a:t>https://galaxyproject.github.io/training-material/</a:t>
            </a:r>
            <a:endParaRPr lang="en-US" altLang="en-US" sz="1500" dirty="0">
              <a:solidFill>
                <a:srgbClr val="000000"/>
              </a:solidFill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79681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3067" y="226924"/>
            <a:ext cx="860773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Tool Shed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Free "app" store: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2"/>
              </a:rPr>
              <a:t>Galaxy Tool Shed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Thousands of tools already available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Most software can be integrated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If a tool is not available, ask the Galaxy community for help!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Only a Galaxy admin can install tools</a:t>
            </a:r>
            <a:endParaRPr kumimoji="0" lang="en-US" altLang="en-US" sz="27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9218" name="Picture 2" descr="https://galaxyproject.github.io/training-material/topics/introduction/images/galaxy_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8" y="2247484"/>
            <a:ext cx="7353300" cy="43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551778" y="4436826"/>
            <a:ext cx="628153" cy="214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851872" y="4436827"/>
            <a:ext cx="662605" cy="214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117700" y="4436827"/>
            <a:ext cx="628153" cy="21468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1383528" y="4436828"/>
            <a:ext cx="628153" cy="2146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3525" y="987049"/>
            <a:ext cx="6081615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History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Location of all </a:t>
            </a:r>
            <a:r>
              <a:rPr lang="en-US" altLang="en-US" sz="1500" dirty="0" smtClean="0">
                <a:solidFill>
                  <a:srgbClr val="000000"/>
                </a:solidFill>
                <a:latin typeface="Droid Serif"/>
              </a:rPr>
              <a:t>analyses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                 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collects all datasets produced by tools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collects all operations performed on the 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n-US" sz="1500" dirty="0">
              <a:solidFill>
                <a:srgbClr val="000000"/>
              </a:solidFill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n-US" sz="1500" dirty="0">
              <a:solidFill>
                <a:srgbClr val="000000"/>
              </a:solidFill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For each dataset (the heart of Galaxy’s reproducibility), the history tracks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name, format, size, creation time, datatype-specific metadata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tool id, version, inputs, parameters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standard output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stdout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) and error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stderr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state (waiting, running, success, failed)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hidden, deleted, purged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10242" name="Picture 2" descr="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3" y="0"/>
            <a:ext cx="22236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5706" y="68158"/>
            <a:ext cx="8791074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Multiple histories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You can have as many histories as you want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each history should correspond to a 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different analysis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and should have a meaningful 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name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11266" name="Picture 2" descr="https://galaxyproject.github.io/training-material/topics/introduction/images/galaxy_interface_multiple_histo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1700349"/>
            <a:ext cx="7961539" cy="47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204" y="237116"/>
            <a:ext cx="8611402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History options 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History behavior is controlled by the 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History options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(gear icon) 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Create New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history will 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not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make your current history disappear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To see all of your histories, use the history switcher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r>
              <a:rPr kumimoji="0" lang="en-US" altLang="en-US" sz="16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Copy Datasets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from one history to another and save disk space for your quota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12290" name="Picture 2" descr="History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51" y="237116"/>
            <a:ext cx="2424089" cy="56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History options gear but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4" y="1699804"/>
            <a:ext cx="47815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istory Switc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5" y="3231639"/>
            <a:ext cx="40576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Loading data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Importing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Copy/paste from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Upload data from a local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Upload data from internet using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Upload data from online databases: UCSC, </a:t>
            </a:r>
            <a:r>
              <a:rPr lang="en-US" dirty="0" err="1">
                <a:solidFill>
                  <a:srgbClr val="000000"/>
                </a:solidFill>
                <a:latin typeface="Droid Serif"/>
              </a:rPr>
              <a:t>BioMart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, ENCODE, </a:t>
            </a:r>
            <a:r>
              <a:rPr lang="en-US" dirty="0" err="1">
                <a:solidFill>
                  <a:srgbClr val="000000"/>
                </a:solidFill>
                <a:latin typeface="Droid Serif"/>
              </a:rPr>
              <a:t>modENCODE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Droid Serif"/>
              </a:rPr>
              <a:t>Flymine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Import from Shared Data (libraries, histories, pages)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Upload data from FTP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Droid Serif"/>
              </a:rPr>
              <a:t>See </a:t>
            </a:r>
            <a:r>
              <a:rPr lang="en-US" dirty="0">
                <a:solidFill>
                  <a:srgbClr val="000000"/>
                </a:solidFill>
                <a:latin typeface="Droid Serif"/>
                <a:hlinkClick r:id="rId2"/>
              </a:rPr>
              <a:t>Getting data into Galaxy</a:t>
            </a: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985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Datatypes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Tools only accept input datasets with the appropriate datatypes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When uploading a dataset, its datatype can be either: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automatically detected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assigned by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Dataset produced by a tool: datatype assigned by the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To change the datatype of a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galaxy-pencil </a:t>
            </a:r>
            <a:r>
              <a:rPr lang="en-US" i="1" dirty="0">
                <a:solidFill>
                  <a:srgbClr val="000000"/>
                </a:solidFill>
                <a:latin typeface="Droid Serif"/>
              </a:rPr>
              <a:t>Edit Attributes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 and </a:t>
            </a:r>
            <a:r>
              <a:rPr lang="en-US" i="1" dirty="0">
                <a:solidFill>
                  <a:srgbClr val="000000"/>
                </a:solidFill>
                <a:latin typeface="Droid Serif"/>
              </a:rPr>
              <a:t>Datatype</a:t>
            </a:r>
            <a:endParaRPr lang="en-US" dirty="0">
              <a:solidFill>
                <a:srgbClr val="000000"/>
              </a:solidFill>
              <a:latin typeface="Droid 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galaxy-pencil </a:t>
            </a:r>
            <a:r>
              <a:rPr lang="en-US" i="1" dirty="0">
                <a:solidFill>
                  <a:srgbClr val="000000"/>
                </a:solidFill>
                <a:latin typeface="Droid Serif"/>
              </a:rPr>
              <a:t>Edit Attributes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 and </a:t>
            </a:r>
            <a:r>
              <a:rPr lang="en-US" i="1" dirty="0">
                <a:solidFill>
                  <a:srgbClr val="000000"/>
                </a:solidFill>
                <a:latin typeface="Droid Serif"/>
              </a:rPr>
              <a:t>Convert Formats</a:t>
            </a: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18629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710" y="488768"/>
            <a:ext cx="8009614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Reference datasets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Example: reference Genome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Genome build specifies which genome assembly a dataset is associated with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e.g. mm10, hg38...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Can be automatically detected or assigned by user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Users can create custom genome builds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New builds can be added by the admin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19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13314" name="Picture 2" descr="Genome Bui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70" y="3132815"/>
            <a:ext cx="5276850" cy="31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49553" y="3244334"/>
            <a:ext cx="12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Workflows</a:t>
            </a:r>
            <a:endParaRPr lang="en-US" b="0" i="0" dirty="0">
              <a:solidFill>
                <a:srgbClr val="000000"/>
              </a:solidFill>
              <a:effectLst/>
              <a:latin typeface="Yanone Kaffeesatz"/>
            </a:endParaRPr>
          </a:p>
        </p:txBody>
      </p:sp>
    </p:spTree>
    <p:extLst>
      <p:ext uri="{BB962C8B-B14F-4D97-AF65-F5344CB8AC3E}">
        <p14:creationId xmlns:p14="http://schemas.microsoft.com/office/powerpoint/2010/main" val="6621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1646" y="141200"/>
            <a:ext cx="4850674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Workflow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Extracted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from a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Built manually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by adding and configuring tools using the canvas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Imported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using an existing shared workflow</a:t>
            </a:r>
            <a:endParaRPr kumimoji="0" lang="en-US" altLang="en-US" sz="6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14338" name="Picture 2" descr="Workflow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2" y="1876879"/>
            <a:ext cx="8457702" cy="461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hlinkClick r:id="rId2" tooltip="Return to topic page"/>
          </p:cNvPr>
          <p:cNvSpPr>
            <a:spLocks noChangeArrowheads="1"/>
          </p:cNvSpPr>
          <p:nvPr/>
        </p:nvSpPr>
        <p:spPr bwMode="auto">
          <a:xfrm rot="10800000" flipV="1">
            <a:off x="864819" y="1443466"/>
            <a:ext cx="67377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3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Data Intensive 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analysis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for everyone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Versatile and reproducible workflows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Web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platform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Open source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under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4"/>
              </a:rPr>
              <a:t>Academic Free License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Developed at Penn State, Johns Hopkins, OHSU and Cleveland Clinic with substantial outside contributions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17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2055" name="Picture 7" descr="Galaxy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6" y="129453"/>
            <a:ext cx="27813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alaxy resour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5884"/>
            <a:ext cx="9144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2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15332" y="2110453"/>
            <a:ext cx="6583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Why would you want to create workflows?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Droid Serif"/>
              </a:rPr>
              <a:t>Re-run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 the same analysis on different input data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Droid Serif"/>
              </a:rPr>
              <a:t>Change parameters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 before re-running a similar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Make use of the workflow job </a:t>
            </a:r>
            <a:r>
              <a:rPr lang="en-US" b="1" dirty="0">
                <a:solidFill>
                  <a:srgbClr val="000000"/>
                </a:solidFill>
                <a:latin typeface="Droid Serif"/>
              </a:rPr>
              <a:t>scheduling</a:t>
            </a:r>
            <a:endParaRPr lang="en-US" dirty="0">
              <a:solidFill>
                <a:srgbClr val="000000"/>
              </a:solidFill>
              <a:latin typeface="Droid 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jobs are submitted as soon as their inputs are ready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Create </a:t>
            </a:r>
            <a:r>
              <a:rPr lang="en-US" b="1" dirty="0">
                <a:solidFill>
                  <a:srgbClr val="000000"/>
                </a:solidFill>
                <a:latin typeface="Droid Serif"/>
              </a:rPr>
              <a:t>sub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-workflows: a workflow inside another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Droid Serif"/>
              </a:rPr>
              <a:t>Share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 workflows for publication and with the community</a:t>
            </a: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897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1844" y="1382262"/>
            <a:ext cx="63570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Sharing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Share everything you do in Galaxy - histories, workflows, and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Directly using a Galaxy account's email addresses on the same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Using a web link, with anyone who knows the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 Serif"/>
              </a:rPr>
              <a:t>Using a web link and publishing it to make it accessible to everyone from the </a:t>
            </a:r>
            <a:r>
              <a:rPr lang="en-US" i="1" dirty="0">
                <a:solidFill>
                  <a:srgbClr val="000000"/>
                </a:solidFill>
                <a:latin typeface="Droid Serif"/>
              </a:rPr>
              <a:t>Shared Data</a:t>
            </a:r>
            <a:r>
              <a:rPr lang="en-US" dirty="0">
                <a:solidFill>
                  <a:srgbClr val="000000"/>
                </a:solidFill>
                <a:latin typeface="Droid Serif"/>
              </a:rPr>
              <a:t> menu</a:t>
            </a: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861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0158" y="534118"/>
            <a:ext cx="7593875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Community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Support forum: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2"/>
              </a:rPr>
              <a:t>Galaxy Help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Community curated documentation: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3"/>
              </a:rPr>
              <a:t>Galaxy Community Hub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4"/>
              </a:rPr>
              <a:t>Events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all around the 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Galaxy Training for scientists, developers, admins, instructors: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5"/>
              </a:rPr>
              <a:t>Galaxy Training Community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Training questions? Chat with us on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6"/>
              </a:rPr>
              <a:t>Gitter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15362" name="Picture 2" descr="Galaxy Hel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" y="1558836"/>
            <a:ext cx="9065188" cy="25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88" t="3016" r="1" b="4114"/>
          <a:stretch/>
        </p:blipFill>
        <p:spPr>
          <a:xfrm>
            <a:off x="0" y="1527731"/>
            <a:ext cx="9151950" cy="49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38102" y="872836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-creating an account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438102" y="1698167"/>
            <a:ext cx="218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https://usegalaxy.eu/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hlinkClick r:id="rId2" tooltip="Return to topic page"/>
          </p:cNvPr>
          <p:cNvSpPr>
            <a:spLocks noChangeArrowheads="1"/>
          </p:cNvSpPr>
          <p:nvPr/>
        </p:nvSpPr>
        <p:spPr bwMode="auto">
          <a:xfrm>
            <a:off x="155574" y="1625937"/>
            <a:ext cx="8988425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Yanone Kaffeesatz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Core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Accessibility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Users without programming experience can easily upload/retrieve data, run complex tools and workflows, and visualize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Reproducibility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Galaxy captures information so that any user can understand and repeat a complete computational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Transparency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Users can share or publish their analyses (histories, workflows, visualizations)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Pages: online Methods for your paper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3074" name="Picture 2" descr="Galaxy Training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0177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6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tooltip="Return to topic page"/>
          </p:cNvPr>
          <p:cNvSpPr>
            <a:spLocks noChangeArrowheads="1"/>
          </p:cNvSpPr>
          <p:nvPr/>
        </p:nvSpPr>
        <p:spPr bwMode="auto">
          <a:xfrm>
            <a:off x="2319251" y="2349550"/>
            <a:ext cx="4564553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3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Yanone Kaffeesatz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Galaxy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More than 7,000 ready to use tools for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More than 7,500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3"/>
              </a:rPr>
              <a:t>citations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More than 350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  <a:hlinkClick r:id="rId4"/>
              </a:rPr>
              <a:t>public Galaxy resources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120+ public servers, many more non-public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Both general-purpose and domain-specific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97559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5109" y="324433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Yanone Kaffeesatz"/>
              </a:rPr>
              <a:t>User Interface</a:t>
            </a:r>
            <a:endParaRPr lang="en-US" b="0" i="0" dirty="0">
              <a:solidFill>
                <a:srgbClr val="000000"/>
              </a:solidFill>
              <a:effectLst/>
              <a:latin typeface="Yanone Kaffeesatz"/>
            </a:endParaRPr>
          </a:p>
        </p:txBody>
      </p:sp>
    </p:spTree>
    <p:extLst>
      <p:ext uri="{BB962C8B-B14F-4D97-AF65-F5344CB8AC3E}">
        <p14:creationId xmlns:p14="http://schemas.microsoft.com/office/powerpoint/2010/main" val="82489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22513" y="145125"/>
            <a:ext cx="81408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Main Galaxy interface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Home page divided into 3 panels</a:t>
            </a:r>
            <a:endParaRPr kumimoji="0" lang="en-US" altLang="en-US" sz="13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5128" name="Picture 8" descr="Galaxy user interf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97" y="1177835"/>
            <a:ext cx="7186308" cy="574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2119"/>
              </p:ext>
            </p:extLst>
          </p:nvPr>
        </p:nvGraphicFramePr>
        <p:xfrm>
          <a:off x="955335" y="2072731"/>
          <a:ext cx="7217364" cy="4351338"/>
        </p:xfrm>
        <a:graphic>
          <a:graphicData uri="http://schemas.openxmlformats.org/drawingml/2006/table">
            <a:tbl>
              <a:tblPr/>
              <a:tblGrid>
                <a:gridCol w="3608682">
                  <a:extLst>
                    <a:ext uri="{9D8B030D-6E8A-4147-A177-3AD203B41FA5}">
                      <a16:colId xmlns:a16="http://schemas.microsoft.com/office/drawing/2014/main" val="3665585276"/>
                    </a:ext>
                  </a:extLst>
                </a:gridCol>
                <a:gridCol w="3608682">
                  <a:extLst>
                    <a:ext uri="{9D8B030D-6E8A-4147-A177-3AD203B41FA5}">
                      <a16:colId xmlns:a16="http://schemas.microsoft.com/office/drawing/2014/main" val="1156747998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Link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Usage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4758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>
                          <a:effectLst/>
                        </a:rPr>
                        <a:t>Analyze Data</a:t>
                      </a:r>
                      <a:endParaRPr lang="en-US" sz="1600" dirty="0">
                        <a:effectLst/>
                      </a:endParaRP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go back to the homepage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699659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algn="l"/>
                      <a:r>
                        <a:rPr lang="en-US" sz="1600" i="1">
                          <a:effectLst/>
                        </a:rPr>
                        <a:t>Workflow</a:t>
                      </a:r>
                      <a:endParaRPr lang="en-US" sz="1600">
                        <a:effectLst/>
                      </a:endParaRP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access existing workflows or create new one using the editable diagrammatic pipeline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23377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l"/>
                      <a:r>
                        <a:rPr lang="en-US" sz="1600" i="1">
                          <a:effectLst/>
                        </a:rPr>
                        <a:t>Visualize</a:t>
                      </a:r>
                      <a:endParaRPr lang="en-US" sz="1600">
                        <a:effectLst/>
                      </a:endParaRP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create new </a:t>
                      </a:r>
                      <a:r>
                        <a:rPr lang="en-US" sz="1600" dirty="0" err="1">
                          <a:effectLst/>
                        </a:rPr>
                        <a:t>visualisations</a:t>
                      </a:r>
                      <a:r>
                        <a:rPr lang="en-US" sz="1600" dirty="0">
                          <a:effectLst/>
                        </a:rPr>
                        <a:t> and launch Interactive Environments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54641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>
                          <a:effectLst/>
                        </a:rPr>
                        <a:t>Shared data</a:t>
                      </a:r>
                      <a:endParaRPr lang="en-US" sz="1600" dirty="0">
                        <a:effectLst/>
                      </a:endParaRP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access data libraries, histories, workflows, visualizations and pages shared with you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757976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algn="l"/>
                      <a:r>
                        <a:rPr lang="en-US" sz="1600" i="1">
                          <a:effectLst/>
                        </a:rPr>
                        <a:t>Help</a:t>
                      </a:r>
                      <a:endParaRPr lang="en-US" sz="1600">
                        <a:effectLst/>
                      </a:endParaRP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links to Galaxy Help Forum (Q&amp;A), Galaxy Community Hub (Wiki), and Interactive Tours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416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l"/>
                      <a:r>
                        <a:rPr lang="en-US" sz="1600" i="1">
                          <a:effectLst/>
                        </a:rPr>
                        <a:t>User</a:t>
                      </a:r>
                      <a:endParaRPr lang="en-US" sz="1600">
                        <a:effectLst/>
                      </a:endParaRP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your preferences and saved histories, datasets, pages and visualizations</a:t>
                      </a:r>
                    </a:p>
                  </a:txBody>
                  <a:tcPr marL="43583" marR="43583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9907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44388" y="176631"/>
            <a:ext cx="5660617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Top 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/>
            </a:r>
            <a:br>
              <a:rPr kumimoji="0" lang="en-US" altLang="en-US" sz="3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</a:br>
            <a:endParaRPr kumimoji="0" lang="en-US" altLang="en-US" sz="3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6146" name="Picture 2" descr="Top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5" y="1234531"/>
            <a:ext cx="8010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89528" y="127347"/>
            <a:ext cx="60616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The tool search helps in finding a tool in a crowded toolbox</a:t>
            </a:r>
            <a:endParaRPr kumimoji="0" lang="en-US" altLang="en-US" sz="47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roid Serif"/>
            </a:endParaRPr>
          </a:p>
        </p:txBody>
      </p:sp>
      <p:pic>
        <p:nvPicPr>
          <p:cNvPr id="7170" name="Picture 2" descr="Tool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7" y="1505152"/>
            <a:ext cx="8210019" cy="515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8341" y="98917"/>
            <a:ext cx="858097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anone Kaffeesatz"/>
              </a:rPr>
              <a:t>Tool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 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A tool form contains: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input datasets and parameters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help, citations, metadata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an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Execute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 button to start a job, which will add some output datasets to the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erif"/>
              </a:rPr>
              <a:t>New tool versions can be installed without removing old ones to ensure reproducibility</a:t>
            </a:r>
          </a:p>
        </p:txBody>
      </p:sp>
      <p:pic>
        <p:nvPicPr>
          <p:cNvPr id="8194" name="Picture 2" descr="https://galaxyproject.github.io/training-material/topics/introduction/images/galaxy_t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4" y="1946199"/>
            <a:ext cx="6930349" cy="491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8162</TotalTime>
  <Words>393</Words>
  <Application>Microsoft Office PowerPoint</Application>
  <PresentationFormat>Presentación en pantalla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Droid Serif</vt:lpstr>
      <vt:lpstr>Ubuntu Mono</vt:lpstr>
      <vt:lpstr>Yanone Kaffeesatz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16</cp:revision>
  <dcterms:created xsi:type="dcterms:W3CDTF">2019-12-18T09:44:06Z</dcterms:created>
  <dcterms:modified xsi:type="dcterms:W3CDTF">2020-02-03T14:34:18Z</dcterms:modified>
</cp:coreProperties>
</file>