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86" r:id="rId3"/>
    <p:sldId id="287" r:id="rId4"/>
    <p:sldId id="265" r:id="rId5"/>
    <p:sldId id="288" r:id="rId6"/>
    <p:sldId id="259" r:id="rId7"/>
    <p:sldId id="260" r:id="rId8"/>
    <p:sldId id="261" r:id="rId9"/>
    <p:sldId id="262"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49FDD-63CB-4DA3-9582-2D2793D57B65}"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8BF34-9677-4E04-9361-78AA51112D61}" type="slidenum">
              <a:rPr lang="en-US" smtClean="0"/>
              <a:t>‹#›</a:t>
            </a:fld>
            <a:endParaRPr lang="en-US"/>
          </a:p>
        </p:txBody>
      </p:sp>
    </p:spTree>
    <p:extLst>
      <p:ext uri="{BB962C8B-B14F-4D97-AF65-F5344CB8AC3E}">
        <p14:creationId xmlns:p14="http://schemas.microsoft.com/office/powerpoint/2010/main" val="109893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cd4f08874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bcd4f08874_1_0: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CSS maters" type="title">
  <p:cSld name="CCSS maters">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2" name="Google Shape;12;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a:blip r:embed="rId2">
            <a:alphaModFix/>
          </a:blip>
          <a:stretch>
            <a:fillRect/>
          </a:stretch>
        </p:blipFill>
        <p:spPr>
          <a:xfrm>
            <a:off x="10708675" y="5925446"/>
            <a:ext cx="1371600" cy="333375"/>
          </a:xfrm>
          <a:prstGeom prst="rect">
            <a:avLst/>
          </a:prstGeom>
          <a:noFill/>
          <a:ln>
            <a:noFill/>
          </a:ln>
        </p:spPr>
      </p:pic>
    </p:spTree>
    <p:extLst>
      <p:ext uri="{BB962C8B-B14F-4D97-AF65-F5344CB8AC3E}">
        <p14:creationId xmlns:p14="http://schemas.microsoft.com/office/powerpoint/2010/main" val="347340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1"/>
        <p:cNvGrpSpPr/>
        <p:nvPr/>
      </p:nvGrpSpPr>
      <p:grpSpPr>
        <a:xfrm>
          <a:off x="0" y="0"/>
          <a:ext cx="0" cy="0"/>
          <a:chOff x="0" y="0"/>
          <a:chExt cx="0" cy="0"/>
        </a:xfrm>
      </p:grpSpPr>
      <p:pic>
        <p:nvPicPr>
          <p:cNvPr id="62" name="Google Shape;62;p14" descr="0889_10_C_lr.jpg"/>
          <p:cNvPicPr preferRelativeResize="0"/>
          <p:nvPr/>
        </p:nvPicPr>
        <p:blipFill rotWithShape="1">
          <a:blip r:embed="rId2">
            <a:alphaModFix/>
          </a:blip>
          <a:srcRect l="3172" r="7962"/>
          <a:stretch/>
        </p:blipFill>
        <p:spPr>
          <a:xfrm>
            <a:off x="0" y="0"/>
            <a:ext cx="12192000" cy="6857998"/>
          </a:xfrm>
          <a:prstGeom prst="rect">
            <a:avLst/>
          </a:prstGeom>
          <a:noFill/>
          <a:ln>
            <a:noFill/>
          </a:ln>
        </p:spPr>
      </p:pic>
      <p:sp>
        <p:nvSpPr>
          <p:cNvPr id="63" name="Google Shape;63;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14" descr="cu white lrg.psd"/>
          <p:cNvPicPr preferRelativeResize="0"/>
          <p:nvPr/>
        </p:nvPicPr>
        <p:blipFill rotWithShape="1">
          <a:blip r:embed="rId3">
            <a:alphaModFix/>
          </a:blip>
          <a:srcRect r="72185"/>
          <a:stretch/>
        </p:blipFill>
        <p:spPr>
          <a:xfrm>
            <a:off x="242711" y="402168"/>
            <a:ext cx="1732846" cy="1267968"/>
          </a:xfrm>
          <a:prstGeom prst="rect">
            <a:avLst/>
          </a:prstGeom>
          <a:noFill/>
          <a:ln>
            <a:noFill/>
          </a:ln>
        </p:spPr>
      </p:pic>
      <p:sp>
        <p:nvSpPr>
          <p:cNvPr id="67" name="Google Shape;67;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sp>
        <p:nvSpPr>
          <p:cNvPr id="68" name="Google Shape;68;p14"/>
          <p:cNvSpPr txBox="1">
            <a:spLocks noGrp="1"/>
          </p:cNvSpPr>
          <p:nvPr>
            <p:ph type="title"/>
          </p:nvPr>
        </p:nvSpPr>
        <p:spPr>
          <a:xfrm>
            <a:off x="437447" y="1828800"/>
            <a:ext cx="6370200" cy="1143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lt1"/>
              </a:buClr>
              <a:buSzPts val="3200"/>
              <a:buFont typeface="Helvetica Neue"/>
              <a:buNone/>
              <a:defRPr sz="3200">
                <a:solidFill>
                  <a:schemeClr val="lt1"/>
                </a:solidFill>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9" name="Google Shape;69;p14"/>
          <p:cNvSpPr txBox="1">
            <a:spLocks noGrp="1"/>
          </p:cNvSpPr>
          <p:nvPr>
            <p:ph type="body" idx="1"/>
          </p:nvPr>
        </p:nvSpPr>
        <p:spPr>
          <a:xfrm>
            <a:off x="438151" y="3200422"/>
            <a:ext cx="5516100" cy="1066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chemeClr val="lt1"/>
              </a:buClr>
              <a:buSzPts val="1800"/>
              <a:buFont typeface="Arial"/>
              <a:buNone/>
              <a:defRPr sz="1800">
                <a:solidFill>
                  <a:schemeClr val="lt1"/>
                </a:solidFill>
                <a:latin typeface="Times"/>
                <a:ea typeface="Times"/>
                <a:cs typeface="Times"/>
                <a:sym typeface="Times"/>
              </a:defRPr>
            </a:lvl1pPr>
            <a:lvl2pPr marL="914400" lvl="1" indent="-342900" algn="l" rtl="0">
              <a:spcBef>
                <a:spcPts val="36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55134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1ED2-9BAE-46CD-BE87-A2A8ACA2D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7CBDE-C82E-4771-8C9A-CF26A99DC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0F887-D00A-4818-86F1-FC7BAFFCABA5}"/>
              </a:ext>
            </a:extLst>
          </p:cNvPr>
          <p:cNvSpPr>
            <a:spLocks noGrp="1"/>
          </p:cNvSpPr>
          <p:nvPr>
            <p:ph type="dt" sz="half" idx="10"/>
          </p:nvPr>
        </p:nvSpPr>
        <p:spPr/>
        <p:txBody>
          <a:bodyPr/>
          <a:lstStyle/>
          <a:p>
            <a:fld id="{5E3AABC8-71D9-4612-8398-F644C5DA9B1E}" type="datetimeFigureOut">
              <a:rPr lang="en-US" smtClean="0"/>
              <a:t>2/6/2023</a:t>
            </a:fld>
            <a:endParaRPr lang="en-US"/>
          </a:p>
        </p:txBody>
      </p:sp>
      <p:sp>
        <p:nvSpPr>
          <p:cNvPr id="5" name="Footer Placeholder 4">
            <a:extLst>
              <a:ext uri="{FF2B5EF4-FFF2-40B4-BE49-F238E27FC236}">
                <a16:creationId xmlns:a16="http://schemas.microsoft.com/office/drawing/2014/main" id="{4101BBF3-0003-48BB-B195-E5644F3E7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CCAF2-03B0-47FD-B284-35DF51F016C9}"/>
              </a:ext>
            </a:extLst>
          </p:cNvPr>
          <p:cNvSpPr>
            <a:spLocks noGrp="1"/>
          </p:cNvSpPr>
          <p:nvPr>
            <p:ph type="sldNum" sz="quarter" idx="12"/>
          </p:nvPr>
        </p:nvSpPr>
        <p:spPr/>
        <p:txBody>
          <a:bodyPr/>
          <a:lstStyle/>
          <a:p>
            <a:fld id="{56572D18-3E3A-4397-B40F-D2120DF57547}" type="slidenum">
              <a:rPr lang="en-US" smtClean="0"/>
              <a:t>‹#›</a:t>
            </a:fld>
            <a:endParaRPr lang="en-US"/>
          </a:p>
        </p:txBody>
      </p:sp>
    </p:spTree>
    <p:extLst>
      <p:ext uri="{BB962C8B-B14F-4D97-AF65-F5344CB8AC3E}">
        <p14:creationId xmlns:p14="http://schemas.microsoft.com/office/powerpoint/2010/main" val="165344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3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3"/>
          <p:cNvPicPr preferRelativeResize="0"/>
          <p:nvPr/>
        </p:nvPicPr>
        <p:blipFill>
          <a:blip r:embed="rId2">
            <a:alphaModFix/>
          </a:blip>
          <a:stretch>
            <a:fillRect/>
          </a:stretch>
        </p:blipFill>
        <p:spPr>
          <a:xfrm>
            <a:off x="45800" y="305250"/>
            <a:ext cx="1067175" cy="979050"/>
          </a:xfrm>
          <a:prstGeom prst="rect">
            <a:avLst/>
          </a:prstGeom>
          <a:noFill/>
          <a:ln>
            <a:noFill/>
          </a:ln>
        </p:spPr>
      </p:pic>
    </p:spTree>
    <p:extLst>
      <p:ext uri="{BB962C8B-B14F-4D97-AF65-F5344CB8AC3E}">
        <p14:creationId xmlns:p14="http://schemas.microsoft.com/office/powerpoint/2010/main" val="111620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0" name="Google Shape;30;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4137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3" name="Google Shape;33;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4" name="Google Shape;34;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071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7" name="Google Shape;37;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010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6" name="Google Shape;46;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405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9" name="Google Shape;49;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0" name="Google Shape;50;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049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7813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13"/>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3"/>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a:ea typeface="Times"/>
              <a:cs typeface="Times"/>
              <a:sym typeface="Times"/>
            </a:endParaRPr>
          </a:p>
        </p:txBody>
      </p:sp>
      <p:pic>
        <p:nvPicPr>
          <p:cNvPr id="58" name="Google Shape;58;p13"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59" name="Google Shape;59;p13"/>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accent2"/>
              </a:buClr>
              <a:buSzPts val="1800"/>
              <a:buChar char="●"/>
              <a:defRPr/>
            </a:lvl1pPr>
            <a:lvl2pPr marL="914400" lvl="1" indent="-342900" algn="l" rtl="0">
              <a:spcBef>
                <a:spcPts val="1600"/>
              </a:spcBef>
              <a:spcAft>
                <a:spcPts val="0"/>
              </a:spcAft>
              <a:buClr>
                <a:schemeClr val="accent2"/>
              </a:buClr>
              <a:buSzPts val="1800"/>
              <a:buChar char="○"/>
              <a:defRPr/>
            </a:lvl2pPr>
            <a:lvl3pPr marL="1371600" lvl="2" indent="-342900" algn="l" rtl="0">
              <a:spcBef>
                <a:spcPts val="1600"/>
              </a:spcBef>
              <a:spcAft>
                <a:spcPts val="0"/>
              </a:spcAft>
              <a:buClr>
                <a:schemeClr val="accent2"/>
              </a:buClr>
              <a:buSzPts val="1800"/>
              <a:buChar char="■"/>
              <a:defRPr/>
            </a:lvl3pPr>
            <a:lvl4pPr marL="1828800" lvl="3" indent="-342900" algn="l" rtl="0">
              <a:spcBef>
                <a:spcPts val="1600"/>
              </a:spcBef>
              <a:spcAft>
                <a:spcPts val="0"/>
              </a:spcAft>
              <a:buClr>
                <a:schemeClr val="accent2"/>
              </a:buClr>
              <a:buSzPts val="1800"/>
              <a:buChar char="●"/>
              <a:defRPr/>
            </a:lvl4pPr>
            <a:lvl5pPr marL="2286000" lvl="4" indent="-342900" algn="l" rtl="0">
              <a:spcBef>
                <a:spcPts val="1600"/>
              </a:spcBef>
              <a:spcAft>
                <a:spcPts val="0"/>
              </a:spcAft>
              <a:buClr>
                <a:schemeClr val="accent2"/>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60" name="Google Shape;60;p13"/>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3"/>
              </a:buClr>
              <a:buSzPts val="3200"/>
              <a:buFont typeface="Helvetica Neue"/>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extLst>
      <p:ext uri="{BB962C8B-B14F-4D97-AF65-F5344CB8AC3E}">
        <p14:creationId xmlns:p14="http://schemas.microsoft.com/office/powerpoint/2010/main" val="357634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4">
            <a:alphaModFix/>
          </a:blip>
          <a:stretch>
            <a:fillRect/>
          </a:stretch>
        </p:blipFill>
        <p:spPr>
          <a:xfrm>
            <a:off x="0" y="-6"/>
            <a:ext cx="12191999" cy="304800"/>
          </a:xfrm>
          <a:prstGeom prst="rect">
            <a:avLst/>
          </a:prstGeom>
          <a:noFill/>
          <a:ln>
            <a:noFill/>
          </a:ln>
        </p:spPr>
      </p:pic>
    </p:spTree>
    <p:extLst>
      <p:ext uri="{BB962C8B-B14F-4D97-AF65-F5344CB8AC3E}">
        <p14:creationId xmlns:p14="http://schemas.microsoft.com/office/powerpoint/2010/main" val="8282120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CCSS-ResearchSupport@cornell.edu"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rnell.edu/cornelluniversityindigenousdispossession/2020/07/29/cornell-a-land-grab-university/" TargetMode="External"/><Relationship Id="rId2" Type="http://schemas.openxmlformats.org/officeDocument/2006/relationships/hyperlink" Target="https://sts.cornell.edu/morrill-hall-and-land-grab-universities" TargetMode="External"/><Relationship Id="rId1" Type="http://schemas.openxmlformats.org/officeDocument/2006/relationships/slideLayout" Target="../slideLayouts/slideLayout11.xml"/><Relationship Id="rId5" Type="http://schemas.openxmlformats.org/officeDocument/2006/relationships/hyperlink" Target="https://www.givegab.com/campaigns/gayogohono-sovereignty" TargetMode="External"/><Relationship Id="rId4" Type="http://schemas.openxmlformats.org/officeDocument/2006/relationships/hyperlink" Target="https://cals.cornell.edu/american-indian-indigenous-studies/about/histo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services.cornell.edu/" TargetMode="External"/><Relationship Id="rId2" Type="http://schemas.openxmlformats.org/officeDocument/2006/relationships/hyperlink" Target="https://researchservices.cornell.edu/sites/default/files/2019-05/IRB%20Decision%20Tree.pdf"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socialsciences.cornell.edu/research-support/software"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csrc.nist.gov/publications/detail/sp/800-171/rev-2/final"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58000"/>
          </a:blip>
          <a:stretch>
            <a:fillRect/>
          </a:stretch>
        </a:blipFill>
        <a:effectLst/>
      </p:bgPr>
    </p:bg>
    <p:spTree>
      <p:nvGrpSpPr>
        <p:cNvPr id="1" name="Shape 79"/>
        <p:cNvGrpSpPr/>
        <p:nvPr/>
      </p:nvGrpSpPr>
      <p:grpSpPr>
        <a:xfrm>
          <a:off x="0" y="0"/>
          <a:ext cx="0" cy="0"/>
          <a:chOff x="0" y="0"/>
          <a:chExt cx="0" cy="0"/>
        </a:xfrm>
      </p:grpSpPr>
      <p:pic>
        <p:nvPicPr>
          <p:cNvPr id="81" name="Google Shape;81;p16"/>
          <p:cNvPicPr preferRelativeResize="0"/>
          <p:nvPr/>
        </p:nvPicPr>
        <p:blipFill rotWithShape="1">
          <a:blip r:embed="rId4">
            <a:alphaModFix/>
          </a:blip>
          <a:srcRect/>
          <a:stretch/>
        </p:blipFill>
        <p:spPr>
          <a:xfrm>
            <a:off x="406400" y="457200"/>
            <a:ext cx="3429007" cy="822962"/>
          </a:xfrm>
          <a:prstGeom prst="rect">
            <a:avLst/>
          </a:prstGeom>
          <a:noFill/>
          <a:ln>
            <a:noFill/>
          </a:ln>
        </p:spPr>
      </p:pic>
      <p:sp>
        <p:nvSpPr>
          <p:cNvPr id="82" name="Google Shape;82;p16"/>
          <p:cNvSpPr txBox="1">
            <a:spLocks noGrp="1"/>
          </p:cNvSpPr>
          <p:nvPr>
            <p:ph type="title"/>
          </p:nvPr>
        </p:nvSpPr>
        <p:spPr>
          <a:xfrm>
            <a:off x="0" y="2268747"/>
            <a:ext cx="12191999" cy="1656272"/>
          </a:xfrm>
          <a:prstGeom prst="rect">
            <a:avLst/>
          </a:prstGeom>
          <a:noFill/>
          <a:ln>
            <a:noFill/>
          </a:ln>
        </p:spPr>
        <p:txBody>
          <a:bodyPr spcFirstLastPara="1" wrap="square" lIns="91425" tIns="45700" rIns="91425" bIns="45700" anchor="ctr" anchorCtr="0">
            <a:noAutofit/>
          </a:bodyPr>
          <a:lstStyle/>
          <a:p>
            <a:r>
              <a:rPr lang="en-US" dirty="0"/>
              <a:t>Working with Restricted Data at Cornell</a:t>
            </a:r>
          </a:p>
        </p:txBody>
      </p:sp>
      <p:sp>
        <p:nvSpPr>
          <p:cNvPr id="83" name="Google Shape;83;p16"/>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dirty="0">
                <a:latin typeface="Verdana"/>
                <a:ea typeface="Verdana"/>
                <a:cs typeface="Verdana"/>
                <a:sym typeface="Verdana"/>
              </a:rPr>
              <a:t>	</a:t>
            </a: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898294-6320-4394-94BE-B5F0B37B55D9}"/>
              </a:ext>
            </a:extLst>
          </p:cNvPr>
          <p:cNvSpPr>
            <a:spLocks noGrp="1"/>
          </p:cNvSpPr>
          <p:nvPr>
            <p:ph type="title"/>
          </p:nvPr>
        </p:nvSpPr>
        <p:spPr>
          <a:xfrm>
            <a:off x="310950" y="512323"/>
            <a:ext cx="11570100" cy="685800"/>
          </a:xfrm>
        </p:spPr>
        <p:txBody>
          <a:bodyPr/>
          <a:lstStyle/>
          <a:p>
            <a:pPr algn="ctr"/>
            <a:r>
              <a:rPr lang="en-US" dirty="0"/>
              <a:t>Evaluation</a:t>
            </a:r>
          </a:p>
        </p:txBody>
      </p:sp>
      <p:pic>
        <p:nvPicPr>
          <p:cNvPr id="1028" name="Picture 4">
            <a:extLst>
              <a:ext uri="{FF2B5EF4-FFF2-40B4-BE49-F238E27FC236}">
                <a16:creationId xmlns:a16="http://schemas.microsoft.com/office/drawing/2014/main" id="{7A4D0D51-96FC-4460-A735-A0E412202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952" y="1163264"/>
            <a:ext cx="5066491" cy="50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8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4025" y="1727708"/>
            <a:ext cx="11308080" cy="349567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4999"/>
              </a:lnSpc>
              <a:spcBef>
                <a:spcPts val="100"/>
              </a:spcBef>
              <a:spcAft>
                <a:spcPts val="0"/>
              </a:spcAft>
              <a:buClrTx/>
              <a:buSzTx/>
              <a:buFontTx/>
              <a:buNone/>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The Cornell Center for Social Sciences provides </a:t>
            </a:r>
            <a:r>
              <a:rPr kumimoji="0" sz="1800" b="0" i="0" u="none" strike="noStrike" kern="1200" cap="none" spc="0" normalizeH="0" baseline="0" noProof="0" dirty="0">
                <a:ln>
                  <a:noFill/>
                </a:ln>
                <a:solidFill>
                  <a:srgbClr val="000000"/>
                </a:solidFill>
                <a:effectLst/>
                <a:uLnTx/>
                <a:uFillTx/>
                <a:latin typeface="Verdana"/>
                <a:ea typeface="+mn-ea"/>
                <a:cs typeface="Verdana"/>
              </a:rPr>
              <a:t>a </a:t>
            </a:r>
            <a:r>
              <a:rPr kumimoji="0" sz="1800" b="0" i="0" u="none" strike="noStrike" kern="1200" cap="none" spc="-5" normalizeH="0" baseline="0" noProof="0" dirty="0">
                <a:ln>
                  <a:noFill/>
                </a:ln>
                <a:solidFill>
                  <a:srgbClr val="000000"/>
                </a:solidFill>
                <a:effectLst/>
                <a:uLnTx/>
                <a:uFillTx/>
                <a:latin typeface="Verdana"/>
                <a:ea typeface="+mn-ea"/>
                <a:cs typeface="Verdana"/>
              </a:rPr>
              <a:t>welcoming environment for everyone embracing </a:t>
            </a:r>
            <a:r>
              <a:rPr kumimoji="0" sz="1800" b="0" i="0" u="none" strike="noStrike" kern="1200" cap="none" spc="-6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all backgrounds or identities. All instructors and attendees agree to abide by our community </a:t>
            </a:r>
            <a:r>
              <a:rPr kumimoji="0" sz="1800" b="0" i="0" u="none" strike="noStrike" kern="1200" cap="none" spc="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norms.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We encourage the following</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behaviors in our workshops: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Respect</a:t>
            </a:r>
            <a:r>
              <a:rPr kumimoji="0" sz="1800" b="0" i="0" u="none" strike="noStrike" kern="1200" cap="none" spc="-2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differing</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viewpoints</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ideas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0"/>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Share</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your</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own</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perspectives</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ask</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any</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questions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Accept</a:t>
            </a:r>
            <a:r>
              <a:rPr kumimoji="0" sz="1800" b="0" i="0" u="none" strike="noStrike" kern="1200" cap="none" spc="-4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constructive</a:t>
            </a:r>
            <a:r>
              <a:rPr kumimoji="0" sz="1800" b="0" i="0" u="none" strike="noStrike" kern="1200" cap="none" spc="-3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criticism</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Use</a:t>
            </a:r>
            <a:r>
              <a:rPr kumimoji="0" sz="1800" b="0" i="0" u="none" strike="noStrike" kern="1200" cap="none" spc="-2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welcoming</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inclusive</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language</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469900" marR="0" lvl="0" indent="-367030" algn="l" defTabSz="914400" rtl="0" eaLnBrk="1" fontAlgn="auto" latinLnBrk="0" hangingPunct="1">
              <a:lnSpc>
                <a:spcPct val="100000"/>
              </a:lnSpc>
              <a:spcBef>
                <a:spcPts val="325"/>
              </a:spcBef>
              <a:spcAft>
                <a:spcPts val="0"/>
              </a:spcAft>
              <a:buClrTx/>
              <a:buSzTx/>
              <a:buFont typeface="Arial MT"/>
              <a:buChar char="●"/>
              <a:tabLst>
                <a:tab pos="469265" algn="l"/>
                <a:tab pos="469900" algn="l"/>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Show</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courtesy</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respect</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for</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all</a:t>
            </a:r>
            <a:r>
              <a:rPr kumimoji="0" sz="1800" b="0" i="0" u="none" strike="noStrike" kern="1200" cap="none" spc="-15"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instructors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and</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attendees</a:t>
            </a:r>
            <a:endParaRPr kumimoji="0" sz="1800" b="0" i="0" u="none" strike="noStrike" kern="1200" cap="none" spc="0" normalizeH="0" baseline="0" noProof="0">
              <a:ln>
                <a:noFill/>
              </a:ln>
              <a:solidFill>
                <a:srgbClr val="000000"/>
              </a:solidFill>
              <a:effectLst/>
              <a:uLnTx/>
              <a:uFillTx/>
              <a:latin typeface="Verdana"/>
              <a:ea typeface="+mn-ea"/>
              <a:cs typeface="Verdana"/>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sz="2000" b="0" i="0" u="none" strike="noStrike" kern="1200" cap="none" spc="0" normalizeH="0" baseline="0" noProof="0">
              <a:ln>
                <a:noFill/>
              </a:ln>
              <a:solidFill>
                <a:srgbClr val="000000"/>
              </a:solidFill>
              <a:effectLst/>
              <a:uLnTx/>
              <a:uFillTx/>
              <a:latin typeface="Verdana"/>
              <a:ea typeface="+mn-ea"/>
              <a:cs typeface="Verdana"/>
            </a:endParaRPr>
          </a:p>
          <a:p>
            <a:pPr marL="12700" marR="296545" lvl="0" indent="0" algn="l" defTabSz="914400" rtl="0" eaLnBrk="1" fontAlgn="auto" latinLnBrk="0" hangingPunct="1">
              <a:lnSpc>
                <a:spcPct val="114999"/>
              </a:lnSpc>
              <a:spcBef>
                <a:spcPts val="0"/>
              </a:spcBef>
              <a:spcAft>
                <a:spcPts val="0"/>
              </a:spcAft>
              <a:buClrTx/>
              <a:buSzTx/>
              <a:buFontTx/>
              <a:buNone/>
              <a:tabLst/>
              <a:defRPr/>
            </a:pPr>
            <a:r>
              <a:rPr kumimoji="0" sz="1800" b="0" i="0" u="none" strike="noStrike" kern="1200" cap="none" spc="-5" normalizeH="0" baseline="0" noProof="0" dirty="0">
                <a:ln>
                  <a:noFill/>
                </a:ln>
                <a:solidFill>
                  <a:srgbClr val="000000"/>
                </a:solidFill>
                <a:effectLst/>
                <a:uLnTx/>
                <a:uFillTx/>
                <a:latin typeface="Verdana"/>
                <a:ea typeface="+mn-ea"/>
                <a:cs typeface="Verdana"/>
              </a:rPr>
              <a:t>If you believe that an instructor or attendee has violated the code of conduct, please report the </a:t>
            </a:r>
            <a:r>
              <a:rPr kumimoji="0" sz="1800" b="0" i="0" u="none" strike="noStrike" kern="1200" cap="none" spc="-62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violation</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to</a:t>
            </a:r>
            <a:r>
              <a:rPr kumimoji="0" sz="1800" b="0" i="0" u="none" strike="noStrike" kern="1200" cap="none" spc="20" normalizeH="0" baseline="0" noProof="0" dirty="0">
                <a:ln>
                  <a:noFill/>
                </a:ln>
                <a:solidFill>
                  <a:srgbClr val="000000"/>
                </a:solidFill>
                <a:effectLst/>
                <a:uLnTx/>
                <a:uFillTx/>
                <a:latin typeface="Verdana"/>
                <a:ea typeface="+mn-ea"/>
                <a:cs typeface="Verdana"/>
              </a:rPr>
              <a:t> </a:t>
            </a:r>
            <a:r>
              <a:rPr kumimoji="0" sz="1800" b="0" i="0" u="heavy" strike="noStrike" kern="1200" cap="none" spc="-5" normalizeH="0" baseline="0" noProof="0" dirty="0">
                <a:ln>
                  <a:noFill/>
                </a:ln>
                <a:solidFill>
                  <a:srgbClr val="0097A7"/>
                </a:solidFill>
                <a:effectLst/>
                <a:uLnTx/>
                <a:uFill>
                  <a:solidFill>
                    <a:srgbClr val="0097A7"/>
                  </a:solidFill>
                </a:uFill>
                <a:latin typeface="Verdana"/>
                <a:ea typeface="+mn-ea"/>
                <a:cs typeface="Verdana"/>
                <a:hlinkClick r:id="rId2"/>
              </a:rPr>
              <a:t>CCSS-ResearchSupport@cornell.edu</a:t>
            </a:r>
            <a:r>
              <a:rPr kumimoji="0" sz="1800" b="0" i="0" u="none" strike="noStrike" kern="1200" cap="none" spc="-5" normalizeH="0" baseline="0" noProof="0" dirty="0">
                <a:ln>
                  <a:noFill/>
                </a:ln>
                <a:solidFill>
                  <a:srgbClr val="000000"/>
                </a:solidFill>
                <a:effectLst/>
                <a:uLnTx/>
                <a:uFillTx/>
                <a:latin typeface="Verdana"/>
                <a:ea typeface="+mn-ea"/>
                <a:cs typeface="Verdana"/>
              </a:rPr>
              <a:t>. We</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take all</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reported incidents</a:t>
            </a:r>
            <a:r>
              <a:rPr kumimoji="0" sz="1800" b="0" i="0" u="none" strike="noStrike" kern="1200" cap="none" spc="-10" normalizeH="0" baseline="0" noProof="0" dirty="0">
                <a:ln>
                  <a:noFill/>
                </a:ln>
                <a:solidFill>
                  <a:srgbClr val="000000"/>
                </a:solidFill>
                <a:effectLst/>
                <a:uLnTx/>
                <a:uFillTx/>
                <a:latin typeface="Verdana"/>
                <a:ea typeface="+mn-ea"/>
                <a:cs typeface="Verdana"/>
              </a:rPr>
              <a:t> </a:t>
            </a:r>
            <a:r>
              <a:rPr kumimoji="0" sz="1800" b="0" i="0" u="none" strike="noStrike" kern="1200" cap="none" spc="-5" normalizeH="0" baseline="0" noProof="0" dirty="0">
                <a:ln>
                  <a:noFill/>
                </a:ln>
                <a:solidFill>
                  <a:srgbClr val="000000"/>
                </a:solidFill>
                <a:effectLst/>
                <a:uLnTx/>
                <a:uFillTx/>
                <a:latin typeface="Verdana"/>
                <a:ea typeface="+mn-ea"/>
                <a:cs typeface="Verdana"/>
              </a:rPr>
              <a:t>seriously.</a:t>
            </a:r>
            <a:endParaRPr kumimoji="0" sz="1800" b="0" i="0" u="none" strike="noStrike" kern="1200" cap="none" spc="0" normalizeH="0" baseline="0" noProof="0">
              <a:ln>
                <a:noFill/>
              </a:ln>
              <a:solidFill>
                <a:srgbClr val="000000"/>
              </a:solidFill>
              <a:effectLst/>
              <a:uLnTx/>
              <a:uFillTx/>
              <a:latin typeface="Verdana"/>
              <a:ea typeface="+mn-ea"/>
              <a:cs typeface="Verdana"/>
            </a:endParaRPr>
          </a:p>
        </p:txBody>
      </p:sp>
      <p:sp>
        <p:nvSpPr>
          <p:cNvPr id="3" name="object 3"/>
          <p:cNvSpPr txBox="1">
            <a:spLocks noGrp="1"/>
          </p:cNvSpPr>
          <p:nvPr>
            <p:ph type="title"/>
          </p:nvPr>
        </p:nvSpPr>
        <p:spPr>
          <a:xfrm>
            <a:off x="454025" y="1096264"/>
            <a:ext cx="8894445" cy="589280"/>
          </a:xfrm>
          <a:prstGeom prst="rect">
            <a:avLst/>
          </a:prstGeom>
        </p:spPr>
        <p:txBody>
          <a:bodyPr vert="horz" wrap="square" lIns="0" tIns="12700" rIns="0" bIns="0" rtlCol="0">
            <a:spAutoFit/>
          </a:bodyPr>
          <a:lstStyle/>
          <a:p>
            <a:pPr marL="12700">
              <a:lnSpc>
                <a:spcPct val="100000"/>
              </a:lnSpc>
              <a:spcBef>
                <a:spcPts val="100"/>
              </a:spcBef>
            </a:pPr>
            <a:r>
              <a:rPr spc="-5" dirty="0"/>
              <a:t>CCSS</a:t>
            </a:r>
            <a:r>
              <a:rPr spc="-20" dirty="0"/>
              <a:t> </a:t>
            </a:r>
            <a:r>
              <a:rPr spc="-5" dirty="0"/>
              <a:t>Research</a:t>
            </a:r>
            <a:r>
              <a:rPr spc="-20" dirty="0"/>
              <a:t> </a:t>
            </a:r>
            <a:r>
              <a:rPr spc="-10" dirty="0"/>
              <a:t>Support</a:t>
            </a:r>
            <a:r>
              <a:rPr spc="-30" dirty="0"/>
              <a:t> </a:t>
            </a:r>
            <a:r>
              <a:rPr spc="-5" dirty="0"/>
              <a:t>Code</a:t>
            </a:r>
            <a:r>
              <a:rPr spc="-15" dirty="0"/>
              <a:t> </a:t>
            </a:r>
            <a:r>
              <a:rPr spc="-5" dirty="0"/>
              <a:t>of</a:t>
            </a:r>
            <a:r>
              <a:rPr spc="-20" dirty="0"/>
              <a:t> </a:t>
            </a:r>
            <a:r>
              <a:rPr spc="-5" dirty="0"/>
              <a:t>Conduct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025" y="872800"/>
            <a:ext cx="10970895" cy="2636520"/>
          </a:xfrm>
          <a:prstGeom prst="rect">
            <a:avLst/>
          </a:prstGeom>
        </p:spPr>
        <p:txBody>
          <a:bodyPr vert="horz" wrap="square" lIns="0" tIns="236220" rIns="0" bIns="0" rtlCol="0">
            <a:spAutoFit/>
          </a:bodyPr>
          <a:lstStyle/>
          <a:p>
            <a:pPr marL="12700">
              <a:lnSpc>
                <a:spcPct val="100000"/>
              </a:lnSpc>
              <a:spcBef>
                <a:spcPts val="1860"/>
              </a:spcBef>
            </a:pPr>
            <a:r>
              <a:rPr spc="-5" dirty="0"/>
              <a:t>Land</a:t>
            </a:r>
            <a:r>
              <a:rPr spc="-250" dirty="0"/>
              <a:t> </a:t>
            </a:r>
            <a:r>
              <a:rPr spc="-5" dirty="0"/>
              <a:t>Acknowledgement</a:t>
            </a:r>
          </a:p>
          <a:p>
            <a:pPr marL="12700" marR="5080">
              <a:lnSpc>
                <a:spcPct val="105000"/>
              </a:lnSpc>
              <a:spcBef>
                <a:spcPts val="745"/>
              </a:spcBef>
            </a:pPr>
            <a:r>
              <a:rPr sz="1800" spc="-5" dirty="0">
                <a:latin typeface="Verdana"/>
                <a:cs typeface="Verdana"/>
              </a:rPr>
              <a:t>Cornell University is located on the traditional homelands</a:t>
            </a:r>
            <a:r>
              <a:rPr sz="1800" dirty="0">
                <a:latin typeface="Verdana"/>
                <a:cs typeface="Verdana"/>
              </a:rPr>
              <a:t> </a:t>
            </a:r>
            <a:r>
              <a:rPr sz="1800" spc="-5" dirty="0">
                <a:latin typeface="Verdana"/>
                <a:cs typeface="Verdana"/>
              </a:rPr>
              <a:t>of the </a:t>
            </a:r>
            <a:r>
              <a:rPr sz="1800" spc="-65" dirty="0">
                <a:latin typeface="Verdana"/>
                <a:cs typeface="Verdana"/>
              </a:rPr>
              <a:t>Gayog</a:t>
            </a:r>
            <a:r>
              <a:rPr sz="1800" spc="-6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(the Cayuga </a:t>
            </a:r>
            <a:r>
              <a:rPr sz="1800" dirty="0">
                <a:latin typeface="Verdana"/>
                <a:cs typeface="Verdana"/>
              </a:rPr>
              <a:t> </a:t>
            </a:r>
            <a:r>
              <a:rPr sz="1800" spc="-5" dirty="0">
                <a:latin typeface="Verdana"/>
                <a:cs typeface="Verdana"/>
              </a:rPr>
              <a:t>Nation). The </a:t>
            </a:r>
            <a:r>
              <a:rPr sz="1800" spc="-75" dirty="0">
                <a:latin typeface="Verdana"/>
                <a:cs typeface="Verdana"/>
              </a:rPr>
              <a:t>Gayog</a:t>
            </a:r>
            <a:r>
              <a:rPr sz="1800" spc="-75"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are members of the Haudenosaunee Confederacy, an alliance of </a:t>
            </a:r>
            <a:r>
              <a:rPr sz="1800" spc="-525" dirty="0">
                <a:latin typeface="Verdana"/>
                <a:cs typeface="Verdana"/>
              </a:rPr>
              <a:t>six </a:t>
            </a:r>
            <a:r>
              <a:rPr sz="1800" spc="-620" dirty="0">
                <a:latin typeface="Verdana"/>
                <a:cs typeface="Verdana"/>
              </a:rPr>
              <a:t> </a:t>
            </a:r>
            <a:r>
              <a:rPr sz="1800" spc="-5" dirty="0">
                <a:latin typeface="Verdana"/>
                <a:cs typeface="Verdana"/>
              </a:rPr>
              <a:t>sovereign Nations with </a:t>
            </a:r>
            <a:r>
              <a:rPr sz="1800" dirty="0">
                <a:latin typeface="Verdana"/>
                <a:cs typeface="Verdana"/>
              </a:rPr>
              <a:t>a </a:t>
            </a:r>
            <a:r>
              <a:rPr sz="1800" spc="-5" dirty="0">
                <a:latin typeface="Verdana"/>
                <a:cs typeface="Verdana"/>
              </a:rPr>
              <a:t>historic and contemporary presence on this land. The Confederacy </a:t>
            </a:r>
            <a:r>
              <a:rPr sz="1800" dirty="0">
                <a:latin typeface="Verdana"/>
                <a:cs typeface="Verdana"/>
              </a:rPr>
              <a:t> </a:t>
            </a:r>
            <a:r>
              <a:rPr sz="1800" spc="-5" dirty="0">
                <a:latin typeface="Verdana"/>
                <a:cs typeface="Verdana"/>
              </a:rPr>
              <a:t>precedes the establishment of Cornell University, New York state, and the United States of </a:t>
            </a:r>
            <a:r>
              <a:rPr sz="1800" dirty="0">
                <a:latin typeface="Verdana"/>
                <a:cs typeface="Verdana"/>
              </a:rPr>
              <a:t> </a:t>
            </a:r>
            <a:r>
              <a:rPr sz="1800" spc="-5" dirty="0">
                <a:latin typeface="Verdana"/>
                <a:cs typeface="Verdana"/>
              </a:rPr>
              <a:t>America.</a:t>
            </a:r>
            <a:r>
              <a:rPr sz="1800" spc="-10" dirty="0">
                <a:latin typeface="Verdana"/>
                <a:cs typeface="Verdana"/>
              </a:rPr>
              <a:t> </a:t>
            </a:r>
            <a:r>
              <a:rPr sz="1800" spc="-5" dirty="0">
                <a:latin typeface="Verdana"/>
                <a:cs typeface="Verdana"/>
              </a:rPr>
              <a:t>We acknowledge the</a:t>
            </a:r>
            <a:r>
              <a:rPr sz="1800" spc="-10" dirty="0">
                <a:latin typeface="Verdana"/>
                <a:cs typeface="Verdana"/>
              </a:rPr>
              <a:t> </a:t>
            </a:r>
            <a:r>
              <a:rPr sz="1800" spc="-5" dirty="0">
                <a:latin typeface="Verdana"/>
                <a:cs typeface="Verdana"/>
              </a:rPr>
              <a:t>painful history of </a:t>
            </a:r>
            <a:r>
              <a:rPr sz="1800" spc="-65" dirty="0">
                <a:latin typeface="Verdana"/>
                <a:cs typeface="Verdana"/>
              </a:rPr>
              <a:t>Gayog</a:t>
            </a:r>
            <a:r>
              <a:rPr sz="1800" spc="-65" dirty="0"/>
              <a:t>o̱</a:t>
            </a:r>
            <a:r>
              <a:rPr sz="1800"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dispossession, and honor</a:t>
            </a:r>
            <a:r>
              <a:rPr sz="1800" spc="-10" dirty="0">
                <a:latin typeface="Verdana"/>
                <a:cs typeface="Verdana"/>
              </a:rPr>
              <a:t> </a:t>
            </a:r>
            <a:r>
              <a:rPr sz="1800" spc="-5" dirty="0">
                <a:latin typeface="Verdana"/>
                <a:cs typeface="Verdana"/>
              </a:rPr>
              <a:t>the </a:t>
            </a:r>
            <a:r>
              <a:rPr sz="1800" dirty="0">
                <a:latin typeface="Verdana"/>
                <a:cs typeface="Verdana"/>
              </a:rPr>
              <a:t> </a:t>
            </a:r>
            <a:r>
              <a:rPr sz="1800" spc="-5" dirty="0">
                <a:latin typeface="Verdana"/>
                <a:cs typeface="Verdana"/>
              </a:rPr>
              <a:t>ongoing connection of </a:t>
            </a:r>
            <a:r>
              <a:rPr sz="1800" spc="-70" dirty="0">
                <a:latin typeface="Verdana"/>
                <a:cs typeface="Verdana"/>
              </a:rPr>
              <a:t>Gayog</a:t>
            </a:r>
            <a:r>
              <a:rPr sz="1800" spc="-70" dirty="0"/>
              <a:t>o̱</a:t>
            </a:r>
            <a:r>
              <a:rPr sz="1800" spc="5" dirty="0"/>
              <a:t> </a:t>
            </a:r>
            <a:r>
              <a:rPr sz="1800" spc="-140" dirty="0">
                <a:latin typeface="Verdana"/>
                <a:cs typeface="Verdana"/>
              </a:rPr>
              <a:t>hó꞉n</a:t>
            </a:r>
            <a:r>
              <a:rPr sz="1800" spc="-140" dirty="0"/>
              <a:t>ǫ</a:t>
            </a:r>
            <a:r>
              <a:rPr sz="1800" spc="-140" dirty="0">
                <a:latin typeface="Verdana"/>
                <a:cs typeface="Verdana"/>
              </a:rPr>
              <a:t>'</a:t>
            </a:r>
            <a:r>
              <a:rPr sz="1800" spc="-5" dirty="0">
                <a:latin typeface="Verdana"/>
                <a:cs typeface="Verdana"/>
              </a:rPr>
              <a:t> people, past and present,</a:t>
            </a:r>
            <a:r>
              <a:rPr sz="1800" dirty="0">
                <a:latin typeface="Verdana"/>
                <a:cs typeface="Verdana"/>
              </a:rPr>
              <a:t> </a:t>
            </a:r>
            <a:r>
              <a:rPr sz="1800" spc="-5" dirty="0">
                <a:latin typeface="Verdana"/>
                <a:cs typeface="Verdana"/>
              </a:rPr>
              <a:t>to these lands and waters.</a:t>
            </a:r>
            <a:endParaRPr sz="1800">
              <a:latin typeface="Verdana"/>
              <a:cs typeface="Verdana"/>
            </a:endParaRPr>
          </a:p>
        </p:txBody>
      </p:sp>
      <p:sp>
        <p:nvSpPr>
          <p:cNvPr id="3" name="object 3"/>
          <p:cNvSpPr txBox="1"/>
          <p:nvPr/>
        </p:nvSpPr>
        <p:spPr>
          <a:xfrm>
            <a:off x="454025" y="4403545"/>
            <a:ext cx="9702165" cy="1764664"/>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4999"/>
              </a:lnSpc>
              <a:spcBef>
                <a:spcPts val="100"/>
              </a:spcBef>
              <a:spcAft>
                <a:spcPts val="0"/>
              </a:spcAft>
              <a:buClrTx/>
              <a:buSzTx/>
              <a:buFontTx/>
              <a:buNone/>
              <a:tabLst/>
              <a:defRPr/>
            </a:pPr>
            <a:r>
              <a:rPr kumimoji="0" sz="2000" b="0" i="0" u="none" strike="noStrike" kern="1200" cap="none" spc="-5" normalizeH="0" baseline="0" noProof="0" dirty="0">
                <a:ln>
                  <a:noFill/>
                </a:ln>
                <a:solidFill>
                  <a:srgbClr val="000000"/>
                </a:solidFill>
                <a:effectLst/>
                <a:uLnTx/>
                <a:uFillTx/>
                <a:latin typeface="Arial MT"/>
                <a:ea typeface="+mn-ea"/>
                <a:cs typeface="Arial MT"/>
              </a:rPr>
              <a:t>Here</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are additional links</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for </a:t>
            </a:r>
            <a:r>
              <a:rPr kumimoji="0" sz="2000" b="0" i="0" u="none" strike="noStrike" kern="1200" cap="none" spc="0" normalizeH="0" baseline="0" noProof="0" dirty="0">
                <a:ln>
                  <a:noFill/>
                </a:ln>
                <a:solidFill>
                  <a:srgbClr val="000000"/>
                </a:solidFill>
                <a:effectLst/>
                <a:uLnTx/>
                <a:uFillTx/>
                <a:latin typeface="Arial MT"/>
                <a:ea typeface="+mn-ea"/>
                <a:cs typeface="Arial MT"/>
              </a:rPr>
              <a:t>more</a:t>
            </a:r>
            <a:r>
              <a:rPr kumimoji="0" sz="2000" b="0" i="0" u="none" strike="noStrike" kern="1200" cap="none" spc="-5" normalizeH="0" baseline="0" noProof="0" dirty="0">
                <a:ln>
                  <a:noFill/>
                </a:ln>
                <a:solidFill>
                  <a:srgbClr val="000000"/>
                </a:solidFill>
                <a:effectLst/>
                <a:uLnTx/>
                <a:uFillTx/>
                <a:latin typeface="Arial MT"/>
                <a:ea typeface="+mn-ea"/>
                <a:cs typeface="Arial MT"/>
              </a:rPr>
              <a:t> on</a:t>
            </a:r>
            <a:r>
              <a:rPr kumimoji="0" sz="2000" b="0" i="0" u="none" strike="noStrike" kern="1200" cap="none" spc="-10" normalizeH="0" baseline="0" noProof="0" dirty="0">
                <a:ln>
                  <a:noFill/>
                </a:ln>
                <a:solidFill>
                  <a:srgbClr val="000000"/>
                </a:solidFill>
                <a:effectLst/>
                <a:uLnTx/>
                <a:uFillTx/>
                <a:latin typeface="Arial MT"/>
                <a:ea typeface="+mn-ea"/>
                <a:cs typeface="Arial MT"/>
              </a:rPr>
              <a:t> </a:t>
            </a:r>
            <a:r>
              <a:rPr kumimoji="0" sz="2000" b="0" i="0" u="none" strike="noStrike" kern="1200" cap="none" spc="-5" normalizeH="0" baseline="0" noProof="0" dirty="0">
                <a:ln>
                  <a:noFill/>
                </a:ln>
                <a:solidFill>
                  <a:srgbClr val="000000"/>
                </a:solidFill>
                <a:effectLst/>
                <a:uLnTx/>
                <a:uFillTx/>
                <a:latin typeface="Arial MT"/>
                <a:ea typeface="+mn-ea"/>
                <a:cs typeface="Arial MT"/>
              </a:rPr>
              <a:t>the</a:t>
            </a:r>
            <a:r>
              <a:rPr kumimoji="0" sz="2000" b="0" i="0" u="none" strike="noStrike" kern="1200" cap="none" spc="25"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history of </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2"/>
              </a:rPr>
              <a:t>Cornell’s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2"/>
              </a:rPr>
              <a:t>violent,</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2"/>
              </a:rPr>
              <a:t>colonial</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2"/>
              </a:rPr>
              <a:t> formation</a:t>
            </a:r>
            <a:r>
              <a:rPr kumimoji="0" sz="2000" b="0" i="0" u="none" strike="noStrike" kern="1200" cap="none" spc="-5" normalizeH="0" baseline="0" noProof="0" dirty="0">
                <a:ln>
                  <a:noFill/>
                </a:ln>
                <a:solidFill>
                  <a:srgbClr val="000000"/>
                </a:solidFill>
                <a:effectLst/>
                <a:uLnTx/>
                <a:uFillTx/>
                <a:latin typeface="Arial MT"/>
                <a:ea typeface="+mn-ea"/>
                <a:cs typeface="Arial MT"/>
              </a:rPr>
              <a:t>, </a:t>
            </a:r>
            <a:r>
              <a:rPr kumimoji="0" sz="2000" b="0" i="0" u="none" strike="noStrike" kern="1200" cap="none" spc="-540"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the</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3"/>
              </a:rPr>
              <a:t>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3"/>
              </a:rPr>
              <a:t>movement</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 to </a:t>
            </a:r>
            <a:r>
              <a:rPr kumimoji="0" sz="20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3"/>
              </a:rPr>
              <a:t>return</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 native</a:t>
            </a:r>
            <a:r>
              <a:rPr kumimoji="0" sz="2000" b="0" i="0" u="heavy" strike="noStrike" kern="1200" cap="none" spc="-10" normalizeH="0" baseline="0" noProof="0" dirty="0">
                <a:ln>
                  <a:noFill/>
                </a:ln>
                <a:solidFill>
                  <a:srgbClr val="0097A7"/>
                </a:solidFill>
                <a:effectLst/>
                <a:uLnTx/>
                <a:uFill>
                  <a:solidFill>
                    <a:srgbClr val="0097A7"/>
                  </a:solidFill>
                </a:uFill>
                <a:latin typeface="Arial MT"/>
                <a:ea typeface="+mn-ea"/>
                <a:cs typeface="Arial MT"/>
                <a:hlinkClick r:id="rId3"/>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3"/>
              </a:rPr>
              <a:t>lands</a:t>
            </a:r>
            <a:r>
              <a:rPr kumimoji="0" sz="2000" b="0" i="0" u="none" strike="noStrike" kern="1200" cap="none" spc="-5" normalizeH="0" baseline="0" noProof="0" dirty="0">
                <a:ln>
                  <a:noFill/>
                </a:ln>
                <a:solidFill>
                  <a:srgbClr val="000000"/>
                </a:solidFill>
                <a:effectLst/>
                <a:uLnTx/>
                <a:uFillTx/>
                <a:latin typeface="Arial MT"/>
                <a:ea typeface="+mn-ea"/>
                <a:cs typeface="Arial MT"/>
              </a:rPr>
              <a:t>, and about the</a:t>
            </a:r>
            <a:r>
              <a:rPr kumimoji="0" sz="2000" b="0" i="0" u="none" strike="noStrike" kern="1200" cap="none" spc="5" normalizeH="0" baseline="0" noProof="0" dirty="0">
                <a:ln>
                  <a:noFill/>
                </a:ln>
                <a:solidFill>
                  <a:srgbClr val="000000"/>
                </a:solidFill>
                <a:effectLst/>
                <a:uLnTx/>
                <a:uFillTx/>
                <a:latin typeface="Arial MT"/>
                <a:ea typeface="+mn-ea"/>
                <a:cs typeface="Arial MT"/>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4"/>
              </a:rPr>
              <a:t>AIISP</a:t>
            </a:r>
            <a:r>
              <a:rPr kumimoji="0" sz="2000" b="0" i="0" u="heavy" strike="noStrike" kern="1200" cap="none" spc="-40" normalizeH="0" baseline="0" noProof="0" dirty="0">
                <a:ln>
                  <a:noFill/>
                </a:ln>
                <a:solidFill>
                  <a:srgbClr val="0097A7"/>
                </a:solidFill>
                <a:effectLst/>
                <a:uLnTx/>
                <a:uFill>
                  <a:solidFill>
                    <a:srgbClr val="0097A7"/>
                  </a:solidFill>
                </a:uFill>
                <a:latin typeface="Arial MT"/>
                <a:ea typeface="+mn-ea"/>
                <a:cs typeface="Arial MT"/>
                <a:hlinkClick r:id="rId4"/>
              </a:rPr>
              <a:t> </a:t>
            </a:r>
            <a:r>
              <a:rPr kumimoji="0" sz="20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4"/>
              </a:rPr>
              <a:t>program at Cornell.</a:t>
            </a:r>
            <a:endParaRPr kumimoji="0" sz="2000" b="0" i="0" u="none" strike="noStrike" kern="1200" cap="none" spc="0" normalizeH="0" baseline="0" noProof="0">
              <a:ln>
                <a:noFill/>
              </a:ln>
              <a:solidFill>
                <a:srgbClr val="000000"/>
              </a:solidFill>
              <a:effectLst/>
              <a:uLnTx/>
              <a:uFillTx/>
              <a:latin typeface="Arial MT"/>
              <a:ea typeface="+mn-ea"/>
              <a:cs typeface="Arial 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200" b="0" i="0" u="none" strike="noStrike" kern="1200" cap="none" spc="0" normalizeH="0" baseline="0" noProof="0">
              <a:ln>
                <a:noFill/>
              </a:ln>
              <a:solidFill>
                <a:srgbClr val="000000"/>
              </a:solidFill>
              <a:effectLst/>
              <a:uLnTx/>
              <a:uFillTx/>
              <a:latin typeface="Arial MT"/>
              <a:ea typeface="+mn-ea"/>
              <a:cs typeface="Arial MT"/>
            </a:endParaRPr>
          </a:p>
          <a:p>
            <a:pPr marL="0" marR="0" lvl="0" indent="0" algn="l" defTabSz="914400" rtl="0" eaLnBrk="1" fontAlgn="auto" latinLnBrk="0" hangingPunct="1">
              <a:lnSpc>
                <a:spcPct val="100000"/>
              </a:lnSpc>
              <a:spcBef>
                <a:spcPts val="55"/>
              </a:spcBef>
              <a:spcAft>
                <a:spcPts val="0"/>
              </a:spcAft>
              <a:buClrTx/>
              <a:buSzTx/>
              <a:buFontTx/>
              <a:buNone/>
              <a:tabLst/>
              <a:defRPr/>
            </a:pPr>
            <a:endParaRPr kumimoji="0" sz="2250" b="0" i="0" u="none" strike="noStrike" kern="1200" cap="none" spc="0" normalizeH="0" baseline="0" noProof="0">
              <a:ln>
                <a:noFill/>
              </a:ln>
              <a:solidFill>
                <a:srgbClr val="000000"/>
              </a:solidFill>
              <a:effectLst/>
              <a:uLnTx/>
              <a:uFillTx/>
              <a:latin typeface="Arial MT"/>
              <a:ea typeface="+mn-ea"/>
              <a:cs typeface="Arial MT"/>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srgbClr val="000000"/>
                </a:solidFill>
                <a:effectLst/>
                <a:uLnTx/>
                <a:uFillTx/>
                <a:latin typeface="Arial MT"/>
                <a:ea typeface="+mn-ea"/>
                <a:cs typeface="Arial MT"/>
              </a:rPr>
              <a:t>Conside</a:t>
            </a:r>
            <a:r>
              <a:rPr kumimoji="0" sz="2400" b="0" i="0" u="none" strike="noStrike" kern="1200" cap="none" spc="0" normalizeH="0" baseline="0" noProof="0" dirty="0">
                <a:ln>
                  <a:noFill/>
                </a:ln>
                <a:solidFill>
                  <a:srgbClr val="000000"/>
                </a:solidFill>
                <a:effectLst/>
                <a:uLnTx/>
                <a:uFillTx/>
                <a:latin typeface="Arial MT"/>
                <a:ea typeface="+mn-ea"/>
                <a:cs typeface="Arial MT"/>
              </a:rPr>
              <a:t>r</a:t>
            </a:r>
            <a:r>
              <a:rPr kumimoji="0" sz="2400" b="0" i="0" u="none" strike="noStrike" kern="1200" cap="none" spc="-5" normalizeH="0" baseline="0" noProof="0" dirty="0">
                <a:ln>
                  <a:noFill/>
                </a:ln>
                <a:solidFill>
                  <a:srgbClr val="000000"/>
                </a:solidFill>
                <a:effectLst/>
                <a:uLnTx/>
                <a:uFillTx/>
                <a:latin typeface="Arial MT"/>
                <a:ea typeface="+mn-ea"/>
                <a:cs typeface="Arial MT"/>
              </a:rPr>
              <a:t> donatin</a:t>
            </a:r>
            <a:r>
              <a:rPr kumimoji="0" sz="2400" b="0" i="0" u="none" strike="noStrike" kern="1200" cap="none" spc="0" normalizeH="0" baseline="0" noProof="0" dirty="0">
                <a:ln>
                  <a:noFill/>
                </a:ln>
                <a:solidFill>
                  <a:srgbClr val="000000"/>
                </a:solidFill>
                <a:effectLst/>
                <a:uLnTx/>
                <a:uFillTx/>
                <a:latin typeface="Arial MT"/>
                <a:ea typeface="+mn-ea"/>
                <a:cs typeface="Arial MT"/>
              </a:rPr>
              <a:t>g</a:t>
            </a:r>
            <a:r>
              <a:rPr kumimoji="0" sz="2400" b="0" i="0" u="none" strike="noStrike" kern="1200" cap="none" spc="-5" normalizeH="0" baseline="0" noProof="0" dirty="0">
                <a:ln>
                  <a:noFill/>
                </a:ln>
                <a:solidFill>
                  <a:srgbClr val="000000"/>
                </a:solidFill>
                <a:effectLst/>
                <a:uLnTx/>
                <a:uFillTx/>
                <a:latin typeface="Arial MT"/>
                <a:ea typeface="+mn-ea"/>
                <a:cs typeface="Arial MT"/>
              </a:rPr>
              <a:t> t</a:t>
            </a:r>
            <a:r>
              <a:rPr kumimoji="0" sz="2400" b="0" i="0" u="none" strike="noStrike" kern="1200" cap="none" spc="0" normalizeH="0" baseline="0" noProof="0" dirty="0">
                <a:ln>
                  <a:noFill/>
                </a:ln>
                <a:solidFill>
                  <a:srgbClr val="000000"/>
                </a:solidFill>
                <a:effectLst/>
                <a:uLnTx/>
                <a:uFillTx/>
                <a:latin typeface="Arial MT"/>
                <a:ea typeface="+mn-ea"/>
                <a:cs typeface="Arial MT"/>
              </a:rPr>
              <a:t>o</a:t>
            </a:r>
            <a:r>
              <a:rPr kumimoji="0" sz="2400" b="0" i="0" u="none" strike="noStrike" kern="1200" cap="none" spc="-10" normalizeH="0" baseline="0" noProof="0" dirty="0">
                <a:ln>
                  <a:noFill/>
                </a:ln>
                <a:solidFill>
                  <a:srgbClr val="000000"/>
                </a:solidFill>
                <a:effectLst/>
                <a:uLnTx/>
                <a:uFillTx/>
                <a:latin typeface="Arial MT"/>
                <a:ea typeface="+mn-ea"/>
                <a:cs typeface="Arial MT"/>
              </a:rPr>
              <a:t> </a:t>
            </a:r>
            <a:r>
              <a:rPr kumimoji="0" sz="2400" b="0" i="0" u="none" strike="noStrike" kern="1200" cap="none" spc="-5" normalizeH="0" baseline="0" noProof="0" dirty="0">
                <a:ln>
                  <a:noFill/>
                </a:ln>
                <a:solidFill>
                  <a:srgbClr val="000000"/>
                </a:solidFill>
                <a:effectLst/>
                <a:uLnTx/>
                <a:uFillTx/>
                <a:latin typeface="Arial MT"/>
                <a:ea typeface="+mn-ea"/>
                <a:cs typeface="Arial MT"/>
              </a:rPr>
              <a:t>th</a:t>
            </a:r>
            <a:r>
              <a:rPr kumimoji="0" sz="2400" b="0" i="0" u="none" strike="noStrike" kern="1200" cap="none" spc="0" normalizeH="0" baseline="0" noProof="0" dirty="0">
                <a:ln>
                  <a:noFill/>
                </a:ln>
                <a:solidFill>
                  <a:srgbClr val="000000"/>
                </a:solidFill>
                <a:effectLst/>
                <a:uLnTx/>
                <a:uFillTx/>
                <a:latin typeface="Arial MT"/>
                <a:ea typeface="+mn-ea"/>
                <a:cs typeface="Arial MT"/>
              </a:rPr>
              <a:t>e</a:t>
            </a:r>
            <a:r>
              <a:rPr kumimoji="0" sz="2400" b="0" i="0" u="none" strike="noStrike" kern="1200" cap="none" spc="30" normalizeH="0" baseline="0" noProof="0" dirty="0">
                <a:ln>
                  <a:noFill/>
                </a:ln>
                <a:solidFill>
                  <a:srgbClr val="000000"/>
                </a:solidFill>
                <a:effectLst/>
                <a:uLnTx/>
                <a:uFillTx/>
                <a:latin typeface="Arial MT"/>
                <a:ea typeface="+mn-ea"/>
                <a:cs typeface="Arial MT"/>
              </a:rPr>
              <a:t> </a:t>
            </a:r>
            <a:r>
              <a:rPr kumimoji="0" sz="2500" b="0" i="0" u="none" strike="noStrike" kern="1200" cap="none" spc="-5" normalizeH="0" baseline="0" noProof="0" dirty="0">
                <a:ln>
                  <a:noFill/>
                </a:ln>
                <a:solidFill>
                  <a:srgbClr val="000000"/>
                </a:solidFill>
                <a:effectLst/>
                <a:uLnTx/>
                <a:uFillTx/>
                <a:latin typeface="Arial MT"/>
                <a:ea typeface="+mn-ea"/>
                <a:cs typeface="Arial MT"/>
              </a:rPr>
              <a:t>Gayog</a:t>
            </a:r>
            <a:r>
              <a:rPr kumimoji="0" sz="2500" b="0" i="0" u="none" strike="noStrike" kern="1200" cap="none" spc="-710" normalizeH="0" baseline="0" noProof="0" dirty="0">
                <a:ln>
                  <a:noFill/>
                </a:ln>
                <a:solidFill>
                  <a:srgbClr val="000000"/>
                </a:solidFill>
                <a:effectLst/>
                <a:uLnTx/>
                <a:uFillTx/>
                <a:latin typeface="Arial MT"/>
                <a:ea typeface="+mn-ea"/>
                <a:cs typeface="Arial MT"/>
              </a:rPr>
              <a:t>o</a:t>
            </a:r>
            <a:r>
              <a:rPr kumimoji="0" sz="2500" b="0" i="0" u="none" strike="noStrike" kern="1200" cap="none" spc="0" normalizeH="0" baseline="0" noProof="0" dirty="0">
                <a:ln>
                  <a:noFill/>
                </a:ln>
                <a:solidFill>
                  <a:srgbClr val="000000"/>
                </a:solidFill>
                <a:effectLst/>
                <a:uLnTx/>
                <a:uFillTx/>
                <a:latin typeface="Arial MT"/>
                <a:ea typeface="+mn-ea"/>
                <a:cs typeface="Arial MT"/>
              </a:rPr>
              <a:t>̱</a:t>
            </a:r>
            <a:r>
              <a:rPr kumimoji="0" sz="2500" b="0" i="0" u="none" strike="noStrike" kern="1200" cap="none" spc="10" normalizeH="0" baseline="0" noProof="0" dirty="0">
                <a:ln>
                  <a:noFill/>
                </a:ln>
                <a:solidFill>
                  <a:srgbClr val="000000"/>
                </a:solidFill>
                <a:effectLst/>
                <a:uLnTx/>
                <a:uFillTx/>
                <a:latin typeface="Arial MT"/>
                <a:ea typeface="+mn-ea"/>
                <a:cs typeface="Arial MT"/>
              </a:rPr>
              <a:t> </a:t>
            </a:r>
            <a:r>
              <a:rPr kumimoji="0" sz="2500" b="0" i="0" u="none" strike="noStrike" kern="1200" cap="none" spc="-770" normalizeH="0" baseline="0" noProof="0" dirty="0">
                <a:ln>
                  <a:noFill/>
                </a:ln>
                <a:solidFill>
                  <a:srgbClr val="000000"/>
                </a:solidFill>
                <a:effectLst/>
                <a:uLnTx/>
                <a:uFillTx/>
                <a:latin typeface="Arial MT"/>
                <a:ea typeface="+mn-ea"/>
                <a:cs typeface="Arial MT"/>
              </a:rPr>
              <a:t>hó꞉nǫ</a:t>
            </a:r>
            <a:r>
              <a:rPr kumimoji="0" sz="2500" b="0" i="0" u="none" strike="noStrike" kern="1200" cap="none" spc="-1045" normalizeH="0" baseline="0" noProof="0" dirty="0">
                <a:ln>
                  <a:noFill/>
                </a:ln>
                <a:solidFill>
                  <a:srgbClr val="000000"/>
                </a:solidFill>
                <a:effectLst/>
                <a:uLnTx/>
                <a:uFillTx/>
                <a:latin typeface="Arial MT"/>
                <a:ea typeface="+mn-ea"/>
                <a:cs typeface="Arial MT"/>
              </a:rPr>
              <a:t>ʼ</a:t>
            </a:r>
            <a:r>
              <a:rPr kumimoji="0" sz="2500" b="0" i="0" u="none" strike="noStrike" kern="1200" cap="none" spc="10" normalizeH="0" baseline="0" noProof="0" dirty="0">
                <a:ln>
                  <a:noFill/>
                </a:ln>
                <a:solidFill>
                  <a:srgbClr val="000000"/>
                </a:solidFill>
                <a:effectLst/>
                <a:uLnTx/>
                <a:uFillTx/>
                <a:latin typeface="Arial MT"/>
                <a:ea typeface="+mn-ea"/>
                <a:cs typeface="Arial MT"/>
              </a:rPr>
              <a:t> </a:t>
            </a:r>
            <a:r>
              <a:rPr kumimoji="0" sz="2400" b="0" i="0" u="none" strike="noStrike" kern="1200" cap="none" spc="0" normalizeH="0" baseline="0" noProof="0" dirty="0">
                <a:ln>
                  <a:noFill/>
                </a:ln>
                <a:solidFill>
                  <a:srgbClr val="000000"/>
                </a:solidFill>
                <a:effectLst/>
                <a:uLnTx/>
                <a:uFillTx/>
                <a:latin typeface="Arial MT"/>
                <a:ea typeface="+mn-ea"/>
                <a:cs typeface="Arial MT"/>
              </a:rPr>
              <a:t>sovereignty</a:t>
            </a:r>
            <a:r>
              <a:rPr kumimoji="0" sz="2400" b="0" i="0" u="none" strike="noStrike" kern="1200" cap="none" spc="-5" normalizeH="0" baseline="0" noProof="0" dirty="0">
                <a:ln>
                  <a:noFill/>
                </a:ln>
                <a:solidFill>
                  <a:srgbClr val="000000"/>
                </a:solidFill>
                <a:effectLst/>
                <a:uLnTx/>
                <a:uFillTx/>
                <a:latin typeface="Arial MT"/>
                <a:ea typeface="+mn-ea"/>
                <a:cs typeface="Arial MT"/>
              </a:rPr>
              <a:t> initiativ</a:t>
            </a:r>
            <a:r>
              <a:rPr kumimoji="0" sz="2400" b="0" i="0" u="none" strike="noStrike" kern="1200" cap="none" spc="0" normalizeH="0" baseline="0" noProof="0" dirty="0">
                <a:ln>
                  <a:noFill/>
                </a:ln>
                <a:solidFill>
                  <a:srgbClr val="000000"/>
                </a:solidFill>
                <a:effectLst/>
                <a:uLnTx/>
                <a:uFillTx/>
                <a:latin typeface="Arial MT"/>
                <a:ea typeface="+mn-ea"/>
                <a:cs typeface="Arial MT"/>
              </a:rPr>
              <a:t>e</a:t>
            </a:r>
            <a:r>
              <a:rPr kumimoji="0" sz="2400" b="0" i="0" u="none" strike="noStrike" kern="1200" cap="none" spc="5" normalizeH="0" baseline="0" noProof="0" dirty="0">
                <a:ln>
                  <a:noFill/>
                </a:ln>
                <a:solidFill>
                  <a:srgbClr val="000000"/>
                </a:solidFill>
                <a:effectLst/>
                <a:uLnTx/>
                <a:uFillTx/>
                <a:latin typeface="Arial MT"/>
                <a:ea typeface="+mn-ea"/>
                <a:cs typeface="Arial MT"/>
              </a:rPr>
              <a:t> </a:t>
            </a:r>
            <a:r>
              <a:rPr kumimoji="0" sz="2400" b="0" i="0" u="heavy" strike="noStrike" kern="1200" cap="none" spc="-5" normalizeH="0" baseline="0" noProof="0" dirty="0">
                <a:ln>
                  <a:noFill/>
                </a:ln>
                <a:solidFill>
                  <a:srgbClr val="0097A7"/>
                </a:solidFill>
                <a:effectLst/>
                <a:uLnTx/>
                <a:uFill>
                  <a:solidFill>
                    <a:srgbClr val="0097A7"/>
                  </a:solidFill>
                </a:uFill>
                <a:latin typeface="Arial MT"/>
                <a:ea typeface="+mn-ea"/>
                <a:cs typeface="Arial MT"/>
                <a:hlinkClick r:id="rId5"/>
              </a:rPr>
              <a:t>her</a:t>
            </a:r>
            <a:r>
              <a:rPr kumimoji="0" sz="2400" b="0" i="0" u="heavy" strike="noStrike" kern="1200" cap="none" spc="0" normalizeH="0" baseline="0" noProof="0" dirty="0">
                <a:ln>
                  <a:noFill/>
                </a:ln>
                <a:solidFill>
                  <a:srgbClr val="0097A7"/>
                </a:solidFill>
                <a:effectLst/>
                <a:uLnTx/>
                <a:uFill>
                  <a:solidFill>
                    <a:srgbClr val="0097A7"/>
                  </a:solidFill>
                </a:uFill>
                <a:latin typeface="Arial MT"/>
                <a:ea typeface="+mn-ea"/>
                <a:cs typeface="Arial MT"/>
                <a:hlinkClick r:id="rId5"/>
              </a:rPr>
              <a:t>e</a:t>
            </a:r>
            <a:r>
              <a:rPr kumimoji="0" sz="2400" b="0" i="0" u="none" strike="noStrike" kern="1200" cap="none" spc="0" normalizeH="0" baseline="0" noProof="0" dirty="0">
                <a:ln>
                  <a:noFill/>
                </a:ln>
                <a:solidFill>
                  <a:srgbClr val="000000"/>
                </a:solidFill>
                <a:effectLst/>
                <a:uLnTx/>
                <a:uFillTx/>
                <a:latin typeface="Arial MT"/>
                <a:ea typeface="+mn-ea"/>
                <a:cs typeface="Arial MT"/>
              </a:rPr>
              <a:t>.</a:t>
            </a:r>
            <a:endParaRPr kumimoji="0" sz="2400" b="0" i="0" u="none" strike="noStrike" kern="1200" cap="none" spc="0" normalizeH="0" baseline="0" noProof="0">
              <a:ln>
                <a:noFill/>
              </a:ln>
              <a:solidFill>
                <a:srgbClr val="000000"/>
              </a:solidFill>
              <a:effectLst/>
              <a:uLnTx/>
              <a:uFillTx/>
              <a:latin typeface="Arial MT"/>
              <a:ea typeface="+mn-ea"/>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55A5-3E40-4531-BAAB-83CF3D6F3314}"/>
              </a:ext>
            </a:extLst>
          </p:cNvPr>
          <p:cNvSpPr>
            <a:spLocks noGrp="1"/>
          </p:cNvSpPr>
          <p:nvPr>
            <p:ph type="title"/>
          </p:nvPr>
        </p:nvSpPr>
        <p:spPr/>
        <p:txBody>
          <a:bodyPr>
            <a:normAutofit fontScale="90000"/>
          </a:bodyPr>
          <a:lstStyle/>
          <a:p>
            <a:pPr algn="ctr"/>
            <a:r>
              <a:rPr lang="en-US" dirty="0"/>
              <a:t>Attendance</a:t>
            </a:r>
          </a:p>
        </p:txBody>
      </p:sp>
      <p:pic>
        <p:nvPicPr>
          <p:cNvPr id="1026" name="Picture 2">
            <a:extLst>
              <a:ext uri="{FF2B5EF4-FFF2-40B4-BE49-F238E27FC236}">
                <a16:creationId xmlns:a16="http://schemas.microsoft.com/office/drawing/2014/main" id="{733A94CE-146F-41AC-80C6-CC2BADDFF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24" y="1212541"/>
            <a:ext cx="5396883" cy="539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F90715-5209-4211-ABF0-DACE6EEA8695}"/>
              </a:ext>
            </a:extLst>
          </p:cNvPr>
          <p:cNvSpPr>
            <a:spLocks noGrp="1"/>
          </p:cNvSpPr>
          <p:nvPr>
            <p:ph type="body" idx="1"/>
          </p:nvPr>
        </p:nvSpPr>
        <p:spPr/>
        <p:txBody>
          <a:bodyPr/>
          <a:lstStyle/>
          <a:p>
            <a:r>
              <a:rPr lang="en-US" dirty="0">
                <a:solidFill>
                  <a:schemeClr val="tx1"/>
                </a:solidFill>
              </a:rPr>
              <a:t>Overview Approval Process</a:t>
            </a:r>
          </a:p>
          <a:p>
            <a:r>
              <a:rPr lang="en-US" dirty="0">
                <a:solidFill>
                  <a:schemeClr val="tx1"/>
                </a:solidFill>
              </a:rPr>
              <a:t>Demo Computing environments</a:t>
            </a:r>
          </a:p>
          <a:p>
            <a:r>
              <a:rPr lang="en-US" dirty="0">
                <a:solidFill>
                  <a:schemeClr val="tx1"/>
                </a:solidFill>
              </a:rPr>
              <a:t>Security</a:t>
            </a:r>
          </a:p>
          <a:p>
            <a:r>
              <a:rPr lang="en-US" dirty="0">
                <a:solidFill>
                  <a:schemeClr val="tx1"/>
                </a:solidFill>
              </a:rPr>
              <a:t>FAQs</a:t>
            </a:r>
          </a:p>
          <a:p>
            <a:endParaRPr lang="en-US" dirty="0"/>
          </a:p>
        </p:txBody>
      </p:sp>
      <p:sp>
        <p:nvSpPr>
          <p:cNvPr id="3" name="Title 2">
            <a:extLst>
              <a:ext uri="{FF2B5EF4-FFF2-40B4-BE49-F238E27FC236}">
                <a16:creationId xmlns:a16="http://schemas.microsoft.com/office/drawing/2014/main" id="{4B4E4751-A917-420D-9DC1-B71DD88BBCFA}"/>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3055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3627-D8FE-4679-8418-EAEF11B22C5D}"/>
              </a:ext>
            </a:extLst>
          </p:cNvPr>
          <p:cNvSpPr>
            <a:spLocks noGrp="1"/>
          </p:cNvSpPr>
          <p:nvPr>
            <p:ph type="title"/>
          </p:nvPr>
        </p:nvSpPr>
        <p:spPr/>
        <p:txBody>
          <a:bodyPr>
            <a:normAutofit fontScale="90000"/>
          </a:bodyPr>
          <a:lstStyle/>
          <a:p>
            <a:r>
              <a:rPr lang="en-US" dirty="0"/>
              <a:t>Approval Process</a:t>
            </a:r>
          </a:p>
        </p:txBody>
      </p:sp>
      <p:sp>
        <p:nvSpPr>
          <p:cNvPr id="3" name="Content Placeholder 2">
            <a:extLst>
              <a:ext uri="{FF2B5EF4-FFF2-40B4-BE49-F238E27FC236}">
                <a16:creationId xmlns:a16="http://schemas.microsoft.com/office/drawing/2014/main" id="{BD7F345D-5594-446E-9A9E-DE5D5351CB65}"/>
              </a:ext>
            </a:extLst>
          </p:cNvPr>
          <p:cNvSpPr>
            <a:spLocks noGrp="1"/>
          </p:cNvSpPr>
          <p:nvPr>
            <p:ph idx="1"/>
          </p:nvPr>
        </p:nvSpPr>
        <p:spPr>
          <a:xfrm>
            <a:off x="415600" y="1536632"/>
            <a:ext cx="11360700" cy="5321367"/>
          </a:xfrm>
        </p:spPr>
        <p:txBody>
          <a:bodyPr>
            <a:normAutofit fontScale="92500"/>
          </a:bodyPr>
          <a:lstStyle/>
          <a:p>
            <a:r>
              <a:rPr lang="en-US" b="1" dirty="0">
                <a:solidFill>
                  <a:schemeClr val="tx1"/>
                </a:solidFill>
              </a:rPr>
              <a:t>Data that cannot be released directly to the public research community.</a:t>
            </a:r>
          </a:p>
          <a:p>
            <a:r>
              <a:rPr lang="en-US" b="1" dirty="0">
                <a:solidFill>
                  <a:schemeClr val="tx1"/>
                </a:solidFill>
              </a:rPr>
              <a:t>Identify faculty member who will oversee project. </a:t>
            </a:r>
          </a:p>
          <a:p>
            <a:endParaRPr lang="en-US" b="1" dirty="0">
              <a:solidFill>
                <a:schemeClr val="tx1"/>
              </a:solidFill>
            </a:endParaRPr>
          </a:p>
          <a:p>
            <a:r>
              <a:rPr lang="en-US" b="1" dirty="0">
                <a:solidFill>
                  <a:schemeClr val="tx1"/>
                </a:solidFill>
              </a:rPr>
              <a:t>Human subject research: Understand the data you are using. Consult CRADC or go through IRB website. CRADC assists with internal data use agreement. </a:t>
            </a:r>
          </a:p>
          <a:p>
            <a:pPr marL="76200" indent="0">
              <a:buNone/>
            </a:pPr>
            <a:r>
              <a:rPr lang="en-US" b="1" dirty="0">
                <a:hlinkClick r:id="rId2"/>
              </a:rPr>
              <a:t>https://researchservices.cornell.edu/sites/default/files/2019-05/IRB%20Decision%20Tree.pdf</a:t>
            </a:r>
            <a:endParaRPr lang="en-US" b="1" dirty="0"/>
          </a:p>
          <a:p>
            <a:pPr marL="76200" indent="0">
              <a:buNone/>
            </a:pPr>
            <a:endParaRPr lang="en-US" b="1" dirty="0"/>
          </a:p>
          <a:p>
            <a:r>
              <a:rPr lang="en-US" b="1" dirty="0">
                <a:solidFill>
                  <a:schemeClr val="tx1"/>
                </a:solidFill>
              </a:rPr>
              <a:t>Receiving from Data Provider: Research Services. Getting approval and acquiring data. </a:t>
            </a:r>
          </a:p>
          <a:p>
            <a:pPr marL="76200" indent="0">
              <a:buNone/>
            </a:pPr>
            <a:r>
              <a:rPr lang="en-US" b="1" dirty="0">
                <a:hlinkClick r:id="rId3"/>
              </a:rPr>
              <a:t>https://researchservices.cornell.edu/</a:t>
            </a:r>
            <a:endParaRPr lang="en-US" b="1" dirty="0"/>
          </a:p>
          <a:p>
            <a:r>
              <a:rPr lang="en-US" b="1" dirty="0">
                <a:solidFill>
                  <a:schemeClr val="tx1"/>
                </a:solidFill>
              </a:rPr>
              <a:t>Contact CRADC with security requirements to develop Data protection plan. </a:t>
            </a:r>
          </a:p>
          <a:p>
            <a:endParaRPr lang="en-US" b="1" dirty="0"/>
          </a:p>
          <a:p>
            <a:endParaRPr lang="en-US" dirty="0"/>
          </a:p>
        </p:txBody>
      </p:sp>
    </p:spTree>
    <p:extLst>
      <p:ext uri="{BB962C8B-B14F-4D97-AF65-F5344CB8AC3E}">
        <p14:creationId xmlns:p14="http://schemas.microsoft.com/office/powerpoint/2010/main" val="269376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D472-3F12-4C9C-895C-30692DBEDB1B}"/>
              </a:ext>
            </a:extLst>
          </p:cNvPr>
          <p:cNvSpPr>
            <a:spLocks noGrp="1"/>
          </p:cNvSpPr>
          <p:nvPr>
            <p:ph type="title"/>
          </p:nvPr>
        </p:nvSpPr>
        <p:spPr/>
        <p:txBody>
          <a:bodyPr>
            <a:normAutofit fontScale="90000"/>
          </a:bodyPr>
          <a:lstStyle/>
          <a:p>
            <a:r>
              <a:rPr lang="en-US" dirty="0"/>
              <a:t>CCSS CRADC Computing Resources</a:t>
            </a:r>
          </a:p>
        </p:txBody>
      </p:sp>
      <p:sp>
        <p:nvSpPr>
          <p:cNvPr id="3" name="Content Placeholder 2">
            <a:extLst>
              <a:ext uri="{FF2B5EF4-FFF2-40B4-BE49-F238E27FC236}">
                <a16:creationId xmlns:a16="http://schemas.microsoft.com/office/drawing/2014/main" id="{C94BE907-E5F1-48D8-98AF-D6659A326671}"/>
              </a:ext>
            </a:extLst>
          </p:cNvPr>
          <p:cNvSpPr>
            <a:spLocks noGrp="1"/>
          </p:cNvSpPr>
          <p:nvPr>
            <p:ph idx="1"/>
          </p:nvPr>
        </p:nvSpPr>
        <p:spPr/>
        <p:txBody>
          <a:bodyPr/>
          <a:lstStyle/>
          <a:p>
            <a:pPr fontAlgn="base"/>
            <a:r>
              <a:rPr lang="en-US" dirty="0">
                <a:solidFill>
                  <a:schemeClr val="tx1"/>
                </a:solidFill>
              </a:rPr>
              <a:t>CRADC Computing is end point. Data Uploaded directly to system.  </a:t>
            </a:r>
          </a:p>
          <a:p>
            <a:pPr fontAlgn="base"/>
            <a:r>
              <a:rPr lang="en-US" dirty="0">
                <a:solidFill>
                  <a:schemeClr val="tx1"/>
                </a:solidFill>
              </a:rPr>
              <a:t>Access to a wide variety of quantitative and qualitative CCSS software at no additional cost​. </a:t>
            </a:r>
            <a:r>
              <a:rPr lang="en-US" dirty="0">
                <a:solidFill>
                  <a:schemeClr val="tx1"/>
                </a:solidFill>
                <a:hlinkClick r:id="rId2">
                  <a:extLst>
                    <a:ext uri="{A12FA001-AC4F-418D-AE19-62706E023703}">
                      <ahyp:hlinkClr xmlns:ahyp="http://schemas.microsoft.com/office/drawing/2018/hyperlinkcolor" val="tx"/>
                    </a:ext>
                  </a:extLst>
                </a:hlinkClick>
              </a:rPr>
              <a:t>Software</a:t>
            </a:r>
            <a:endParaRPr lang="en-US" dirty="0">
              <a:solidFill>
                <a:schemeClr val="tx1"/>
              </a:solidFill>
            </a:endParaRPr>
          </a:p>
          <a:p>
            <a:pPr fontAlgn="base"/>
            <a:r>
              <a:rPr lang="en-US" dirty="0">
                <a:solidFill>
                  <a:schemeClr val="tx1"/>
                </a:solidFill>
              </a:rPr>
              <a:t>Project based storage. </a:t>
            </a:r>
          </a:p>
          <a:p>
            <a:pPr fontAlgn="base"/>
            <a:r>
              <a:rPr lang="en-US" dirty="0">
                <a:solidFill>
                  <a:schemeClr val="tx1"/>
                </a:solidFill>
              </a:rPr>
              <a:t>Standalone environments. </a:t>
            </a:r>
          </a:p>
        </p:txBody>
      </p:sp>
    </p:spTree>
    <p:extLst>
      <p:ext uri="{BB962C8B-B14F-4D97-AF65-F5344CB8AC3E}">
        <p14:creationId xmlns:p14="http://schemas.microsoft.com/office/powerpoint/2010/main" val="326036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366B-3D2F-43F7-843D-34024EEA1742}"/>
              </a:ext>
            </a:extLst>
          </p:cNvPr>
          <p:cNvSpPr>
            <a:spLocks noGrp="1"/>
          </p:cNvSpPr>
          <p:nvPr>
            <p:ph type="title"/>
          </p:nvPr>
        </p:nvSpPr>
        <p:spPr/>
        <p:txBody>
          <a:bodyPr>
            <a:normAutofit fontScale="90000"/>
          </a:bodyPr>
          <a:lstStyle/>
          <a:p>
            <a:r>
              <a:rPr lang="en-US" dirty="0"/>
              <a:t>Security</a:t>
            </a:r>
          </a:p>
        </p:txBody>
      </p:sp>
      <p:sp>
        <p:nvSpPr>
          <p:cNvPr id="3" name="Content Placeholder 2">
            <a:extLst>
              <a:ext uri="{FF2B5EF4-FFF2-40B4-BE49-F238E27FC236}">
                <a16:creationId xmlns:a16="http://schemas.microsoft.com/office/drawing/2014/main" id="{00F17C50-8970-439C-8DDE-A18C5B703EE2}"/>
              </a:ext>
            </a:extLst>
          </p:cNvPr>
          <p:cNvSpPr>
            <a:spLocks noGrp="1"/>
          </p:cNvSpPr>
          <p:nvPr>
            <p:ph idx="1"/>
          </p:nvPr>
        </p:nvSpPr>
        <p:spPr/>
        <p:txBody>
          <a:bodyPr/>
          <a:lstStyle/>
          <a:p>
            <a:r>
              <a:rPr lang="en-US" dirty="0">
                <a:solidFill>
                  <a:schemeClr val="tx1"/>
                </a:solidFill>
              </a:rPr>
              <a:t>Meet the individual requirements of each data provider</a:t>
            </a:r>
          </a:p>
          <a:p>
            <a:r>
              <a:rPr lang="en-US" dirty="0">
                <a:solidFill>
                  <a:schemeClr val="tx1"/>
                </a:solidFill>
              </a:rPr>
              <a:t>CRADC staff and Researchers abide to Data Use Agreements</a:t>
            </a:r>
          </a:p>
          <a:p>
            <a:r>
              <a:rPr lang="en-US" dirty="0">
                <a:solidFill>
                  <a:schemeClr val="tx1"/>
                </a:solidFill>
              </a:rPr>
              <a:t>Duo authentication, 14 character passwords, idle sessions of 15 minutes automatically disconnect(processes still run) </a:t>
            </a:r>
          </a:p>
          <a:p>
            <a:r>
              <a:rPr lang="en-US" dirty="0">
                <a:solidFill>
                  <a:schemeClr val="tx1"/>
                </a:solidFill>
              </a:rPr>
              <a:t>National Institute security and technology(NIST) 800-171 certified.  </a:t>
            </a:r>
          </a:p>
          <a:p>
            <a:pPr marL="76200" indent="0">
              <a:buNone/>
            </a:pPr>
            <a:r>
              <a:rPr lang="en-US" dirty="0">
                <a:hlinkClick r:id="rId2"/>
              </a:rPr>
              <a:t>https://csrc.nist.gov/publications/detail/sp/800-171/rev-2/final</a:t>
            </a:r>
            <a:endParaRPr lang="en-US" dirty="0"/>
          </a:p>
          <a:p>
            <a:pPr marL="76200" indent="0">
              <a:buNone/>
            </a:pPr>
            <a:endParaRPr lang="en-US" dirty="0"/>
          </a:p>
          <a:p>
            <a:r>
              <a:rPr lang="en-US" dirty="0">
                <a:solidFill>
                  <a:schemeClr val="tx1"/>
                </a:solidFill>
              </a:rPr>
              <a:t>Requirements. Remote connection. VPN as additional layer. Bureau Labor Statistics(BLS) Add Health(AH). </a:t>
            </a:r>
          </a:p>
          <a:p>
            <a:pPr marL="76200" indent="0">
              <a:buNone/>
            </a:pPr>
            <a:endParaRPr lang="en-US" dirty="0"/>
          </a:p>
          <a:p>
            <a:endParaRPr lang="en-US" dirty="0"/>
          </a:p>
        </p:txBody>
      </p:sp>
    </p:spTree>
    <p:extLst>
      <p:ext uri="{BB962C8B-B14F-4D97-AF65-F5344CB8AC3E}">
        <p14:creationId xmlns:p14="http://schemas.microsoft.com/office/powerpoint/2010/main" val="48566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13E0-B9C0-444A-890E-8102E5FE0BAD}"/>
              </a:ext>
            </a:extLst>
          </p:cNvPr>
          <p:cNvSpPr>
            <a:spLocks noGrp="1"/>
          </p:cNvSpPr>
          <p:nvPr>
            <p:ph type="title"/>
          </p:nvPr>
        </p:nvSpPr>
        <p:spPr/>
        <p:txBody>
          <a:bodyPr>
            <a:normAutofit fontScale="90000"/>
          </a:bodyPr>
          <a:lstStyle/>
          <a:p>
            <a:r>
              <a:rPr lang="en-US" dirty="0"/>
              <a:t>FAQS</a:t>
            </a:r>
          </a:p>
        </p:txBody>
      </p:sp>
      <p:sp>
        <p:nvSpPr>
          <p:cNvPr id="3" name="Content Placeholder 2">
            <a:extLst>
              <a:ext uri="{FF2B5EF4-FFF2-40B4-BE49-F238E27FC236}">
                <a16:creationId xmlns:a16="http://schemas.microsoft.com/office/drawing/2014/main" id="{BCA0046F-10A3-4DE2-950D-9C8BE02ED731}"/>
              </a:ext>
            </a:extLst>
          </p:cNvPr>
          <p:cNvSpPr>
            <a:spLocks noGrp="1"/>
          </p:cNvSpPr>
          <p:nvPr>
            <p:ph idx="1"/>
          </p:nvPr>
        </p:nvSpPr>
        <p:spPr/>
        <p:txBody>
          <a:bodyPr/>
          <a:lstStyle/>
          <a:p>
            <a:r>
              <a:rPr lang="en-US" dirty="0">
                <a:solidFill>
                  <a:schemeClr val="tx1"/>
                </a:solidFill>
              </a:rPr>
              <a:t>Project Expires. 2 months heads up. Act immediately to extend. Otherwise inactive. Create a new contract. </a:t>
            </a:r>
          </a:p>
          <a:p>
            <a:r>
              <a:rPr lang="en-US" dirty="0">
                <a:solidFill>
                  <a:schemeClr val="tx1"/>
                </a:solidFill>
              </a:rPr>
              <a:t>Transfer files(data, code, results, etc.). </a:t>
            </a:r>
          </a:p>
          <a:p>
            <a:r>
              <a:rPr lang="en-US" dirty="0">
                <a:solidFill>
                  <a:schemeClr val="tx1"/>
                </a:solidFill>
              </a:rPr>
              <a:t>No Internet Access, copy paste</a:t>
            </a:r>
          </a:p>
          <a:p>
            <a:r>
              <a:rPr lang="en-US" dirty="0">
                <a:solidFill>
                  <a:schemeClr val="tx1"/>
                </a:solidFill>
              </a:rPr>
              <a:t>Software additions(Python libraries, R packages, Stata packages)</a:t>
            </a:r>
          </a:p>
        </p:txBody>
      </p:sp>
    </p:spTree>
    <p:extLst>
      <p:ext uri="{BB962C8B-B14F-4D97-AF65-F5344CB8AC3E}">
        <p14:creationId xmlns:p14="http://schemas.microsoft.com/office/powerpoint/2010/main" val="16139165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569</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MT</vt:lpstr>
      <vt:lpstr>Calibri</vt:lpstr>
      <vt:lpstr>Helvetica Neue</vt:lpstr>
      <vt:lpstr>Times</vt:lpstr>
      <vt:lpstr>Verdana</vt:lpstr>
      <vt:lpstr>Simple Light</vt:lpstr>
      <vt:lpstr>Working with Restricted Data at Cornell</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Approval Process</vt:lpstr>
      <vt:lpstr>CCSS CRADC Computing Resources</vt:lpstr>
      <vt:lpstr>Security</vt:lpstr>
      <vt:lpstr>FAQS</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Restricted Data at Cornell Flow</dc:title>
  <dc:creator>Jacob R Grippin</dc:creator>
  <cp:lastModifiedBy>Jacob R Grippin</cp:lastModifiedBy>
  <cp:revision>14</cp:revision>
  <dcterms:created xsi:type="dcterms:W3CDTF">2022-12-29T00:40:26Z</dcterms:created>
  <dcterms:modified xsi:type="dcterms:W3CDTF">2023-02-07T00:09:41Z</dcterms:modified>
</cp:coreProperties>
</file>