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86" r:id="rId3"/>
    <p:sldId id="287" r:id="rId4"/>
    <p:sldId id="265" r:id="rId5"/>
    <p:sldId id="288" r:id="rId6"/>
    <p:sldId id="259" r:id="rId7"/>
    <p:sldId id="260" r:id="rId8"/>
    <p:sldId id="261" r:id="rId9"/>
    <p:sldId id="262" r:id="rId10"/>
    <p:sldId id="28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5" d="100"/>
          <a:sy n="45" d="100"/>
        </p:scale>
        <p:origin x="48" y="10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49FDD-63CB-4DA3-9582-2D2793D57B65}" type="datetimeFigureOut">
              <a:rPr lang="en-US" smtClean="0"/>
              <a:t>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48BF34-9677-4E04-9361-78AA51112D61}" type="slidenum">
              <a:rPr lang="en-US" smtClean="0"/>
              <a:t>‹#›</a:t>
            </a:fld>
            <a:endParaRPr lang="en-US"/>
          </a:p>
        </p:txBody>
      </p:sp>
    </p:spTree>
    <p:extLst>
      <p:ext uri="{BB962C8B-B14F-4D97-AF65-F5344CB8AC3E}">
        <p14:creationId xmlns:p14="http://schemas.microsoft.com/office/powerpoint/2010/main" val="1098934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cd4f08874_1_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bcd4f08874_1_0:notes"/>
          <p:cNvSpPr>
            <a:spLocks noGrp="1" noRot="1" noChangeAspect="1"/>
          </p:cNvSpPr>
          <p:nvPr>
            <p:ph type="sldImg" idx="2"/>
          </p:nvPr>
        </p:nvSpPr>
        <p:spPr>
          <a:xfrm>
            <a:off x="687388" y="1143000"/>
            <a:ext cx="5483225" cy="30845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CSS maters" type="title">
  <p:cSld name="CCSS maters">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2" name="Google Shape;12;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3" name="Google Shape;13;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pic>
        <p:nvPicPr>
          <p:cNvPr id="14" name="Google Shape;14;p2"/>
          <p:cNvPicPr preferRelativeResize="0"/>
          <p:nvPr/>
        </p:nvPicPr>
        <p:blipFill>
          <a:blip r:embed="rId2">
            <a:alphaModFix/>
          </a:blip>
          <a:stretch>
            <a:fillRect/>
          </a:stretch>
        </p:blipFill>
        <p:spPr>
          <a:xfrm>
            <a:off x="10708675" y="5925446"/>
            <a:ext cx="1371600" cy="333375"/>
          </a:xfrm>
          <a:prstGeom prst="rect">
            <a:avLst/>
          </a:prstGeom>
          <a:noFill/>
          <a:ln>
            <a:noFill/>
          </a:ln>
        </p:spPr>
      </p:pic>
    </p:spTree>
    <p:extLst>
      <p:ext uri="{BB962C8B-B14F-4D97-AF65-F5344CB8AC3E}">
        <p14:creationId xmlns:p14="http://schemas.microsoft.com/office/powerpoint/2010/main" val="3473407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1"/>
        <p:cNvGrpSpPr/>
        <p:nvPr/>
      </p:nvGrpSpPr>
      <p:grpSpPr>
        <a:xfrm>
          <a:off x="0" y="0"/>
          <a:ext cx="0" cy="0"/>
          <a:chOff x="0" y="0"/>
          <a:chExt cx="0" cy="0"/>
        </a:xfrm>
      </p:grpSpPr>
      <p:pic>
        <p:nvPicPr>
          <p:cNvPr id="62" name="Google Shape;62;p14" descr="0889_10_C_lr.jpg"/>
          <p:cNvPicPr preferRelativeResize="0"/>
          <p:nvPr/>
        </p:nvPicPr>
        <p:blipFill rotWithShape="1">
          <a:blip r:embed="rId2">
            <a:alphaModFix/>
          </a:blip>
          <a:srcRect l="3172" r="7962"/>
          <a:stretch/>
        </p:blipFill>
        <p:spPr>
          <a:xfrm>
            <a:off x="0" y="0"/>
            <a:ext cx="12192000" cy="6857998"/>
          </a:xfrm>
          <a:prstGeom prst="rect">
            <a:avLst/>
          </a:prstGeom>
          <a:noFill/>
          <a:ln>
            <a:noFill/>
          </a:ln>
        </p:spPr>
      </p:pic>
      <p:sp>
        <p:nvSpPr>
          <p:cNvPr id="63" name="Google Shape;63;p14"/>
          <p:cNvSpPr txBox="1">
            <a:spLocks noGrp="1"/>
          </p:cNvSpPr>
          <p:nvPr>
            <p:ph type="dt" idx="10"/>
          </p:nvPr>
        </p:nvSpPr>
        <p:spPr>
          <a:xfrm>
            <a:off x="609600" y="6356350"/>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14"/>
          <p:cNvSpPr txBox="1">
            <a:spLocks noGrp="1"/>
          </p:cNvSpPr>
          <p:nvPr>
            <p:ph type="ftr" idx="11"/>
          </p:nvPr>
        </p:nvSpPr>
        <p:spPr>
          <a:xfrm>
            <a:off x="4165600" y="6356350"/>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p14"/>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66" name="Google Shape;66;p14" descr="cu white lrg.psd"/>
          <p:cNvPicPr preferRelativeResize="0"/>
          <p:nvPr/>
        </p:nvPicPr>
        <p:blipFill rotWithShape="1">
          <a:blip r:embed="rId3">
            <a:alphaModFix/>
          </a:blip>
          <a:srcRect r="72185"/>
          <a:stretch/>
        </p:blipFill>
        <p:spPr>
          <a:xfrm>
            <a:off x="242711" y="402168"/>
            <a:ext cx="1732846" cy="1267968"/>
          </a:xfrm>
          <a:prstGeom prst="rect">
            <a:avLst/>
          </a:prstGeom>
          <a:noFill/>
          <a:ln>
            <a:noFill/>
          </a:ln>
        </p:spPr>
      </p:pic>
      <p:sp>
        <p:nvSpPr>
          <p:cNvPr id="67" name="Google Shape;67;p14"/>
          <p:cNvSpPr/>
          <p:nvPr/>
        </p:nvSpPr>
        <p:spPr>
          <a:xfrm>
            <a:off x="0" y="0"/>
            <a:ext cx="12192000" cy="222300"/>
          </a:xfrm>
          <a:prstGeom prst="rect">
            <a:avLst/>
          </a:prstGeom>
          <a:solidFill>
            <a:srgbClr val="B31B1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a:ea typeface="Times"/>
              <a:cs typeface="Times"/>
              <a:sym typeface="Times"/>
            </a:endParaRPr>
          </a:p>
        </p:txBody>
      </p:sp>
      <p:sp>
        <p:nvSpPr>
          <p:cNvPr id="68" name="Google Shape;68;p14"/>
          <p:cNvSpPr txBox="1">
            <a:spLocks noGrp="1"/>
          </p:cNvSpPr>
          <p:nvPr>
            <p:ph type="title"/>
          </p:nvPr>
        </p:nvSpPr>
        <p:spPr>
          <a:xfrm>
            <a:off x="437447" y="1828800"/>
            <a:ext cx="6370200" cy="1143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lt1"/>
              </a:buClr>
              <a:buSzPts val="3200"/>
              <a:buFont typeface="Helvetica Neue"/>
              <a:buNone/>
              <a:defRPr sz="3200">
                <a:solidFill>
                  <a:schemeClr val="lt1"/>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9" name="Google Shape;69;p14"/>
          <p:cNvSpPr txBox="1">
            <a:spLocks noGrp="1"/>
          </p:cNvSpPr>
          <p:nvPr>
            <p:ph type="body" idx="1"/>
          </p:nvPr>
        </p:nvSpPr>
        <p:spPr>
          <a:xfrm>
            <a:off x="438151" y="3200422"/>
            <a:ext cx="5516100" cy="1066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chemeClr val="lt1"/>
              </a:buClr>
              <a:buSzPts val="1800"/>
              <a:buFont typeface="Arial"/>
              <a:buNone/>
              <a:defRPr sz="1800">
                <a:solidFill>
                  <a:schemeClr val="lt1"/>
                </a:solidFill>
                <a:latin typeface="Times"/>
                <a:ea typeface="Times"/>
                <a:cs typeface="Times"/>
                <a:sym typeface="Times"/>
              </a:defRPr>
            </a:lvl1pPr>
            <a:lvl2pPr marL="914400" lvl="1" indent="-342900" algn="l" rtl="0">
              <a:spcBef>
                <a:spcPts val="360"/>
              </a:spcBef>
              <a:spcAft>
                <a:spcPts val="0"/>
              </a:spcAft>
              <a:buClr>
                <a:schemeClr val="accent2"/>
              </a:buClr>
              <a:buSzPts val="1800"/>
              <a:buChar char="○"/>
              <a:defRPr/>
            </a:lvl2pPr>
            <a:lvl3pPr marL="1371600" lvl="2" indent="-342900" algn="l" rtl="0">
              <a:spcBef>
                <a:spcPts val="1600"/>
              </a:spcBef>
              <a:spcAft>
                <a:spcPts val="0"/>
              </a:spcAft>
              <a:buClr>
                <a:schemeClr val="accent2"/>
              </a:buClr>
              <a:buSzPts val="1800"/>
              <a:buChar char="■"/>
              <a:defRPr/>
            </a:lvl3pPr>
            <a:lvl4pPr marL="1828800" lvl="3" indent="-342900" algn="l" rtl="0">
              <a:spcBef>
                <a:spcPts val="1600"/>
              </a:spcBef>
              <a:spcAft>
                <a:spcPts val="0"/>
              </a:spcAft>
              <a:buClr>
                <a:schemeClr val="accent2"/>
              </a:buClr>
              <a:buSzPts val="1800"/>
              <a:buChar char="●"/>
              <a:defRPr/>
            </a:lvl4pPr>
            <a:lvl5pPr marL="2286000" lvl="4" indent="-342900" algn="l" rtl="0">
              <a:spcBef>
                <a:spcPts val="1600"/>
              </a:spcBef>
              <a:spcAft>
                <a:spcPts val="0"/>
              </a:spcAft>
              <a:buClr>
                <a:schemeClr val="accent2"/>
              </a:buClr>
              <a:buSzPts val="1800"/>
              <a:buChar char="○"/>
              <a:defRPr/>
            </a:lvl5pPr>
            <a:lvl6pPr marL="2743200" lvl="5" indent="-342900" algn="l" rtl="0">
              <a:spcBef>
                <a:spcPts val="1600"/>
              </a:spcBef>
              <a:spcAft>
                <a:spcPts val="0"/>
              </a:spcAft>
              <a:buClr>
                <a:schemeClr val="dk1"/>
              </a:buClr>
              <a:buSzPts val="1800"/>
              <a:buChar char="■"/>
              <a:defRPr/>
            </a:lvl6pPr>
            <a:lvl7pPr marL="3200400" lvl="6" indent="-342900" algn="l" rtl="0">
              <a:spcBef>
                <a:spcPts val="1600"/>
              </a:spcBef>
              <a:spcAft>
                <a:spcPts val="0"/>
              </a:spcAft>
              <a:buClr>
                <a:schemeClr val="dk1"/>
              </a:buClr>
              <a:buSzPts val="1800"/>
              <a:buChar char="●"/>
              <a:defRPr/>
            </a:lvl7pPr>
            <a:lvl8pPr marL="3657600" lvl="7" indent="-342900" algn="l" rtl="0">
              <a:spcBef>
                <a:spcPts val="1600"/>
              </a:spcBef>
              <a:spcAft>
                <a:spcPts val="0"/>
              </a:spcAft>
              <a:buClr>
                <a:schemeClr val="dk1"/>
              </a:buClr>
              <a:buSzPts val="1800"/>
              <a:buChar char="○"/>
              <a:defRPr/>
            </a:lvl8pPr>
            <a:lvl9pPr marL="4114800" lvl="8" indent="-342900" algn="l" rtl="0">
              <a:spcBef>
                <a:spcPts val="1600"/>
              </a:spcBef>
              <a:spcAft>
                <a:spcPts val="1600"/>
              </a:spcAft>
              <a:buClr>
                <a:schemeClr val="dk1"/>
              </a:buClr>
              <a:buSzPts val="1800"/>
              <a:buChar char="■"/>
              <a:defRPr/>
            </a:lvl9pPr>
          </a:lstStyle>
          <a:p>
            <a:endParaRPr/>
          </a:p>
        </p:txBody>
      </p:sp>
    </p:spTree>
    <p:extLst>
      <p:ext uri="{BB962C8B-B14F-4D97-AF65-F5344CB8AC3E}">
        <p14:creationId xmlns:p14="http://schemas.microsoft.com/office/powerpoint/2010/main" val="1551343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1ED2-9BAE-46CD-BE87-A2A8ACA2DC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77CBDE-C82E-4771-8C9A-CF26A99DC7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0F887-D00A-4818-86F1-FC7BAFFCABA5}"/>
              </a:ext>
            </a:extLst>
          </p:cNvPr>
          <p:cNvSpPr>
            <a:spLocks noGrp="1"/>
          </p:cNvSpPr>
          <p:nvPr>
            <p:ph type="dt" sz="half" idx="10"/>
          </p:nvPr>
        </p:nvSpPr>
        <p:spPr/>
        <p:txBody>
          <a:bodyPr/>
          <a:lstStyle/>
          <a:p>
            <a:fld id="{5E3AABC8-71D9-4612-8398-F644C5DA9B1E}" type="datetimeFigureOut">
              <a:rPr lang="en-US" smtClean="0"/>
              <a:t>2/2/2023</a:t>
            </a:fld>
            <a:endParaRPr lang="en-US"/>
          </a:p>
        </p:txBody>
      </p:sp>
      <p:sp>
        <p:nvSpPr>
          <p:cNvPr id="5" name="Footer Placeholder 4">
            <a:extLst>
              <a:ext uri="{FF2B5EF4-FFF2-40B4-BE49-F238E27FC236}">
                <a16:creationId xmlns:a16="http://schemas.microsoft.com/office/drawing/2014/main" id="{4101BBF3-0003-48BB-B195-E5644F3E7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ACCAF2-03B0-47FD-B284-35DF51F016C9}"/>
              </a:ext>
            </a:extLst>
          </p:cNvPr>
          <p:cNvSpPr>
            <a:spLocks noGrp="1"/>
          </p:cNvSpPr>
          <p:nvPr>
            <p:ph type="sldNum" sz="quarter" idx="12"/>
          </p:nvPr>
        </p:nvSpPr>
        <p:spPr/>
        <p:txBody>
          <a:bodyPr/>
          <a:lstStyle/>
          <a:p>
            <a:fld id="{56572D18-3E3A-4397-B40F-D2120DF57547}" type="slidenum">
              <a:rPr lang="en-US" smtClean="0"/>
              <a:t>‹#›</a:t>
            </a:fld>
            <a:endParaRPr lang="en-US"/>
          </a:p>
        </p:txBody>
      </p:sp>
    </p:spTree>
    <p:extLst>
      <p:ext uri="{BB962C8B-B14F-4D97-AF65-F5344CB8AC3E}">
        <p14:creationId xmlns:p14="http://schemas.microsoft.com/office/powerpoint/2010/main" val="1653442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235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7" name="Google Shape;17;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pic>
        <p:nvPicPr>
          <p:cNvPr id="18" name="Google Shape;18;p3"/>
          <p:cNvPicPr preferRelativeResize="0"/>
          <p:nvPr/>
        </p:nvPicPr>
        <p:blipFill>
          <a:blip r:embed="rId2">
            <a:alphaModFix/>
          </a:blip>
          <a:stretch>
            <a:fillRect/>
          </a:stretch>
        </p:blipFill>
        <p:spPr>
          <a:xfrm>
            <a:off x="45800" y="305250"/>
            <a:ext cx="1067175" cy="979050"/>
          </a:xfrm>
          <a:prstGeom prst="rect">
            <a:avLst/>
          </a:prstGeom>
          <a:noFill/>
          <a:ln>
            <a:noFill/>
          </a:ln>
        </p:spPr>
      </p:pic>
    </p:spTree>
    <p:extLst>
      <p:ext uri="{BB962C8B-B14F-4D97-AF65-F5344CB8AC3E}">
        <p14:creationId xmlns:p14="http://schemas.microsoft.com/office/powerpoint/2010/main" val="1116202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30" name="Google Shape;30;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4137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3" name="Google Shape;33;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4" name="Google Shape;34;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0710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7" name="Google Shape;37;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80104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6" name="Google Shape;46;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94057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9" name="Google Shape;49;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0" name="Google Shape;50;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0497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78137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3"/>
        <p:cNvGrpSpPr/>
        <p:nvPr/>
      </p:nvGrpSpPr>
      <p:grpSpPr>
        <a:xfrm>
          <a:off x="0" y="0"/>
          <a:ext cx="0" cy="0"/>
          <a:chOff x="0" y="0"/>
          <a:chExt cx="0" cy="0"/>
        </a:xfrm>
      </p:grpSpPr>
      <p:sp>
        <p:nvSpPr>
          <p:cNvPr id="54" name="Google Shape;54;p13"/>
          <p:cNvSpPr txBox="1">
            <a:spLocks noGrp="1"/>
          </p:cNvSpPr>
          <p:nvPr>
            <p:ph type="dt" idx="10"/>
          </p:nvPr>
        </p:nvSpPr>
        <p:spPr>
          <a:xfrm>
            <a:off x="609600" y="6356350"/>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ftr" idx="11"/>
          </p:nvPr>
        </p:nvSpPr>
        <p:spPr>
          <a:xfrm>
            <a:off x="4165600" y="6356350"/>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13"/>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7" name="Google Shape;57;p13"/>
          <p:cNvSpPr/>
          <p:nvPr/>
        </p:nvSpPr>
        <p:spPr>
          <a:xfrm>
            <a:off x="0" y="0"/>
            <a:ext cx="12192000" cy="222300"/>
          </a:xfrm>
          <a:prstGeom prst="rect">
            <a:avLst/>
          </a:prstGeom>
          <a:solidFill>
            <a:srgbClr val="B31B1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a:ea typeface="Times"/>
              <a:cs typeface="Times"/>
              <a:sym typeface="Times"/>
            </a:endParaRPr>
          </a:p>
        </p:txBody>
      </p:sp>
      <p:pic>
        <p:nvPicPr>
          <p:cNvPr id="58" name="Google Shape;58;p13" descr="cu white lrg.psd"/>
          <p:cNvPicPr preferRelativeResize="0"/>
          <p:nvPr/>
        </p:nvPicPr>
        <p:blipFill rotWithShape="1">
          <a:blip r:embed="rId2">
            <a:alphaModFix/>
          </a:blip>
          <a:srcRect l="29545" r="-704"/>
          <a:stretch/>
        </p:blipFill>
        <p:spPr>
          <a:xfrm>
            <a:off x="5162102" y="-157024"/>
            <a:ext cx="1826746" cy="522449"/>
          </a:xfrm>
          <a:prstGeom prst="rect">
            <a:avLst/>
          </a:prstGeom>
          <a:noFill/>
          <a:ln>
            <a:noFill/>
          </a:ln>
        </p:spPr>
      </p:pic>
      <p:sp>
        <p:nvSpPr>
          <p:cNvPr id="59" name="Google Shape;59;p13"/>
          <p:cNvSpPr txBox="1">
            <a:spLocks noGrp="1"/>
          </p:cNvSpPr>
          <p:nvPr>
            <p:ph type="body" idx="1"/>
          </p:nvPr>
        </p:nvSpPr>
        <p:spPr>
          <a:xfrm>
            <a:off x="381000" y="1752600"/>
            <a:ext cx="11571900" cy="3999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accent2"/>
              </a:buClr>
              <a:buSzPts val="1800"/>
              <a:buChar char="●"/>
              <a:defRPr/>
            </a:lvl1pPr>
            <a:lvl2pPr marL="914400" lvl="1" indent="-342900" algn="l" rtl="0">
              <a:spcBef>
                <a:spcPts val="1600"/>
              </a:spcBef>
              <a:spcAft>
                <a:spcPts val="0"/>
              </a:spcAft>
              <a:buClr>
                <a:schemeClr val="accent2"/>
              </a:buClr>
              <a:buSzPts val="1800"/>
              <a:buChar char="○"/>
              <a:defRPr/>
            </a:lvl2pPr>
            <a:lvl3pPr marL="1371600" lvl="2" indent="-342900" algn="l" rtl="0">
              <a:spcBef>
                <a:spcPts val="1600"/>
              </a:spcBef>
              <a:spcAft>
                <a:spcPts val="0"/>
              </a:spcAft>
              <a:buClr>
                <a:schemeClr val="accent2"/>
              </a:buClr>
              <a:buSzPts val="1800"/>
              <a:buChar char="■"/>
              <a:defRPr/>
            </a:lvl3pPr>
            <a:lvl4pPr marL="1828800" lvl="3" indent="-342900" algn="l" rtl="0">
              <a:spcBef>
                <a:spcPts val="1600"/>
              </a:spcBef>
              <a:spcAft>
                <a:spcPts val="0"/>
              </a:spcAft>
              <a:buClr>
                <a:schemeClr val="accent2"/>
              </a:buClr>
              <a:buSzPts val="1800"/>
              <a:buChar char="●"/>
              <a:defRPr/>
            </a:lvl4pPr>
            <a:lvl5pPr marL="2286000" lvl="4" indent="-342900" algn="l" rtl="0">
              <a:spcBef>
                <a:spcPts val="1600"/>
              </a:spcBef>
              <a:spcAft>
                <a:spcPts val="0"/>
              </a:spcAft>
              <a:buClr>
                <a:schemeClr val="accent2"/>
              </a:buClr>
              <a:buSzPts val="1800"/>
              <a:buChar char="○"/>
              <a:defRPr/>
            </a:lvl5pPr>
            <a:lvl6pPr marL="2743200" lvl="5" indent="-342900" algn="l" rtl="0">
              <a:spcBef>
                <a:spcPts val="1600"/>
              </a:spcBef>
              <a:spcAft>
                <a:spcPts val="0"/>
              </a:spcAft>
              <a:buClr>
                <a:schemeClr val="dk1"/>
              </a:buClr>
              <a:buSzPts val="1800"/>
              <a:buChar char="■"/>
              <a:defRPr/>
            </a:lvl6pPr>
            <a:lvl7pPr marL="3200400" lvl="6" indent="-342900" algn="l" rtl="0">
              <a:spcBef>
                <a:spcPts val="1600"/>
              </a:spcBef>
              <a:spcAft>
                <a:spcPts val="0"/>
              </a:spcAft>
              <a:buClr>
                <a:schemeClr val="dk1"/>
              </a:buClr>
              <a:buSzPts val="1800"/>
              <a:buChar char="●"/>
              <a:defRPr/>
            </a:lvl7pPr>
            <a:lvl8pPr marL="3657600" lvl="7" indent="-342900" algn="l" rtl="0">
              <a:spcBef>
                <a:spcPts val="1600"/>
              </a:spcBef>
              <a:spcAft>
                <a:spcPts val="0"/>
              </a:spcAft>
              <a:buClr>
                <a:schemeClr val="dk1"/>
              </a:buClr>
              <a:buSzPts val="1800"/>
              <a:buChar char="○"/>
              <a:defRPr/>
            </a:lvl8pPr>
            <a:lvl9pPr marL="4114800" lvl="8" indent="-342900" algn="l" rtl="0">
              <a:spcBef>
                <a:spcPts val="1600"/>
              </a:spcBef>
              <a:spcAft>
                <a:spcPts val="1600"/>
              </a:spcAft>
              <a:buClr>
                <a:schemeClr val="dk1"/>
              </a:buClr>
              <a:buSzPts val="1800"/>
              <a:buChar char="■"/>
              <a:defRPr/>
            </a:lvl9pPr>
          </a:lstStyle>
          <a:p>
            <a:endParaRPr/>
          </a:p>
        </p:txBody>
      </p:sp>
      <p:sp>
        <p:nvSpPr>
          <p:cNvPr id="60" name="Google Shape;60;p13"/>
          <p:cNvSpPr txBox="1">
            <a:spLocks noGrp="1"/>
          </p:cNvSpPr>
          <p:nvPr>
            <p:ph type="title"/>
          </p:nvPr>
        </p:nvSpPr>
        <p:spPr>
          <a:xfrm>
            <a:off x="381000" y="1066800"/>
            <a:ext cx="11570100" cy="6858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3"/>
              </a:buClr>
              <a:buSzPts val="3200"/>
              <a:buFont typeface="Helvetica Neue"/>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extLst>
      <p:ext uri="{BB962C8B-B14F-4D97-AF65-F5344CB8AC3E}">
        <p14:creationId xmlns:p14="http://schemas.microsoft.com/office/powerpoint/2010/main" val="357634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0"/>
              </a:spcBef>
              <a:spcAft>
                <a:spcPts val="0"/>
              </a:spcAft>
              <a:buClr>
                <a:schemeClr val="dk2"/>
              </a:buClr>
              <a:buSzPts val="1900"/>
              <a:buChar char="○"/>
              <a:defRPr sz="1900">
                <a:solidFill>
                  <a:schemeClr val="dk2"/>
                </a:solidFill>
              </a:defRPr>
            </a:lvl2pPr>
            <a:lvl3pPr marL="1371600" lvl="2" indent="-349250">
              <a:lnSpc>
                <a:spcPct val="115000"/>
              </a:lnSpc>
              <a:spcBef>
                <a:spcPts val="0"/>
              </a:spcBef>
              <a:spcAft>
                <a:spcPts val="0"/>
              </a:spcAft>
              <a:buClr>
                <a:schemeClr val="dk2"/>
              </a:buClr>
              <a:buSzPts val="1900"/>
              <a:buChar char="■"/>
              <a:defRPr sz="1900">
                <a:solidFill>
                  <a:schemeClr val="dk2"/>
                </a:solidFill>
              </a:defRPr>
            </a:lvl3pPr>
            <a:lvl4pPr marL="1828800" lvl="3" indent="-349250">
              <a:lnSpc>
                <a:spcPct val="115000"/>
              </a:lnSpc>
              <a:spcBef>
                <a:spcPts val="0"/>
              </a:spcBef>
              <a:spcAft>
                <a:spcPts val="0"/>
              </a:spcAft>
              <a:buClr>
                <a:schemeClr val="dk2"/>
              </a:buClr>
              <a:buSzPts val="1900"/>
              <a:buChar char="●"/>
              <a:defRPr sz="1900">
                <a:solidFill>
                  <a:schemeClr val="dk2"/>
                </a:solidFill>
              </a:defRPr>
            </a:lvl4pPr>
            <a:lvl5pPr marL="2286000" lvl="4" indent="-349250">
              <a:lnSpc>
                <a:spcPct val="115000"/>
              </a:lnSpc>
              <a:spcBef>
                <a:spcPts val="0"/>
              </a:spcBef>
              <a:spcAft>
                <a:spcPts val="0"/>
              </a:spcAft>
              <a:buClr>
                <a:schemeClr val="dk2"/>
              </a:buClr>
              <a:buSzPts val="1900"/>
              <a:buChar char="○"/>
              <a:defRPr sz="1900">
                <a:solidFill>
                  <a:schemeClr val="dk2"/>
                </a:solidFill>
              </a:defRPr>
            </a:lvl5pPr>
            <a:lvl6pPr marL="2743200" lvl="5" indent="-349250">
              <a:lnSpc>
                <a:spcPct val="115000"/>
              </a:lnSpc>
              <a:spcBef>
                <a:spcPts val="0"/>
              </a:spcBef>
              <a:spcAft>
                <a:spcPts val="0"/>
              </a:spcAft>
              <a:buClr>
                <a:schemeClr val="dk2"/>
              </a:buClr>
              <a:buSzPts val="1900"/>
              <a:buChar char="■"/>
              <a:defRPr sz="1900">
                <a:solidFill>
                  <a:schemeClr val="dk2"/>
                </a:solidFill>
              </a:defRPr>
            </a:lvl6pPr>
            <a:lvl7pPr marL="3200400" lvl="6" indent="-349250">
              <a:lnSpc>
                <a:spcPct val="115000"/>
              </a:lnSpc>
              <a:spcBef>
                <a:spcPts val="0"/>
              </a:spcBef>
              <a:spcAft>
                <a:spcPts val="0"/>
              </a:spcAft>
              <a:buClr>
                <a:schemeClr val="dk2"/>
              </a:buClr>
              <a:buSzPts val="1900"/>
              <a:buChar char="●"/>
              <a:defRPr sz="1900">
                <a:solidFill>
                  <a:schemeClr val="dk2"/>
                </a:solidFill>
              </a:defRPr>
            </a:lvl7pPr>
            <a:lvl8pPr marL="3657600" lvl="7" indent="-349250">
              <a:lnSpc>
                <a:spcPct val="115000"/>
              </a:lnSpc>
              <a:spcBef>
                <a:spcPts val="0"/>
              </a:spcBef>
              <a:spcAft>
                <a:spcPts val="0"/>
              </a:spcAft>
              <a:buClr>
                <a:schemeClr val="dk2"/>
              </a:buClr>
              <a:buSzPts val="1900"/>
              <a:buChar char="○"/>
              <a:defRPr sz="1900">
                <a:solidFill>
                  <a:schemeClr val="dk2"/>
                </a:solidFill>
              </a:defRPr>
            </a:lvl8pPr>
            <a:lvl9pPr marL="4114800" lvl="8" indent="-349250">
              <a:lnSpc>
                <a:spcPct val="115000"/>
              </a:lnSpc>
              <a:spcBef>
                <a:spcPts val="0"/>
              </a:spcBef>
              <a:spcAft>
                <a:spcPts val="0"/>
              </a:spcAft>
              <a:buClr>
                <a:schemeClr val="dk2"/>
              </a:buClr>
              <a:buSzPts val="1900"/>
              <a:buChar char="■"/>
              <a:defRPr sz="1900">
                <a:solidFill>
                  <a:schemeClr val="dk2"/>
                </a:solidFil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1"/>
          <p:cNvPicPr preferRelativeResize="0"/>
          <p:nvPr/>
        </p:nvPicPr>
        <p:blipFill>
          <a:blip r:embed="rId14">
            <a:alphaModFix/>
          </a:blip>
          <a:stretch>
            <a:fillRect/>
          </a:stretch>
        </p:blipFill>
        <p:spPr>
          <a:xfrm>
            <a:off x="0" y="-6"/>
            <a:ext cx="12191999" cy="304800"/>
          </a:xfrm>
          <a:prstGeom prst="rect">
            <a:avLst/>
          </a:prstGeom>
          <a:noFill/>
          <a:ln>
            <a:noFill/>
          </a:ln>
        </p:spPr>
      </p:pic>
    </p:spTree>
    <p:extLst>
      <p:ext uri="{BB962C8B-B14F-4D97-AF65-F5344CB8AC3E}">
        <p14:creationId xmlns:p14="http://schemas.microsoft.com/office/powerpoint/2010/main" val="82821202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mailto:CCSS-ResearchSupport@cornell.edu"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blogs.cornell.edu/cornelluniversityindigenousdispossession/2020/07/29/cornell-a-land-grab-university/" TargetMode="External"/><Relationship Id="rId2" Type="http://schemas.openxmlformats.org/officeDocument/2006/relationships/hyperlink" Target="https://sts.cornell.edu/morrill-hall-and-land-grab-universities" TargetMode="External"/><Relationship Id="rId1" Type="http://schemas.openxmlformats.org/officeDocument/2006/relationships/slideLayout" Target="../slideLayouts/slideLayout11.xml"/><Relationship Id="rId5" Type="http://schemas.openxmlformats.org/officeDocument/2006/relationships/hyperlink" Target="https://www.givegab.com/campaigns/gayogohono-sovereignty" TargetMode="External"/><Relationship Id="rId4" Type="http://schemas.openxmlformats.org/officeDocument/2006/relationships/hyperlink" Target="https://cals.cornell.edu/american-indian-indigenous-studies/about/history"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researchservices.cornell.edu/" TargetMode="External"/><Relationship Id="rId2" Type="http://schemas.openxmlformats.org/officeDocument/2006/relationships/hyperlink" Target="https://researchservices.cornell.edu/sites/default/files/2019-05/IRB%20Decision%20Tree.pdf" TargetMode="Externa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hyperlink" Target="https://socialsciences.cornell.edu/research-support/software" TargetMode="Externa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hyperlink" Target="https://csrc.nist.gov/publications/detail/sp/800-171/rev-2/final" TargetMode="Externa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58000"/>
          </a:blip>
          <a:stretch>
            <a:fillRect/>
          </a:stretch>
        </a:blipFill>
        <a:effectLst/>
      </p:bgPr>
    </p:bg>
    <p:spTree>
      <p:nvGrpSpPr>
        <p:cNvPr id="1" name="Shape 79"/>
        <p:cNvGrpSpPr/>
        <p:nvPr/>
      </p:nvGrpSpPr>
      <p:grpSpPr>
        <a:xfrm>
          <a:off x="0" y="0"/>
          <a:ext cx="0" cy="0"/>
          <a:chOff x="0" y="0"/>
          <a:chExt cx="0" cy="0"/>
        </a:xfrm>
      </p:grpSpPr>
      <p:pic>
        <p:nvPicPr>
          <p:cNvPr id="81" name="Google Shape;81;p16"/>
          <p:cNvPicPr preferRelativeResize="0"/>
          <p:nvPr/>
        </p:nvPicPr>
        <p:blipFill rotWithShape="1">
          <a:blip r:embed="rId4">
            <a:alphaModFix/>
          </a:blip>
          <a:srcRect/>
          <a:stretch/>
        </p:blipFill>
        <p:spPr>
          <a:xfrm>
            <a:off x="406400" y="457200"/>
            <a:ext cx="3429007" cy="822962"/>
          </a:xfrm>
          <a:prstGeom prst="rect">
            <a:avLst/>
          </a:prstGeom>
          <a:noFill/>
          <a:ln>
            <a:noFill/>
          </a:ln>
        </p:spPr>
      </p:pic>
      <p:sp>
        <p:nvSpPr>
          <p:cNvPr id="82" name="Google Shape;82;p16"/>
          <p:cNvSpPr txBox="1">
            <a:spLocks noGrp="1"/>
          </p:cNvSpPr>
          <p:nvPr>
            <p:ph type="title"/>
          </p:nvPr>
        </p:nvSpPr>
        <p:spPr>
          <a:xfrm>
            <a:off x="0" y="2268747"/>
            <a:ext cx="12191999" cy="1656272"/>
          </a:xfrm>
          <a:prstGeom prst="rect">
            <a:avLst/>
          </a:prstGeom>
          <a:noFill/>
          <a:ln>
            <a:noFill/>
          </a:ln>
        </p:spPr>
        <p:txBody>
          <a:bodyPr spcFirstLastPara="1" wrap="square" lIns="91425" tIns="45700" rIns="91425" bIns="45700" anchor="ctr" anchorCtr="0">
            <a:noAutofit/>
          </a:bodyPr>
          <a:lstStyle/>
          <a:p>
            <a:r>
              <a:rPr lang="en-US" dirty="0"/>
              <a:t>Working with Restricted Data at Cornell Flow</a:t>
            </a:r>
          </a:p>
        </p:txBody>
      </p:sp>
      <p:sp>
        <p:nvSpPr>
          <p:cNvPr id="83" name="Google Shape;83;p16"/>
          <p:cNvSpPr txBox="1">
            <a:spLocks noGrp="1"/>
          </p:cNvSpPr>
          <p:nvPr>
            <p:ph type="body" idx="1"/>
          </p:nvPr>
        </p:nvSpPr>
        <p:spPr>
          <a:xfrm>
            <a:off x="405700" y="4167050"/>
            <a:ext cx="8101800" cy="2155500"/>
          </a:xfrm>
          <a:prstGeom prst="rect">
            <a:avLst/>
          </a:prstGeom>
          <a:noFill/>
          <a:ln>
            <a:noFill/>
          </a:ln>
        </p:spPr>
        <p:txBody>
          <a:bodyPr spcFirstLastPara="1" wrap="square" lIns="91425" tIns="45700" rIns="91425" bIns="45700" anchor="t" anchorCtr="0">
            <a:noAutofit/>
          </a:bodyPr>
          <a:lstStyle/>
          <a:p>
            <a:pPr marL="0" lvl="0" indent="0" algn="l" rtl="0">
              <a:lnSpc>
                <a:spcPct val="95000"/>
              </a:lnSpc>
              <a:spcBef>
                <a:spcPts val="0"/>
              </a:spcBef>
              <a:spcAft>
                <a:spcPts val="1600"/>
              </a:spcAft>
              <a:buSzPts val="688"/>
              <a:buNone/>
            </a:pPr>
            <a:r>
              <a:rPr lang="en-US" sz="1600">
                <a:latin typeface="Verdana"/>
                <a:ea typeface="Verdana"/>
                <a:cs typeface="Verdana"/>
                <a:sym typeface="Verdana"/>
              </a:rPr>
              <a:t>	</a:t>
            </a:r>
            <a:endParaRPr sz="16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898294-6320-4394-94BE-B5F0B37B55D9}"/>
              </a:ext>
            </a:extLst>
          </p:cNvPr>
          <p:cNvSpPr>
            <a:spLocks noGrp="1"/>
          </p:cNvSpPr>
          <p:nvPr>
            <p:ph type="title"/>
          </p:nvPr>
        </p:nvSpPr>
        <p:spPr>
          <a:xfrm>
            <a:off x="310950" y="512323"/>
            <a:ext cx="11570100" cy="685800"/>
          </a:xfrm>
        </p:spPr>
        <p:txBody>
          <a:bodyPr/>
          <a:lstStyle/>
          <a:p>
            <a:pPr algn="ctr"/>
            <a:r>
              <a:rPr lang="en-US" dirty="0"/>
              <a:t>Evaluation</a:t>
            </a:r>
          </a:p>
        </p:txBody>
      </p:sp>
      <p:pic>
        <p:nvPicPr>
          <p:cNvPr id="1028" name="Picture 4">
            <a:extLst>
              <a:ext uri="{FF2B5EF4-FFF2-40B4-BE49-F238E27FC236}">
                <a16:creationId xmlns:a16="http://schemas.microsoft.com/office/drawing/2014/main" id="{7A4D0D51-96FC-4460-A735-A0E412202F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5952" y="1163264"/>
            <a:ext cx="5066491" cy="5066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8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4025" y="1727708"/>
            <a:ext cx="11308080" cy="3495675"/>
          </a:xfrm>
          <a:prstGeom prst="rect">
            <a:avLst/>
          </a:prstGeom>
        </p:spPr>
        <p:txBody>
          <a:bodyPr vert="horz" wrap="square" lIns="0" tIns="12700" rIns="0" bIns="0" rtlCol="0">
            <a:spAutoFit/>
          </a:bodyPr>
          <a:lstStyle/>
          <a:p>
            <a:pPr marL="12700" marR="5080" lvl="0" indent="0" algn="l" defTabSz="914400" rtl="0" eaLnBrk="1" fontAlgn="auto" latinLnBrk="0" hangingPunct="1">
              <a:lnSpc>
                <a:spcPct val="114999"/>
              </a:lnSpc>
              <a:spcBef>
                <a:spcPts val="100"/>
              </a:spcBef>
              <a:spcAft>
                <a:spcPts val="0"/>
              </a:spcAft>
              <a:buClrTx/>
              <a:buSzTx/>
              <a:buFontTx/>
              <a:buNone/>
              <a:tabLst/>
              <a:defRPr/>
            </a:pPr>
            <a:r>
              <a:rPr kumimoji="0" sz="1800" b="0" i="0" u="none" strike="noStrike" kern="1200" cap="none" spc="-5" normalizeH="0" baseline="0" noProof="0" dirty="0">
                <a:ln>
                  <a:noFill/>
                </a:ln>
                <a:solidFill>
                  <a:srgbClr val="000000"/>
                </a:solidFill>
                <a:effectLst/>
                <a:uLnTx/>
                <a:uFillTx/>
                <a:latin typeface="Verdana"/>
                <a:ea typeface="+mn-ea"/>
                <a:cs typeface="Verdana"/>
              </a:rPr>
              <a:t>The Cornell Center for Social Sciences provides </a:t>
            </a:r>
            <a:r>
              <a:rPr kumimoji="0" sz="1800" b="0" i="0" u="none" strike="noStrike" kern="1200" cap="none" spc="0" normalizeH="0" baseline="0" noProof="0" dirty="0">
                <a:ln>
                  <a:noFill/>
                </a:ln>
                <a:solidFill>
                  <a:srgbClr val="000000"/>
                </a:solidFill>
                <a:effectLst/>
                <a:uLnTx/>
                <a:uFillTx/>
                <a:latin typeface="Verdana"/>
                <a:ea typeface="+mn-ea"/>
                <a:cs typeface="Verdana"/>
              </a:rPr>
              <a:t>a </a:t>
            </a:r>
            <a:r>
              <a:rPr kumimoji="0" sz="1800" b="0" i="0" u="none" strike="noStrike" kern="1200" cap="none" spc="-5" normalizeH="0" baseline="0" noProof="0" dirty="0">
                <a:ln>
                  <a:noFill/>
                </a:ln>
                <a:solidFill>
                  <a:srgbClr val="000000"/>
                </a:solidFill>
                <a:effectLst/>
                <a:uLnTx/>
                <a:uFillTx/>
                <a:latin typeface="Verdana"/>
                <a:ea typeface="+mn-ea"/>
                <a:cs typeface="Verdana"/>
              </a:rPr>
              <a:t>welcoming environment for everyone embracing </a:t>
            </a:r>
            <a:r>
              <a:rPr kumimoji="0" sz="1800" b="0" i="0" u="none" strike="noStrike" kern="1200" cap="none" spc="-62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all backgrounds or identities. All instructors and attendees agree to abide by our community </a:t>
            </a:r>
            <a:r>
              <a:rPr kumimoji="0" sz="1800" b="0" i="0" u="none" strike="noStrike" kern="1200" cap="none" spc="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norms.</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We encourage the following</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behaviors in our workshops:</a:t>
            </a:r>
            <a:endParaRPr kumimoji="0" sz="1800" b="0" i="0" u="none" strike="noStrike" kern="1200" cap="none" spc="0" normalizeH="0" baseline="0" noProof="0">
              <a:ln>
                <a:noFill/>
              </a:ln>
              <a:solidFill>
                <a:srgbClr val="000000"/>
              </a:solidFill>
              <a:effectLst/>
              <a:uLnTx/>
              <a:uFillTx/>
              <a:latin typeface="Verdana"/>
              <a:ea typeface="+mn-ea"/>
              <a:cs typeface="Verdana"/>
            </a:endParaRPr>
          </a:p>
          <a:p>
            <a:pPr marL="469900" marR="0" lvl="0" indent="-367030" algn="l" defTabSz="914400" rtl="0" eaLnBrk="1" fontAlgn="auto" latinLnBrk="0" hangingPunct="1">
              <a:lnSpc>
                <a:spcPct val="100000"/>
              </a:lnSpc>
              <a:spcBef>
                <a:spcPts val="325"/>
              </a:spcBef>
              <a:spcAft>
                <a:spcPts val="0"/>
              </a:spcAft>
              <a:buClrTx/>
              <a:buSzTx/>
              <a:buFont typeface="Arial MT"/>
              <a:buChar char="●"/>
              <a:tabLst>
                <a:tab pos="469265" algn="l"/>
                <a:tab pos="469900" algn="l"/>
              </a:tabLst>
              <a:defRPr/>
            </a:pPr>
            <a:r>
              <a:rPr kumimoji="0" sz="1800" b="0" i="0" u="none" strike="noStrike" kern="1200" cap="none" spc="-5" normalizeH="0" baseline="0" noProof="0" dirty="0">
                <a:ln>
                  <a:noFill/>
                </a:ln>
                <a:solidFill>
                  <a:srgbClr val="000000"/>
                </a:solidFill>
                <a:effectLst/>
                <a:uLnTx/>
                <a:uFillTx/>
                <a:latin typeface="Verdana"/>
                <a:ea typeface="+mn-ea"/>
                <a:cs typeface="Verdana"/>
              </a:rPr>
              <a:t>Respect</a:t>
            </a:r>
            <a:r>
              <a:rPr kumimoji="0" sz="1800" b="0" i="0" u="none" strike="noStrike" kern="1200" cap="none" spc="-2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differing</a:t>
            </a:r>
            <a:r>
              <a:rPr kumimoji="0" sz="1800" b="0" i="0" u="none" strike="noStrike" kern="1200" cap="none" spc="-2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viewpoints</a:t>
            </a:r>
            <a:r>
              <a:rPr kumimoji="0" sz="1800" b="0" i="0" u="none" strike="noStrike" kern="1200" cap="none" spc="-2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and</a:t>
            </a:r>
            <a:r>
              <a:rPr kumimoji="0" sz="1800" b="0" i="0" u="none" strike="noStrike" kern="1200" cap="none" spc="-2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ideas</a:t>
            </a:r>
            <a:endParaRPr kumimoji="0" sz="1800" b="0" i="0" u="none" strike="noStrike" kern="1200" cap="none" spc="0" normalizeH="0" baseline="0" noProof="0">
              <a:ln>
                <a:noFill/>
              </a:ln>
              <a:solidFill>
                <a:srgbClr val="000000"/>
              </a:solidFill>
              <a:effectLst/>
              <a:uLnTx/>
              <a:uFillTx/>
              <a:latin typeface="Verdana"/>
              <a:ea typeface="+mn-ea"/>
              <a:cs typeface="Verdana"/>
            </a:endParaRPr>
          </a:p>
          <a:p>
            <a:pPr marL="469900" marR="0" lvl="0" indent="-367030" algn="l" defTabSz="914400" rtl="0" eaLnBrk="1" fontAlgn="auto" latinLnBrk="0" hangingPunct="1">
              <a:lnSpc>
                <a:spcPct val="100000"/>
              </a:lnSpc>
              <a:spcBef>
                <a:spcPts val="320"/>
              </a:spcBef>
              <a:spcAft>
                <a:spcPts val="0"/>
              </a:spcAft>
              <a:buClrTx/>
              <a:buSzTx/>
              <a:buFont typeface="Arial MT"/>
              <a:buChar char="●"/>
              <a:tabLst>
                <a:tab pos="469265" algn="l"/>
                <a:tab pos="469900" algn="l"/>
              </a:tabLst>
              <a:defRPr/>
            </a:pPr>
            <a:r>
              <a:rPr kumimoji="0" sz="1800" b="0" i="0" u="none" strike="noStrike" kern="1200" cap="none" spc="-5" normalizeH="0" baseline="0" noProof="0" dirty="0">
                <a:ln>
                  <a:noFill/>
                </a:ln>
                <a:solidFill>
                  <a:srgbClr val="000000"/>
                </a:solidFill>
                <a:effectLst/>
                <a:uLnTx/>
                <a:uFillTx/>
                <a:latin typeface="Verdana"/>
                <a:ea typeface="+mn-ea"/>
                <a:cs typeface="Verdana"/>
              </a:rPr>
              <a:t>Share</a:t>
            </a:r>
            <a:r>
              <a:rPr kumimoji="0" sz="1800" b="0" i="0" u="none" strike="noStrike" kern="1200" cap="none" spc="-1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your</a:t>
            </a:r>
            <a:r>
              <a:rPr kumimoji="0" sz="1800" b="0" i="0" u="none" strike="noStrike" kern="1200" cap="none" spc="-1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own</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perspectives</a:t>
            </a:r>
            <a:r>
              <a:rPr kumimoji="0" sz="1800" b="0" i="0" u="none" strike="noStrike" kern="1200" cap="none" spc="-1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and</a:t>
            </a:r>
            <a:r>
              <a:rPr kumimoji="0" sz="1800" b="0" i="0" u="none" strike="noStrike" kern="1200" cap="none" spc="-1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ask</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any</a:t>
            </a:r>
            <a:r>
              <a:rPr kumimoji="0" sz="1800" b="0" i="0" u="none" strike="noStrike" kern="1200" cap="none" spc="-1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questions</a:t>
            </a:r>
            <a:endParaRPr kumimoji="0" sz="1800" b="0" i="0" u="none" strike="noStrike" kern="1200" cap="none" spc="0" normalizeH="0" baseline="0" noProof="0">
              <a:ln>
                <a:noFill/>
              </a:ln>
              <a:solidFill>
                <a:srgbClr val="000000"/>
              </a:solidFill>
              <a:effectLst/>
              <a:uLnTx/>
              <a:uFillTx/>
              <a:latin typeface="Verdana"/>
              <a:ea typeface="+mn-ea"/>
              <a:cs typeface="Verdana"/>
            </a:endParaRPr>
          </a:p>
          <a:p>
            <a:pPr marL="469900" marR="0" lvl="0" indent="-367030" algn="l" defTabSz="914400" rtl="0" eaLnBrk="1" fontAlgn="auto" latinLnBrk="0" hangingPunct="1">
              <a:lnSpc>
                <a:spcPct val="100000"/>
              </a:lnSpc>
              <a:spcBef>
                <a:spcPts val="325"/>
              </a:spcBef>
              <a:spcAft>
                <a:spcPts val="0"/>
              </a:spcAft>
              <a:buClrTx/>
              <a:buSzTx/>
              <a:buFont typeface="Arial MT"/>
              <a:buChar char="●"/>
              <a:tabLst>
                <a:tab pos="469265" algn="l"/>
                <a:tab pos="469900" algn="l"/>
              </a:tabLst>
              <a:defRPr/>
            </a:pPr>
            <a:r>
              <a:rPr kumimoji="0" sz="1800" b="0" i="0" u="none" strike="noStrike" kern="1200" cap="none" spc="-5" normalizeH="0" baseline="0" noProof="0" dirty="0">
                <a:ln>
                  <a:noFill/>
                </a:ln>
                <a:solidFill>
                  <a:srgbClr val="000000"/>
                </a:solidFill>
                <a:effectLst/>
                <a:uLnTx/>
                <a:uFillTx/>
                <a:latin typeface="Verdana"/>
                <a:ea typeface="+mn-ea"/>
                <a:cs typeface="Verdana"/>
              </a:rPr>
              <a:t>Accept</a:t>
            </a:r>
            <a:r>
              <a:rPr kumimoji="0" sz="1800" b="0" i="0" u="none" strike="noStrike" kern="1200" cap="none" spc="-4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constructive</a:t>
            </a:r>
            <a:r>
              <a:rPr kumimoji="0" sz="1800" b="0" i="0" u="none" strike="noStrike" kern="1200" cap="none" spc="-3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criticism</a:t>
            </a:r>
            <a:endParaRPr kumimoji="0" sz="1800" b="0" i="0" u="none" strike="noStrike" kern="1200" cap="none" spc="0" normalizeH="0" baseline="0" noProof="0">
              <a:ln>
                <a:noFill/>
              </a:ln>
              <a:solidFill>
                <a:srgbClr val="000000"/>
              </a:solidFill>
              <a:effectLst/>
              <a:uLnTx/>
              <a:uFillTx/>
              <a:latin typeface="Verdana"/>
              <a:ea typeface="+mn-ea"/>
              <a:cs typeface="Verdana"/>
            </a:endParaRPr>
          </a:p>
          <a:p>
            <a:pPr marL="469900" marR="0" lvl="0" indent="-367030" algn="l" defTabSz="914400" rtl="0" eaLnBrk="1" fontAlgn="auto" latinLnBrk="0" hangingPunct="1">
              <a:lnSpc>
                <a:spcPct val="100000"/>
              </a:lnSpc>
              <a:spcBef>
                <a:spcPts val="325"/>
              </a:spcBef>
              <a:spcAft>
                <a:spcPts val="0"/>
              </a:spcAft>
              <a:buClrTx/>
              <a:buSzTx/>
              <a:buFont typeface="Arial MT"/>
              <a:buChar char="●"/>
              <a:tabLst>
                <a:tab pos="469265" algn="l"/>
                <a:tab pos="469900" algn="l"/>
              </a:tabLst>
              <a:defRPr/>
            </a:pPr>
            <a:r>
              <a:rPr kumimoji="0" sz="1800" b="0" i="0" u="none" strike="noStrike" kern="1200" cap="none" spc="-5" normalizeH="0" baseline="0" noProof="0" dirty="0">
                <a:ln>
                  <a:noFill/>
                </a:ln>
                <a:solidFill>
                  <a:srgbClr val="000000"/>
                </a:solidFill>
                <a:effectLst/>
                <a:uLnTx/>
                <a:uFillTx/>
                <a:latin typeface="Verdana"/>
                <a:ea typeface="+mn-ea"/>
                <a:cs typeface="Verdana"/>
              </a:rPr>
              <a:t>Use</a:t>
            </a:r>
            <a:r>
              <a:rPr kumimoji="0" sz="1800" b="0" i="0" u="none" strike="noStrike" kern="1200" cap="none" spc="-2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welcoming</a:t>
            </a:r>
            <a:r>
              <a:rPr kumimoji="0" sz="1800" b="0" i="0" u="none" strike="noStrike" kern="1200" cap="none" spc="-2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and</a:t>
            </a:r>
            <a:r>
              <a:rPr kumimoji="0" sz="1800" b="0" i="0" u="none" strike="noStrike" kern="1200" cap="none" spc="-2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inclusive</a:t>
            </a:r>
            <a:r>
              <a:rPr kumimoji="0" sz="1800" b="0" i="0" u="none" strike="noStrike" kern="1200" cap="none" spc="-2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language</a:t>
            </a:r>
            <a:endParaRPr kumimoji="0" sz="1800" b="0" i="0" u="none" strike="noStrike" kern="1200" cap="none" spc="0" normalizeH="0" baseline="0" noProof="0">
              <a:ln>
                <a:noFill/>
              </a:ln>
              <a:solidFill>
                <a:srgbClr val="000000"/>
              </a:solidFill>
              <a:effectLst/>
              <a:uLnTx/>
              <a:uFillTx/>
              <a:latin typeface="Verdana"/>
              <a:ea typeface="+mn-ea"/>
              <a:cs typeface="Verdana"/>
            </a:endParaRPr>
          </a:p>
          <a:p>
            <a:pPr marL="469900" marR="0" lvl="0" indent="-367030" algn="l" defTabSz="914400" rtl="0" eaLnBrk="1" fontAlgn="auto" latinLnBrk="0" hangingPunct="1">
              <a:lnSpc>
                <a:spcPct val="100000"/>
              </a:lnSpc>
              <a:spcBef>
                <a:spcPts val="325"/>
              </a:spcBef>
              <a:spcAft>
                <a:spcPts val="0"/>
              </a:spcAft>
              <a:buClrTx/>
              <a:buSzTx/>
              <a:buFont typeface="Arial MT"/>
              <a:buChar char="●"/>
              <a:tabLst>
                <a:tab pos="469265" algn="l"/>
                <a:tab pos="469900" algn="l"/>
              </a:tabLst>
              <a:defRPr/>
            </a:pPr>
            <a:r>
              <a:rPr kumimoji="0" sz="1800" b="0" i="0" u="none" strike="noStrike" kern="1200" cap="none" spc="-5" normalizeH="0" baseline="0" noProof="0" dirty="0">
                <a:ln>
                  <a:noFill/>
                </a:ln>
                <a:solidFill>
                  <a:srgbClr val="000000"/>
                </a:solidFill>
                <a:effectLst/>
                <a:uLnTx/>
                <a:uFillTx/>
                <a:latin typeface="Verdana"/>
                <a:ea typeface="+mn-ea"/>
                <a:cs typeface="Verdana"/>
              </a:rPr>
              <a:t>Show</a:t>
            </a:r>
            <a:r>
              <a:rPr kumimoji="0" sz="1800" b="0" i="0" u="none" strike="noStrike" kern="1200" cap="none" spc="-1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courtesy</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and</a:t>
            </a:r>
            <a:r>
              <a:rPr kumimoji="0" sz="1800" b="0" i="0" u="none" strike="noStrike" kern="1200" cap="none" spc="-1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respect</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for</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all</a:t>
            </a:r>
            <a:r>
              <a:rPr kumimoji="0" sz="1800" b="0" i="0" u="none" strike="noStrike" kern="1200" cap="none" spc="-1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instructors</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and</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attendees</a:t>
            </a:r>
            <a:endParaRPr kumimoji="0" sz="1800" b="0" i="0" u="none" strike="noStrike" kern="1200" cap="none" spc="0" normalizeH="0" baseline="0" noProof="0">
              <a:ln>
                <a:noFill/>
              </a:ln>
              <a:solidFill>
                <a:srgbClr val="000000"/>
              </a:solidFill>
              <a:effectLst/>
              <a:uLnTx/>
              <a:uFillTx/>
              <a:latin typeface="Verdana"/>
              <a:ea typeface="+mn-ea"/>
              <a:cs typeface="Verdana"/>
            </a:endParaRPr>
          </a:p>
          <a:p>
            <a:pPr marL="0" marR="0" lvl="0" indent="0" algn="l" defTabSz="914400" rtl="0" eaLnBrk="1" fontAlgn="auto" latinLnBrk="0" hangingPunct="1">
              <a:lnSpc>
                <a:spcPct val="100000"/>
              </a:lnSpc>
              <a:spcBef>
                <a:spcPts val="50"/>
              </a:spcBef>
              <a:spcAft>
                <a:spcPts val="0"/>
              </a:spcAft>
              <a:buClrTx/>
              <a:buSzTx/>
              <a:buFontTx/>
              <a:buNone/>
              <a:tabLst/>
              <a:defRPr/>
            </a:pPr>
            <a:endParaRPr kumimoji="0" sz="2000" b="0" i="0" u="none" strike="noStrike" kern="1200" cap="none" spc="0" normalizeH="0" baseline="0" noProof="0">
              <a:ln>
                <a:noFill/>
              </a:ln>
              <a:solidFill>
                <a:srgbClr val="000000"/>
              </a:solidFill>
              <a:effectLst/>
              <a:uLnTx/>
              <a:uFillTx/>
              <a:latin typeface="Verdana"/>
              <a:ea typeface="+mn-ea"/>
              <a:cs typeface="Verdana"/>
            </a:endParaRPr>
          </a:p>
          <a:p>
            <a:pPr marL="12700" marR="296545" lvl="0" indent="0" algn="l" defTabSz="914400" rtl="0" eaLnBrk="1" fontAlgn="auto" latinLnBrk="0" hangingPunct="1">
              <a:lnSpc>
                <a:spcPct val="114999"/>
              </a:lnSpc>
              <a:spcBef>
                <a:spcPts val="0"/>
              </a:spcBef>
              <a:spcAft>
                <a:spcPts val="0"/>
              </a:spcAft>
              <a:buClrTx/>
              <a:buSzTx/>
              <a:buFontTx/>
              <a:buNone/>
              <a:tabLst/>
              <a:defRPr/>
            </a:pPr>
            <a:r>
              <a:rPr kumimoji="0" sz="1800" b="0" i="0" u="none" strike="noStrike" kern="1200" cap="none" spc="-5" normalizeH="0" baseline="0" noProof="0" dirty="0">
                <a:ln>
                  <a:noFill/>
                </a:ln>
                <a:solidFill>
                  <a:srgbClr val="000000"/>
                </a:solidFill>
                <a:effectLst/>
                <a:uLnTx/>
                <a:uFillTx/>
                <a:latin typeface="Verdana"/>
                <a:ea typeface="+mn-ea"/>
                <a:cs typeface="Verdana"/>
              </a:rPr>
              <a:t>If you believe that an instructor or attendee has violated the code of conduct, please report the </a:t>
            </a:r>
            <a:r>
              <a:rPr kumimoji="0" sz="1800" b="0" i="0" u="none" strike="noStrike" kern="1200" cap="none" spc="-62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violation</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to</a:t>
            </a:r>
            <a:r>
              <a:rPr kumimoji="0" sz="1800" b="0" i="0" u="none" strike="noStrike" kern="1200" cap="none" spc="20" normalizeH="0" baseline="0" noProof="0" dirty="0">
                <a:ln>
                  <a:noFill/>
                </a:ln>
                <a:solidFill>
                  <a:srgbClr val="000000"/>
                </a:solidFill>
                <a:effectLst/>
                <a:uLnTx/>
                <a:uFillTx/>
                <a:latin typeface="Verdana"/>
                <a:ea typeface="+mn-ea"/>
                <a:cs typeface="Verdana"/>
              </a:rPr>
              <a:t> </a:t>
            </a:r>
            <a:r>
              <a:rPr kumimoji="0" sz="1800" b="0" i="0" u="heavy" strike="noStrike" kern="1200" cap="none" spc="-5" normalizeH="0" baseline="0" noProof="0" dirty="0">
                <a:ln>
                  <a:noFill/>
                </a:ln>
                <a:solidFill>
                  <a:srgbClr val="0097A7"/>
                </a:solidFill>
                <a:effectLst/>
                <a:uLnTx/>
                <a:uFill>
                  <a:solidFill>
                    <a:srgbClr val="0097A7"/>
                  </a:solidFill>
                </a:uFill>
                <a:latin typeface="Verdana"/>
                <a:ea typeface="+mn-ea"/>
                <a:cs typeface="Verdana"/>
                <a:hlinkClick r:id="rId2"/>
              </a:rPr>
              <a:t>CCSS-ResearchSupport@cornell.edu</a:t>
            </a:r>
            <a:r>
              <a:rPr kumimoji="0" sz="1800" b="0" i="0" u="none" strike="noStrike" kern="1200" cap="none" spc="-5" normalizeH="0" baseline="0" noProof="0" dirty="0">
                <a:ln>
                  <a:noFill/>
                </a:ln>
                <a:solidFill>
                  <a:srgbClr val="000000"/>
                </a:solidFill>
                <a:effectLst/>
                <a:uLnTx/>
                <a:uFillTx/>
                <a:latin typeface="Verdana"/>
                <a:ea typeface="+mn-ea"/>
                <a:cs typeface="Verdana"/>
              </a:rPr>
              <a:t>. We</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take all</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reported incidents</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seriously.</a:t>
            </a:r>
            <a:endParaRPr kumimoji="0" sz="1800" b="0" i="0" u="none" strike="noStrike" kern="1200" cap="none" spc="0" normalizeH="0" baseline="0" noProof="0">
              <a:ln>
                <a:noFill/>
              </a:ln>
              <a:solidFill>
                <a:srgbClr val="000000"/>
              </a:solidFill>
              <a:effectLst/>
              <a:uLnTx/>
              <a:uFillTx/>
              <a:latin typeface="Verdana"/>
              <a:ea typeface="+mn-ea"/>
              <a:cs typeface="Verdana"/>
            </a:endParaRPr>
          </a:p>
        </p:txBody>
      </p:sp>
      <p:sp>
        <p:nvSpPr>
          <p:cNvPr id="3" name="object 3"/>
          <p:cNvSpPr txBox="1">
            <a:spLocks noGrp="1"/>
          </p:cNvSpPr>
          <p:nvPr>
            <p:ph type="title"/>
          </p:nvPr>
        </p:nvSpPr>
        <p:spPr>
          <a:xfrm>
            <a:off x="454025" y="1096264"/>
            <a:ext cx="8894445" cy="589280"/>
          </a:xfrm>
          <a:prstGeom prst="rect">
            <a:avLst/>
          </a:prstGeom>
        </p:spPr>
        <p:txBody>
          <a:bodyPr vert="horz" wrap="square" lIns="0" tIns="12700" rIns="0" bIns="0" rtlCol="0">
            <a:spAutoFit/>
          </a:bodyPr>
          <a:lstStyle/>
          <a:p>
            <a:pPr marL="12700">
              <a:lnSpc>
                <a:spcPct val="100000"/>
              </a:lnSpc>
              <a:spcBef>
                <a:spcPts val="100"/>
              </a:spcBef>
            </a:pPr>
            <a:r>
              <a:rPr spc="-5" dirty="0"/>
              <a:t>CCSS</a:t>
            </a:r>
            <a:r>
              <a:rPr spc="-20" dirty="0"/>
              <a:t> </a:t>
            </a:r>
            <a:r>
              <a:rPr spc="-5" dirty="0"/>
              <a:t>Research</a:t>
            </a:r>
            <a:r>
              <a:rPr spc="-20" dirty="0"/>
              <a:t> </a:t>
            </a:r>
            <a:r>
              <a:rPr spc="-10" dirty="0"/>
              <a:t>Support</a:t>
            </a:r>
            <a:r>
              <a:rPr spc="-30" dirty="0"/>
              <a:t> </a:t>
            </a:r>
            <a:r>
              <a:rPr spc="-5" dirty="0"/>
              <a:t>Code</a:t>
            </a:r>
            <a:r>
              <a:rPr spc="-15" dirty="0"/>
              <a:t> </a:t>
            </a:r>
            <a:r>
              <a:rPr spc="-5" dirty="0"/>
              <a:t>of</a:t>
            </a:r>
            <a:r>
              <a:rPr spc="-20" dirty="0"/>
              <a:t> </a:t>
            </a:r>
            <a:r>
              <a:rPr spc="-5" dirty="0"/>
              <a:t>Conduct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025" y="872800"/>
            <a:ext cx="10970895" cy="2636520"/>
          </a:xfrm>
          <a:prstGeom prst="rect">
            <a:avLst/>
          </a:prstGeom>
        </p:spPr>
        <p:txBody>
          <a:bodyPr vert="horz" wrap="square" lIns="0" tIns="236220" rIns="0" bIns="0" rtlCol="0">
            <a:spAutoFit/>
          </a:bodyPr>
          <a:lstStyle/>
          <a:p>
            <a:pPr marL="12700">
              <a:lnSpc>
                <a:spcPct val="100000"/>
              </a:lnSpc>
              <a:spcBef>
                <a:spcPts val="1860"/>
              </a:spcBef>
            </a:pPr>
            <a:r>
              <a:rPr spc="-5" dirty="0"/>
              <a:t>Land</a:t>
            </a:r>
            <a:r>
              <a:rPr spc="-250" dirty="0"/>
              <a:t> </a:t>
            </a:r>
            <a:r>
              <a:rPr spc="-5" dirty="0"/>
              <a:t>Acknowledgement</a:t>
            </a:r>
          </a:p>
          <a:p>
            <a:pPr marL="12700" marR="5080">
              <a:lnSpc>
                <a:spcPct val="105000"/>
              </a:lnSpc>
              <a:spcBef>
                <a:spcPts val="745"/>
              </a:spcBef>
            </a:pPr>
            <a:r>
              <a:rPr sz="1800" spc="-5" dirty="0">
                <a:latin typeface="Verdana"/>
                <a:cs typeface="Verdana"/>
              </a:rPr>
              <a:t>Cornell University is located on the traditional homelands</a:t>
            </a:r>
            <a:r>
              <a:rPr sz="1800" dirty="0">
                <a:latin typeface="Verdana"/>
                <a:cs typeface="Verdana"/>
              </a:rPr>
              <a:t> </a:t>
            </a:r>
            <a:r>
              <a:rPr sz="1800" spc="-5" dirty="0">
                <a:latin typeface="Verdana"/>
                <a:cs typeface="Verdana"/>
              </a:rPr>
              <a:t>of the </a:t>
            </a:r>
            <a:r>
              <a:rPr sz="1800" spc="-65" dirty="0">
                <a:latin typeface="Verdana"/>
                <a:cs typeface="Verdana"/>
              </a:rPr>
              <a:t>Gayog</a:t>
            </a:r>
            <a:r>
              <a:rPr sz="1800" spc="-65" dirty="0"/>
              <a:t>o̱</a:t>
            </a:r>
            <a:r>
              <a:rPr sz="1800" spc="5" dirty="0"/>
              <a:t> </a:t>
            </a:r>
            <a:r>
              <a:rPr sz="1800" spc="-140" dirty="0">
                <a:latin typeface="Verdana"/>
                <a:cs typeface="Verdana"/>
              </a:rPr>
              <a:t>hó꞉n</a:t>
            </a:r>
            <a:r>
              <a:rPr sz="1800" spc="-140" dirty="0"/>
              <a:t>ǫ</a:t>
            </a:r>
            <a:r>
              <a:rPr sz="1800" spc="-140" dirty="0">
                <a:latin typeface="Verdana"/>
                <a:cs typeface="Verdana"/>
              </a:rPr>
              <a:t>'</a:t>
            </a:r>
            <a:r>
              <a:rPr sz="1800" spc="-5" dirty="0">
                <a:latin typeface="Verdana"/>
                <a:cs typeface="Verdana"/>
              </a:rPr>
              <a:t> (the Cayuga </a:t>
            </a:r>
            <a:r>
              <a:rPr sz="1800" dirty="0">
                <a:latin typeface="Verdana"/>
                <a:cs typeface="Verdana"/>
              </a:rPr>
              <a:t> </a:t>
            </a:r>
            <a:r>
              <a:rPr sz="1800" spc="-5" dirty="0">
                <a:latin typeface="Verdana"/>
                <a:cs typeface="Verdana"/>
              </a:rPr>
              <a:t>Nation). The </a:t>
            </a:r>
            <a:r>
              <a:rPr sz="1800" spc="-75" dirty="0">
                <a:latin typeface="Verdana"/>
                <a:cs typeface="Verdana"/>
              </a:rPr>
              <a:t>Gayog</a:t>
            </a:r>
            <a:r>
              <a:rPr sz="1800" spc="-75" dirty="0"/>
              <a:t>o̱</a:t>
            </a:r>
            <a:r>
              <a:rPr sz="1800" spc="5" dirty="0"/>
              <a:t> </a:t>
            </a:r>
            <a:r>
              <a:rPr sz="1800" spc="-140" dirty="0">
                <a:latin typeface="Verdana"/>
                <a:cs typeface="Verdana"/>
              </a:rPr>
              <a:t>hó꞉n</a:t>
            </a:r>
            <a:r>
              <a:rPr sz="1800" spc="-140" dirty="0"/>
              <a:t>ǫ</a:t>
            </a:r>
            <a:r>
              <a:rPr sz="1800" spc="-140" dirty="0">
                <a:latin typeface="Verdana"/>
                <a:cs typeface="Verdana"/>
              </a:rPr>
              <a:t>'</a:t>
            </a:r>
            <a:r>
              <a:rPr sz="1800" spc="-5" dirty="0">
                <a:latin typeface="Verdana"/>
                <a:cs typeface="Verdana"/>
              </a:rPr>
              <a:t> are members of the Haudenosaunee Confederacy, an alliance of </a:t>
            </a:r>
            <a:r>
              <a:rPr sz="1800" spc="-525" dirty="0">
                <a:latin typeface="Verdana"/>
                <a:cs typeface="Verdana"/>
              </a:rPr>
              <a:t>six </a:t>
            </a:r>
            <a:r>
              <a:rPr sz="1800" spc="-620" dirty="0">
                <a:latin typeface="Verdana"/>
                <a:cs typeface="Verdana"/>
              </a:rPr>
              <a:t> </a:t>
            </a:r>
            <a:r>
              <a:rPr sz="1800" spc="-5" dirty="0">
                <a:latin typeface="Verdana"/>
                <a:cs typeface="Verdana"/>
              </a:rPr>
              <a:t>sovereign Nations with </a:t>
            </a:r>
            <a:r>
              <a:rPr sz="1800" dirty="0">
                <a:latin typeface="Verdana"/>
                <a:cs typeface="Verdana"/>
              </a:rPr>
              <a:t>a </a:t>
            </a:r>
            <a:r>
              <a:rPr sz="1800" spc="-5" dirty="0">
                <a:latin typeface="Verdana"/>
                <a:cs typeface="Verdana"/>
              </a:rPr>
              <a:t>historic and contemporary presence on this land. The Confederacy </a:t>
            </a:r>
            <a:r>
              <a:rPr sz="1800" dirty="0">
                <a:latin typeface="Verdana"/>
                <a:cs typeface="Verdana"/>
              </a:rPr>
              <a:t> </a:t>
            </a:r>
            <a:r>
              <a:rPr sz="1800" spc="-5" dirty="0">
                <a:latin typeface="Verdana"/>
                <a:cs typeface="Verdana"/>
              </a:rPr>
              <a:t>precedes the establishment of Cornell University, New York state, and the United States of </a:t>
            </a:r>
            <a:r>
              <a:rPr sz="1800" dirty="0">
                <a:latin typeface="Verdana"/>
                <a:cs typeface="Verdana"/>
              </a:rPr>
              <a:t> </a:t>
            </a:r>
            <a:r>
              <a:rPr sz="1800" spc="-5" dirty="0">
                <a:latin typeface="Verdana"/>
                <a:cs typeface="Verdana"/>
              </a:rPr>
              <a:t>America.</a:t>
            </a:r>
            <a:r>
              <a:rPr sz="1800" spc="-10" dirty="0">
                <a:latin typeface="Verdana"/>
                <a:cs typeface="Verdana"/>
              </a:rPr>
              <a:t> </a:t>
            </a:r>
            <a:r>
              <a:rPr sz="1800" spc="-5" dirty="0">
                <a:latin typeface="Verdana"/>
                <a:cs typeface="Verdana"/>
              </a:rPr>
              <a:t>We acknowledge the</a:t>
            </a:r>
            <a:r>
              <a:rPr sz="1800" spc="-10" dirty="0">
                <a:latin typeface="Verdana"/>
                <a:cs typeface="Verdana"/>
              </a:rPr>
              <a:t> </a:t>
            </a:r>
            <a:r>
              <a:rPr sz="1800" spc="-5" dirty="0">
                <a:latin typeface="Verdana"/>
                <a:cs typeface="Verdana"/>
              </a:rPr>
              <a:t>painful history of </a:t>
            </a:r>
            <a:r>
              <a:rPr sz="1800" spc="-65" dirty="0">
                <a:latin typeface="Verdana"/>
                <a:cs typeface="Verdana"/>
              </a:rPr>
              <a:t>Gayog</a:t>
            </a:r>
            <a:r>
              <a:rPr sz="1800" spc="-65" dirty="0"/>
              <a:t>o̱</a:t>
            </a:r>
            <a:r>
              <a:rPr sz="1800" dirty="0"/>
              <a:t> </a:t>
            </a:r>
            <a:r>
              <a:rPr sz="1800" spc="-140" dirty="0">
                <a:latin typeface="Verdana"/>
                <a:cs typeface="Verdana"/>
              </a:rPr>
              <a:t>hó꞉n</a:t>
            </a:r>
            <a:r>
              <a:rPr sz="1800" spc="-140" dirty="0"/>
              <a:t>ǫ</a:t>
            </a:r>
            <a:r>
              <a:rPr sz="1800" spc="-140" dirty="0">
                <a:latin typeface="Verdana"/>
                <a:cs typeface="Verdana"/>
              </a:rPr>
              <a:t>'</a:t>
            </a:r>
            <a:r>
              <a:rPr sz="1800" spc="-5" dirty="0">
                <a:latin typeface="Verdana"/>
                <a:cs typeface="Verdana"/>
              </a:rPr>
              <a:t> dispossession, and honor</a:t>
            </a:r>
            <a:r>
              <a:rPr sz="1800" spc="-10" dirty="0">
                <a:latin typeface="Verdana"/>
                <a:cs typeface="Verdana"/>
              </a:rPr>
              <a:t> </a:t>
            </a:r>
            <a:r>
              <a:rPr sz="1800" spc="-5" dirty="0">
                <a:latin typeface="Verdana"/>
                <a:cs typeface="Verdana"/>
              </a:rPr>
              <a:t>the </a:t>
            </a:r>
            <a:r>
              <a:rPr sz="1800" dirty="0">
                <a:latin typeface="Verdana"/>
                <a:cs typeface="Verdana"/>
              </a:rPr>
              <a:t> </a:t>
            </a:r>
            <a:r>
              <a:rPr sz="1800" spc="-5" dirty="0">
                <a:latin typeface="Verdana"/>
                <a:cs typeface="Verdana"/>
              </a:rPr>
              <a:t>ongoing connection of </a:t>
            </a:r>
            <a:r>
              <a:rPr sz="1800" spc="-70" dirty="0">
                <a:latin typeface="Verdana"/>
                <a:cs typeface="Verdana"/>
              </a:rPr>
              <a:t>Gayog</a:t>
            </a:r>
            <a:r>
              <a:rPr sz="1800" spc="-70" dirty="0"/>
              <a:t>o̱</a:t>
            </a:r>
            <a:r>
              <a:rPr sz="1800" spc="5" dirty="0"/>
              <a:t> </a:t>
            </a:r>
            <a:r>
              <a:rPr sz="1800" spc="-140" dirty="0">
                <a:latin typeface="Verdana"/>
                <a:cs typeface="Verdana"/>
              </a:rPr>
              <a:t>hó꞉n</a:t>
            </a:r>
            <a:r>
              <a:rPr sz="1800" spc="-140" dirty="0"/>
              <a:t>ǫ</a:t>
            </a:r>
            <a:r>
              <a:rPr sz="1800" spc="-140" dirty="0">
                <a:latin typeface="Verdana"/>
                <a:cs typeface="Verdana"/>
              </a:rPr>
              <a:t>'</a:t>
            </a:r>
            <a:r>
              <a:rPr sz="1800" spc="-5" dirty="0">
                <a:latin typeface="Verdana"/>
                <a:cs typeface="Verdana"/>
              </a:rPr>
              <a:t> people, past and present,</a:t>
            </a:r>
            <a:r>
              <a:rPr sz="1800" dirty="0">
                <a:latin typeface="Verdana"/>
                <a:cs typeface="Verdana"/>
              </a:rPr>
              <a:t> </a:t>
            </a:r>
            <a:r>
              <a:rPr sz="1800" spc="-5" dirty="0">
                <a:latin typeface="Verdana"/>
                <a:cs typeface="Verdana"/>
              </a:rPr>
              <a:t>to these lands and waters.</a:t>
            </a:r>
            <a:endParaRPr sz="1800">
              <a:latin typeface="Verdana"/>
              <a:cs typeface="Verdana"/>
            </a:endParaRPr>
          </a:p>
        </p:txBody>
      </p:sp>
      <p:sp>
        <p:nvSpPr>
          <p:cNvPr id="3" name="object 3"/>
          <p:cNvSpPr txBox="1"/>
          <p:nvPr/>
        </p:nvSpPr>
        <p:spPr>
          <a:xfrm>
            <a:off x="454025" y="4403545"/>
            <a:ext cx="9702165" cy="1764664"/>
          </a:xfrm>
          <a:prstGeom prst="rect">
            <a:avLst/>
          </a:prstGeom>
        </p:spPr>
        <p:txBody>
          <a:bodyPr vert="horz" wrap="square" lIns="0" tIns="12700" rIns="0" bIns="0" rtlCol="0">
            <a:spAutoFit/>
          </a:bodyPr>
          <a:lstStyle/>
          <a:p>
            <a:pPr marL="12700" marR="5080" lvl="0" indent="0" algn="l" defTabSz="914400" rtl="0" eaLnBrk="1" fontAlgn="auto" latinLnBrk="0" hangingPunct="1">
              <a:lnSpc>
                <a:spcPct val="114999"/>
              </a:lnSpc>
              <a:spcBef>
                <a:spcPts val="100"/>
              </a:spcBef>
              <a:spcAft>
                <a:spcPts val="0"/>
              </a:spcAft>
              <a:buClrTx/>
              <a:buSzTx/>
              <a:buFontTx/>
              <a:buNone/>
              <a:tabLst/>
              <a:defRPr/>
            </a:pPr>
            <a:r>
              <a:rPr kumimoji="0" sz="2000" b="0" i="0" u="none" strike="noStrike" kern="1200" cap="none" spc="-5" normalizeH="0" baseline="0" noProof="0" dirty="0">
                <a:ln>
                  <a:noFill/>
                </a:ln>
                <a:solidFill>
                  <a:srgbClr val="000000"/>
                </a:solidFill>
                <a:effectLst/>
                <a:uLnTx/>
                <a:uFillTx/>
                <a:latin typeface="Arial MT"/>
                <a:ea typeface="+mn-ea"/>
                <a:cs typeface="Arial MT"/>
              </a:rPr>
              <a:t>Here</a:t>
            </a:r>
            <a:r>
              <a:rPr kumimoji="0" sz="2000" b="0" i="0" u="none" strike="noStrike" kern="1200" cap="none" spc="-10" normalizeH="0" baseline="0" noProof="0" dirty="0">
                <a:ln>
                  <a:noFill/>
                </a:ln>
                <a:solidFill>
                  <a:srgbClr val="000000"/>
                </a:solidFill>
                <a:effectLst/>
                <a:uLnTx/>
                <a:uFillTx/>
                <a:latin typeface="Arial MT"/>
                <a:ea typeface="+mn-ea"/>
                <a:cs typeface="Arial MT"/>
              </a:rPr>
              <a:t> </a:t>
            </a:r>
            <a:r>
              <a:rPr kumimoji="0" sz="2000" b="0" i="0" u="none" strike="noStrike" kern="1200" cap="none" spc="-5" normalizeH="0" baseline="0" noProof="0" dirty="0">
                <a:ln>
                  <a:noFill/>
                </a:ln>
                <a:solidFill>
                  <a:srgbClr val="000000"/>
                </a:solidFill>
                <a:effectLst/>
                <a:uLnTx/>
                <a:uFillTx/>
                <a:latin typeface="Arial MT"/>
                <a:ea typeface="+mn-ea"/>
                <a:cs typeface="Arial MT"/>
              </a:rPr>
              <a:t>are additional links</a:t>
            </a:r>
            <a:r>
              <a:rPr kumimoji="0" sz="2000" b="0" i="0" u="none" strike="noStrike" kern="1200" cap="none" spc="-10" normalizeH="0" baseline="0" noProof="0" dirty="0">
                <a:ln>
                  <a:noFill/>
                </a:ln>
                <a:solidFill>
                  <a:srgbClr val="000000"/>
                </a:solidFill>
                <a:effectLst/>
                <a:uLnTx/>
                <a:uFillTx/>
                <a:latin typeface="Arial MT"/>
                <a:ea typeface="+mn-ea"/>
                <a:cs typeface="Arial MT"/>
              </a:rPr>
              <a:t> </a:t>
            </a:r>
            <a:r>
              <a:rPr kumimoji="0" sz="2000" b="0" i="0" u="none" strike="noStrike" kern="1200" cap="none" spc="-5" normalizeH="0" baseline="0" noProof="0" dirty="0">
                <a:ln>
                  <a:noFill/>
                </a:ln>
                <a:solidFill>
                  <a:srgbClr val="000000"/>
                </a:solidFill>
                <a:effectLst/>
                <a:uLnTx/>
                <a:uFillTx/>
                <a:latin typeface="Arial MT"/>
                <a:ea typeface="+mn-ea"/>
                <a:cs typeface="Arial MT"/>
              </a:rPr>
              <a:t>for </a:t>
            </a:r>
            <a:r>
              <a:rPr kumimoji="0" sz="2000" b="0" i="0" u="none" strike="noStrike" kern="1200" cap="none" spc="0" normalizeH="0" baseline="0" noProof="0" dirty="0">
                <a:ln>
                  <a:noFill/>
                </a:ln>
                <a:solidFill>
                  <a:srgbClr val="000000"/>
                </a:solidFill>
                <a:effectLst/>
                <a:uLnTx/>
                <a:uFillTx/>
                <a:latin typeface="Arial MT"/>
                <a:ea typeface="+mn-ea"/>
                <a:cs typeface="Arial MT"/>
              </a:rPr>
              <a:t>more</a:t>
            </a:r>
            <a:r>
              <a:rPr kumimoji="0" sz="2000" b="0" i="0" u="none" strike="noStrike" kern="1200" cap="none" spc="-5" normalizeH="0" baseline="0" noProof="0" dirty="0">
                <a:ln>
                  <a:noFill/>
                </a:ln>
                <a:solidFill>
                  <a:srgbClr val="000000"/>
                </a:solidFill>
                <a:effectLst/>
                <a:uLnTx/>
                <a:uFillTx/>
                <a:latin typeface="Arial MT"/>
                <a:ea typeface="+mn-ea"/>
                <a:cs typeface="Arial MT"/>
              </a:rPr>
              <a:t> on</a:t>
            </a:r>
            <a:r>
              <a:rPr kumimoji="0" sz="2000" b="0" i="0" u="none" strike="noStrike" kern="1200" cap="none" spc="-10" normalizeH="0" baseline="0" noProof="0" dirty="0">
                <a:ln>
                  <a:noFill/>
                </a:ln>
                <a:solidFill>
                  <a:srgbClr val="000000"/>
                </a:solidFill>
                <a:effectLst/>
                <a:uLnTx/>
                <a:uFillTx/>
                <a:latin typeface="Arial MT"/>
                <a:ea typeface="+mn-ea"/>
                <a:cs typeface="Arial MT"/>
              </a:rPr>
              <a:t> </a:t>
            </a:r>
            <a:r>
              <a:rPr kumimoji="0" sz="2000" b="0" i="0" u="none" strike="noStrike" kern="1200" cap="none" spc="-5" normalizeH="0" baseline="0" noProof="0" dirty="0">
                <a:ln>
                  <a:noFill/>
                </a:ln>
                <a:solidFill>
                  <a:srgbClr val="000000"/>
                </a:solidFill>
                <a:effectLst/>
                <a:uLnTx/>
                <a:uFillTx/>
                <a:latin typeface="Arial MT"/>
                <a:ea typeface="+mn-ea"/>
                <a:cs typeface="Arial MT"/>
              </a:rPr>
              <a:t>the</a:t>
            </a:r>
            <a:r>
              <a:rPr kumimoji="0" sz="2000" b="0" i="0" u="none" strike="noStrike" kern="1200" cap="none" spc="25" normalizeH="0" baseline="0" noProof="0" dirty="0">
                <a:ln>
                  <a:noFill/>
                </a:ln>
                <a:solidFill>
                  <a:srgbClr val="000000"/>
                </a:solidFill>
                <a:effectLst/>
                <a:uLnTx/>
                <a:uFillTx/>
                <a:latin typeface="Arial MT"/>
                <a:ea typeface="+mn-ea"/>
                <a:cs typeface="Arial MT"/>
              </a:rPr>
              <a:t> </a:t>
            </a:r>
            <a:r>
              <a:rPr kumimoji="0" sz="2000" b="0" i="0" u="heavy" strike="noStrike" kern="1200" cap="none" spc="-5" normalizeH="0" baseline="0" noProof="0" dirty="0">
                <a:ln>
                  <a:noFill/>
                </a:ln>
                <a:solidFill>
                  <a:srgbClr val="0097A7"/>
                </a:solidFill>
                <a:effectLst/>
                <a:uLnTx/>
                <a:uFill>
                  <a:solidFill>
                    <a:srgbClr val="0097A7"/>
                  </a:solidFill>
                </a:uFill>
                <a:latin typeface="Arial MT"/>
                <a:ea typeface="+mn-ea"/>
                <a:cs typeface="Arial MT"/>
                <a:hlinkClick r:id="rId2"/>
              </a:rPr>
              <a:t>history of </a:t>
            </a:r>
            <a:r>
              <a:rPr kumimoji="0" sz="2000" b="0" i="0" u="heavy" strike="noStrike" kern="1200" cap="none" spc="-10" normalizeH="0" baseline="0" noProof="0" dirty="0">
                <a:ln>
                  <a:noFill/>
                </a:ln>
                <a:solidFill>
                  <a:srgbClr val="0097A7"/>
                </a:solidFill>
                <a:effectLst/>
                <a:uLnTx/>
                <a:uFill>
                  <a:solidFill>
                    <a:srgbClr val="0097A7"/>
                  </a:solidFill>
                </a:uFill>
                <a:latin typeface="Arial MT"/>
                <a:ea typeface="+mn-ea"/>
                <a:cs typeface="Arial MT"/>
                <a:hlinkClick r:id="rId2"/>
              </a:rPr>
              <a:t>Cornell’s </a:t>
            </a:r>
            <a:r>
              <a:rPr kumimoji="0" sz="2000" b="0" i="0" u="heavy" strike="noStrike" kern="1200" cap="none" spc="0" normalizeH="0" baseline="0" noProof="0" dirty="0">
                <a:ln>
                  <a:noFill/>
                </a:ln>
                <a:solidFill>
                  <a:srgbClr val="0097A7"/>
                </a:solidFill>
                <a:effectLst/>
                <a:uLnTx/>
                <a:uFill>
                  <a:solidFill>
                    <a:srgbClr val="0097A7"/>
                  </a:solidFill>
                </a:uFill>
                <a:latin typeface="Arial MT"/>
                <a:ea typeface="+mn-ea"/>
                <a:cs typeface="Arial MT"/>
                <a:hlinkClick r:id="rId2"/>
              </a:rPr>
              <a:t>violent,</a:t>
            </a:r>
            <a:r>
              <a:rPr kumimoji="0" sz="2000" b="0" i="0" u="heavy" strike="noStrike" kern="1200" cap="none" spc="-5" normalizeH="0" baseline="0" noProof="0" dirty="0">
                <a:ln>
                  <a:noFill/>
                </a:ln>
                <a:solidFill>
                  <a:srgbClr val="0097A7"/>
                </a:solidFill>
                <a:effectLst/>
                <a:uLnTx/>
                <a:uFill>
                  <a:solidFill>
                    <a:srgbClr val="0097A7"/>
                  </a:solidFill>
                </a:uFill>
                <a:latin typeface="Arial MT"/>
                <a:ea typeface="+mn-ea"/>
                <a:cs typeface="Arial MT"/>
                <a:hlinkClick r:id="rId2"/>
              </a:rPr>
              <a:t> </a:t>
            </a:r>
            <a:r>
              <a:rPr kumimoji="0" sz="2000" b="0" i="0" u="heavy" strike="noStrike" kern="1200" cap="none" spc="0" normalizeH="0" baseline="0" noProof="0" dirty="0">
                <a:ln>
                  <a:noFill/>
                </a:ln>
                <a:solidFill>
                  <a:srgbClr val="0097A7"/>
                </a:solidFill>
                <a:effectLst/>
                <a:uLnTx/>
                <a:uFill>
                  <a:solidFill>
                    <a:srgbClr val="0097A7"/>
                  </a:solidFill>
                </a:uFill>
                <a:latin typeface="Arial MT"/>
                <a:ea typeface="+mn-ea"/>
                <a:cs typeface="Arial MT"/>
                <a:hlinkClick r:id="rId2"/>
              </a:rPr>
              <a:t>colonial</a:t>
            </a:r>
            <a:r>
              <a:rPr kumimoji="0" sz="2000" b="0" i="0" u="heavy" strike="noStrike" kern="1200" cap="none" spc="-5" normalizeH="0" baseline="0" noProof="0" dirty="0">
                <a:ln>
                  <a:noFill/>
                </a:ln>
                <a:solidFill>
                  <a:srgbClr val="0097A7"/>
                </a:solidFill>
                <a:effectLst/>
                <a:uLnTx/>
                <a:uFill>
                  <a:solidFill>
                    <a:srgbClr val="0097A7"/>
                  </a:solidFill>
                </a:uFill>
                <a:latin typeface="Arial MT"/>
                <a:ea typeface="+mn-ea"/>
                <a:cs typeface="Arial MT"/>
                <a:hlinkClick r:id="rId2"/>
              </a:rPr>
              <a:t> formation</a:t>
            </a:r>
            <a:r>
              <a:rPr kumimoji="0" sz="2000" b="0" i="0" u="none" strike="noStrike" kern="1200" cap="none" spc="-5" normalizeH="0" baseline="0" noProof="0" dirty="0">
                <a:ln>
                  <a:noFill/>
                </a:ln>
                <a:solidFill>
                  <a:srgbClr val="000000"/>
                </a:solidFill>
                <a:effectLst/>
                <a:uLnTx/>
                <a:uFillTx/>
                <a:latin typeface="Arial MT"/>
                <a:ea typeface="+mn-ea"/>
                <a:cs typeface="Arial MT"/>
              </a:rPr>
              <a:t>, </a:t>
            </a:r>
            <a:r>
              <a:rPr kumimoji="0" sz="2000" b="0" i="0" u="none" strike="noStrike" kern="1200" cap="none" spc="-540" normalizeH="0" baseline="0" noProof="0" dirty="0">
                <a:ln>
                  <a:noFill/>
                </a:ln>
                <a:solidFill>
                  <a:srgbClr val="000000"/>
                </a:solidFill>
                <a:effectLst/>
                <a:uLnTx/>
                <a:uFillTx/>
                <a:latin typeface="Arial MT"/>
                <a:ea typeface="+mn-ea"/>
                <a:cs typeface="Arial MT"/>
              </a:rPr>
              <a:t> </a:t>
            </a:r>
            <a:r>
              <a:rPr kumimoji="0" sz="2000" b="0" i="0" u="heavy" strike="noStrike" kern="1200" cap="none" spc="-5" normalizeH="0" baseline="0" noProof="0" dirty="0">
                <a:ln>
                  <a:noFill/>
                </a:ln>
                <a:solidFill>
                  <a:srgbClr val="0097A7"/>
                </a:solidFill>
                <a:effectLst/>
                <a:uLnTx/>
                <a:uFill>
                  <a:solidFill>
                    <a:srgbClr val="0097A7"/>
                  </a:solidFill>
                </a:uFill>
                <a:latin typeface="Arial MT"/>
                <a:ea typeface="+mn-ea"/>
                <a:cs typeface="Arial MT"/>
                <a:hlinkClick r:id="rId3"/>
              </a:rPr>
              <a:t>the</a:t>
            </a:r>
            <a:r>
              <a:rPr kumimoji="0" sz="2000" b="0" i="0" u="heavy" strike="noStrike" kern="1200" cap="none" spc="-10" normalizeH="0" baseline="0" noProof="0" dirty="0">
                <a:ln>
                  <a:noFill/>
                </a:ln>
                <a:solidFill>
                  <a:srgbClr val="0097A7"/>
                </a:solidFill>
                <a:effectLst/>
                <a:uLnTx/>
                <a:uFill>
                  <a:solidFill>
                    <a:srgbClr val="0097A7"/>
                  </a:solidFill>
                </a:uFill>
                <a:latin typeface="Arial MT"/>
                <a:ea typeface="+mn-ea"/>
                <a:cs typeface="Arial MT"/>
                <a:hlinkClick r:id="rId3"/>
              </a:rPr>
              <a:t> </a:t>
            </a:r>
            <a:r>
              <a:rPr kumimoji="0" sz="2000" b="0" i="0" u="heavy" strike="noStrike" kern="1200" cap="none" spc="0" normalizeH="0" baseline="0" noProof="0" dirty="0">
                <a:ln>
                  <a:noFill/>
                </a:ln>
                <a:solidFill>
                  <a:srgbClr val="0097A7"/>
                </a:solidFill>
                <a:effectLst/>
                <a:uLnTx/>
                <a:uFill>
                  <a:solidFill>
                    <a:srgbClr val="0097A7"/>
                  </a:solidFill>
                </a:uFill>
                <a:latin typeface="Arial MT"/>
                <a:ea typeface="+mn-ea"/>
                <a:cs typeface="Arial MT"/>
                <a:hlinkClick r:id="rId3"/>
              </a:rPr>
              <a:t>movement</a:t>
            </a:r>
            <a:r>
              <a:rPr kumimoji="0" sz="2000" b="0" i="0" u="heavy" strike="noStrike" kern="1200" cap="none" spc="-5" normalizeH="0" baseline="0" noProof="0" dirty="0">
                <a:ln>
                  <a:noFill/>
                </a:ln>
                <a:solidFill>
                  <a:srgbClr val="0097A7"/>
                </a:solidFill>
                <a:effectLst/>
                <a:uLnTx/>
                <a:uFill>
                  <a:solidFill>
                    <a:srgbClr val="0097A7"/>
                  </a:solidFill>
                </a:uFill>
                <a:latin typeface="Arial MT"/>
                <a:ea typeface="+mn-ea"/>
                <a:cs typeface="Arial MT"/>
                <a:hlinkClick r:id="rId3"/>
              </a:rPr>
              <a:t> to </a:t>
            </a:r>
            <a:r>
              <a:rPr kumimoji="0" sz="2000" b="0" i="0" u="heavy" strike="noStrike" kern="1200" cap="none" spc="0" normalizeH="0" baseline="0" noProof="0" dirty="0">
                <a:ln>
                  <a:noFill/>
                </a:ln>
                <a:solidFill>
                  <a:srgbClr val="0097A7"/>
                </a:solidFill>
                <a:effectLst/>
                <a:uLnTx/>
                <a:uFill>
                  <a:solidFill>
                    <a:srgbClr val="0097A7"/>
                  </a:solidFill>
                </a:uFill>
                <a:latin typeface="Arial MT"/>
                <a:ea typeface="+mn-ea"/>
                <a:cs typeface="Arial MT"/>
                <a:hlinkClick r:id="rId3"/>
              </a:rPr>
              <a:t>return</a:t>
            </a:r>
            <a:r>
              <a:rPr kumimoji="0" sz="2000" b="0" i="0" u="heavy" strike="noStrike" kern="1200" cap="none" spc="-5" normalizeH="0" baseline="0" noProof="0" dirty="0">
                <a:ln>
                  <a:noFill/>
                </a:ln>
                <a:solidFill>
                  <a:srgbClr val="0097A7"/>
                </a:solidFill>
                <a:effectLst/>
                <a:uLnTx/>
                <a:uFill>
                  <a:solidFill>
                    <a:srgbClr val="0097A7"/>
                  </a:solidFill>
                </a:uFill>
                <a:latin typeface="Arial MT"/>
                <a:ea typeface="+mn-ea"/>
                <a:cs typeface="Arial MT"/>
                <a:hlinkClick r:id="rId3"/>
              </a:rPr>
              <a:t> native</a:t>
            </a:r>
            <a:r>
              <a:rPr kumimoji="0" sz="2000" b="0" i="0" u="heavy" strike="noStrike" kern="1200" cap="none" spc="-10" normalizeH="0" baseline="0" noProof="0" dirty="0">
                <a:ln>
                  <a:noFill/>
                </a:ln>
                <a:solidFill>
                  <a:srgbClr val="0097A7"/>
                </a:solidFill>
                <a:effectLst/>
                <a:uLnTx/>
                <a:uFill>
                  <a:solidFill>
                    <a:srgbClr val="0097A7"/>
                  </a:solidFill>
                </a:uFill>
                <a:latin typeface="Arial MT"/>
                <a:ea typeface="+mn-ea"/>
                <a:cs typeface="Arial MT"/>
                <a:hlinkClick r:id="rId3"/>
              </a:rPr>
              <a:t> </a:t>
            </a:r>
            <a:r>
              <a:rPr kumimoji="0" sz="2000" b="0" i="0" u="heavy" strike="noStrike" kern="1200" cap="none" spc="-5" normalizeH="0" baseline="0" noProof="0" dirty="0">
                <a:ln>
                  <a:noFill/>
                </a:ln>
                <a:solidFill>
                  <a:srgbClr val="0097A7"/>
                </a:solidFill>
                <a:effectLst/>
                <a:uLnTx/>
                <a:uFill>
                  <a:solidFill>
                    <a:srgbClr val="0097A7"/>
                  </a:solidFill>
                </a:uFill>
                <a:latin typeface="Arial MT"/>
                <a:ea typeface="+mn-ea"/>
                <a:cs typeface="Arial MT"/>
                <a:hlinkClick r:id="rId3"/>
              </a:rPr>
              <a:t>lands</a:t>
            </a:r>
            <a:r>
              <a:rPr kumimoji="0" sz="2000" b="0" i="0" u="none" strike="noStrike" kern="1200" cap="none" spc="-5" normalizeH="0" baseline="0" noProof="0" dirty="0">
                <a:ln>
                  <a:noFill/>
                </a:ln>
                <a:solidFill>
                  <a:srgbClr val="000000"/>
                </a:solidFill>
                <a:effectLst/>
                <a:uLnTx/>
                <a:uFillTx/>
                <a:latin typeface="Arial MT"/>
                <a:ea typeface="+mn-ea"/>
                <a:cs typeface="Arial MT"/>
              </a:rPr>
              <a:t>, and about the</a:t>
            </a:r>
            <a:r>
              <a:rPr kumimoji="0" sz="2000" b="0" i="0" u="none" strike="noStrike" kern="1200" cap="none" spc="5" normalizeH="0" baseline="0" noProof="0" dirty="0">
                <a:ln>
                  <a:noFill/>
                </a:ln>
                <a:solidFill>
                  <a:srgbClr val="000000"/>
                </a:solidFill>
                <a:effectLst/>
                <a:uLnTx/>
                <a:uFillTx/>
                <a:latin typeface="Arial MT"/>
                <a:ea typeface="+mn-ea"/>
                <a:cs typeface="Arial MT"/>
              </a:rPr>
              <a:t> </a:t>
            </a:r>
            <a:r>
              <a:rPr kumimoji="0" sz="2000" b="0" i="0" u="heavy" strike="noStrike" kern="1200" cap="none" spc="-5" normalizeH="0" baseline="0" noProof="0" dirty="0">
                <a:ln>
                  <a:noFill/>
                </a:ln>
                <a:solidFill>
                  <a:srgbClr val="0097A7"/>
                </a:solidFill>
                <a:effectLst/>
                <a:uLnTx/>
                <a:uFill>
                  <a:solidFill>
                    <a:srgbClr val="0097A7"/>
                  </a:solidFill>
                </a:uFill>
                <a:latin typeface="Arial MT"/>
                <a:ea typeface="+mn-ea"/>
                <a:cs typeface="Arial MT"/>
                <a:hlinkClick r:id="rId4"/>
              </a:rPr>
              <a:t>AIISP</a:t>
            </a:r>
            <a:r>
              <a:rPr kumimoji="0" sz="2000" b="0" i="0" u="heavy" strike="noStrike" kern="1200" cap="none" spc="-40" normalizeH="0" baseline="0" noProof="0" dirty="0">
                <a:ln>
                  <a:noFill/>
                </a:ln>
                <a:solidFill>
                  <a:srgbClr val="0097A7"/>
                </a:solidFill>
                <a:effectLst/>
                <a:uLnTx/>
                <a:uFill>
                  <a:solidFill>
                    <a:srgbClr val="0097A7"/>
                  </a:solidFill>
                </a:uFill>
                <a:latin typeface="Arial MT"/>
                <a:ea typeface="+mn-ea"/>
                <a:cs typeface="Arial MT"/>
                <a:hlinkClick r:id="rId4"/>
              </a:rPr>
              <a:t> </a:t>
            </a:r>
            <a:r>
              <a:rPr kumimoji="0" sz="2000" b="0" i="0" u="heavy" strike="noStrike" kern="1200" cap="none" spc="-5" normalizeH="0" baseline="0" noProof="0" dirty="0">
                <a:ln>
                  <a:noFill/>
                </a:ln>
                <a:solidFill>
                  <a:srgbClr val="0097A7"/>
                </a:solidFill>
                <a:effectLst/>
                <a:uLnTx/>
                <a:uFill>
                  <a:solidFill>
                    <a:srgbClr val="0097A7"/>
                  </a:solidFill>
                </a:uFill>
                <a:latin typeface="Arial MT"/>
                <a:ea typeface="+mn-ea"/>
                <a:cs typeface="Arial MT"/>
                <a:hlinkClick r:id="rId4"/>
              </a:rPr>
              <a:t>program at Cornell.</a:t>
            </a:r>
            <a:endParaRPr kumimoji="0" sz="2000" b="0" i="0" u="none" strike="noStrike" kern="1200" cap="none" spc="0" normalizeH="0" baseline="0" noProof="0">
              <a:ln>
                <a:noFill/>
              </a:ln>
              <a:solidFill>
                <a:srgbClr val="000000"/>
              </a:solidFill>
              <a:effectLst/>
              <a:uLnTx/>
              <a:uFillTx/>
              <a:latin typeface="Arial MT"/>
              <a:ea typeface="+mn-ea"/>
              <a:cs typeface="Arial M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2200" b="0" i="0" u="none" strike="noStrike" kern="1200" cap="none" spc="0" normalizeH="0" baseline="0" noProof="0">
              <a:ln>
                <a:noFill/>
              </a:ln>
              <a:solidFill>
                <a:srgbClr val="000000"/>
              </a:solidFill>
              <a:effectLst/>
              <a:uLnTx/>
              <a:uFillTx/>
              <a:latin typeface="Arial MT"/>
              <a:ea typeface="+mn-ea"/>
              <a:cs typeface="Arial MT"/>
            </a:endParaRPr>
          </a:p>
          <a:p>
            <a:pPr marL="0" marR="0" lvl="0" indent="0" algn="l" defTabSz="914400" rtl="0" eaLnBrk="1" fontAlgn="auto" latinLnBrk="0" hangingPunct="1">
              <a:lnSpc>
                <a:spcPct val="100000"/>
              </a:lnSpc>
              <a:spcBef>
                <a:spcPts val="55"/>
              </a:spcBef>
              <a:spcAft>
                <a:spcPts val="0"/>
              </a:spcAft>
              <a:buClrTx/>
              <a:buSzTx/>
              <a:buFontTx/>
              <a:buNone/>
              <a:tabLst/>
              <a:defRPr/>
            </a:pPr>
            <a:endParaRPr kumimoji="0" sz="2250" b="0" i="0" u="none" strike="noStrike" kern="1200" cap="none" spc="0" normalizeH="0" baseline="0" noProof="0">
              <a:ln>
                <a:noFill/>
              </a:ln>
              <a:solidFill>
                <a:srgbClr val="000000"/>
              </a:solidFill>
              <a:effectLst/>
              <a:uLnTx/>
              <a:uFillTx/>
              <a:latin typeface="Arial MT"/>
              <a:ea typeface="+mn-ea"/>
              <a:cs typeface="Arial MT"/>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5" normalizeH="0" baseline="0" noProof="0" dirty="0">
                <a:ln>
                  <a:noFill/>
                </a:ln>
                <a:solidFill>
                  <a:srgbClr val="000000"/>
                </a:solidFill>
                <a:effectLst/>
                <a:uLnTx/>
                <a:uFillTx/>
                <a:latin typeface="Arial MT"/>
                <a:ea typeface="+mn-ea"/>
                <a:cs typeface="Arial MT"/>
              </a:rPr>
              <a:t>Conside</a:t>
            </a:r>
            <a:r>
              <a:rPr kumimoji="0" sz="2400" b="0" i="0" u="none" strike="noStrike" kern="1200" cap="none" spc="0" normalizeH="0" baseline="0" noProof="0" dirty="0">
                <a:ln>
                  <a:noFill/>
                </a:ln>
                <a:solidFill>
                  <a:srgbClr val="000000"/>
                </a:solidFill>
                <a:effectLst/>
                <a:uLnTx/>
                <a:uFillTx/>
                <a:latin typeface="Arial MT"/>
                <a:ea typeface="+mn-ea"/>
                <a:cs typeface="Arial MT"/>
              </a:rPr>
              <a:t>r</a:t>
            </a:r>
            <a:r>
              <a:rPr kumimoji="0" sz="2400" b="0" i="0" u="none" strike="noStrike" kern="1200" cap="none" spc="-5" normalizeH="0" baseline="0" noProof="0" dirty="0">
                <a:ln>
                  <a:noFill/>
                </a:ln>
                <a:solidFill>
                  <a:srgbClr val="000000"/>
                </a:solidFill>
                <a:effectLst/>
                <a:uLnTx/>
                <a:uFillTx/>
                <a:latin typeface="Arial MT"/>
                <a:ea typeface="+mn-ea"/>
                <a:cs typeface="Arial MT"/>
              </a:rPr>
              <a:t> donatin</a:t>
            </a:r>
            <a:r>
              <a:rPr kumimoji="0" sz="2400" b="0" i="0" u="none" strike="noStrike" kern="1200" cap="none" spc="0" normalizeH="0" baseline="0" noProof="0" dirty="0">
                <a:ln>
                  <a:noFill/>
                </a:ln>
                <a:solidFill>
                  <a:srgbClr val="000000"/>
                </a:solidFill>
                <a:effectLst/>
                <a:uLnTx/>
                <a:uFillTx/>
                <a:latin typeface="Arial MT"/>
                <a:ea typeface="+mn-ea"/>
                <a:cs typeface="Arial MT"/>
              </a:rPr>
              <a:t>g</a:t>
            </a:r>
            <a:r>
              <a:rPr kumimoji="0" sz="2400" b="0" i="0" u="none" strike="noStrike" kern="1200" cap="none" spc="-5" normalizeH="0" baseline="0" noProof="0" dirty="0">
                <a:ln>
                  <a:noFill/>
                </a:ln>
                <a:solidFill>
                  <a:srgbClr val="000000"/>
                </a:solidFill>
                <a:effectLst/>
                <a:uLnTx/>
                <a:uFillTx/>
                <a:latin typeface="Arial MT"/>
                <a:ea typeface="+mn-ea"/>
                <a:cs typeface="Arial MT"/>
              </a:rPr>
              <a:t> t</a:t>
            </a:r>
            <a:r>
              <a:rPr kumimoji="0" sz="2400" b="0" i="0" u="none" strike="noStrike" kern="1200" cap="none" spc="0" normalizeH="0" baseline="0" noProof="0" dirty="0">
                <a:ln>
                  <a:noFill/>
                </a:ln>
                <a:solidFill>
                  <a:srgbClr val="000000"/>
                </a:solidFill>
                <a:effectLst/>
                <a:uLnTx/>
                <a:uFillTx/>
                <a:latin typeface="Arial MT"/>
                <a:ea typeface="+mn-ea"/>
                <a:cs typeface="Arial MT"/>
              </a:rPr>
              <a:t>o</a:t>
            </a:r>
            <a:r>
              <a:rPr kumimoji="0" sz="2400" b="0" i="0" u="none" strike="noStrike" kern="1200" cap="none" spc="-10" normalizeH="0" baseline="0" noProof="0" dirty="0">
                <a:ln>
                  <a:noFill/>
                </a:ln>
                <a:solidFill>
                  <a:srgbClr val="000000"/>
                </a:solidFill>
                <a:effectLst/>
                <a:uLnTx/>
                <a:uFillTx/>
                <a:latin typeface="Arial MT"/>
                <a:ea typeface="+mn-ea"/>
                <a:cs typeface="Arial MT"/>
              </a:rPr>
              <a:t> </a:t>
            </a:r>
            <a:r>
              <a:rPr kumimoji="0" sz="2400" b="0" i="0" u="none" strike="noStrike" kern="1200" cap="none" spc="-5" normalizeH="0" baseline="0" noProof="0" dirty="0">
                <a:ln>
                  <a:noFill/>
                </a:ln>
                <a:solidFill>
                  <a:srgbClr val="000000"/>
                </a:solidFill>
                <a:effectLst/>
                <a:uLnTx/>
                <a:uFillTx/>
                <a:latin typeface="Arial MT"/>
                <a:ea typeface="+mn-ea"/>
                <a:cs typeface="Arial MT"/>
              </a:rPr>
              <a:t>th</a:t>
            </a:r>
            <a:r>
              <a:rPr kumimoji="0" sz="2400" b="0" i="0" u="none" strike="noStrike" kern="1200" cap="none" spc="0" normalizeH="0" baseline="0" noProof="0" dirty="0">
                <a:ln>
                  <a:noFill/>
                </a:ln>
                <a:solidFill>
                  <a:srgbClr val="000000"/>
                </a:solidFill>
                <a:effectLst/>
                <a:uLnTx/>
                <a:uFillTx/>
                <a:latin typeface="Arial MT"/>
                <a:ea typeface="+mn-ea"/>
                <a:cs typeface="Arial MT"/>
              </a:rPr>
              <a:t>e</a:t>
            </a:r>
            <a:r>
              <a:rPr kumimoji="0" sz="2400" b="0" i="0" u="none" strike="noStrike" kern="1200" cap="none" spc="30" normalizeH="0" baseline="0" noProof="0" dirty="0">
                <a:ln>
                  <a:noFill/>
                </a:ln>
                <a:solidFill>
                  <a:srgbClr val="000000"/>
                </a:solidFill>
                <a:effectLst/>
                <a:uLnTx/>
                <a:uFillTx/>
                <a:latin typeface="Arial MT"/>
                <a:ea typeface="+mn-ea"/>
                <a:cs typeface="Arial MT"/>
              </a:rPr>
              <a:t> </a:t>
            </a:r>
            <a:r>
              <a:rPr kumimoji="0" sz="2500" b="0" i="0" u="none" strike="noStrike" kern="1200" cap="none" spc="-5" normalizeH="0" baseline="0" noProof="0" dirty="0">
                <a:ln>
                  <a:noFill/>
                </a:ln>
                <a:solidFill>
                  <a:srgbClr val="000000"/>
                </a:solidFill>
                <a:effectLst/>
                <a:uLnTx/>
                <a:uFillTx/>
                <a:latin typeface="Arial MT"/>
                <a:ea typeface="+mn-ea"/>
                <a:cs typeface="Arial MT"/>
              </a:rPr>
              <a:t>Gayog</a:t>
            </a:r>
            <a:r>
              <a:rPr kumimoji="0" sz="2500" b="0" i="0" u="none" strike="noStrike" kern="1200" cap="none" spc="-710" normalizeH="0" baseline="0" noProof="0" dirty="0">
                <a:ln>
                  <a:noFill/>
                </a:ln>
                <a:solidFill>
                  <a:srgbClr val="000000"/>
                </a:solidFill>
                <a:effectLst/>
                <a:uLnTx/>
                <a:uFillTx/>
                <a:latin typeface="Arial MT"/>
                <a:ea typeface="+mn-ea"/>
                <a:cs typeface="Arial MT"/>
              </a:rPr>
              <a:t>o</a:t>
            </a:r>
            <a:r>
              <a:rPr kumimoji="0" sz="2500" b="0" i="0" u="none" strike="noStrike" kern="1200" cap="none" spc="0" normalizeH="0" baseline="0" noProof="0" dirty="0">
                <a:ln>
                  <a:noFill/>
                </a:ln>
                <a:solidFill>
                  <a:srgbClr val="000000"/>
                </a:solidFill>
                <a:effectLst/>
                <a:uLnTx/>
                <a:uFillTx/>
                <a:latin typeface="Arial MT"/>
                <a:ea typeface="+mn-ea"/>
                <a:cs typeface="Arial MT"/>
              </a:rPr>
              <a:t>̱</a:t>
            </a:r>
            <a:r>
              <a:rPr kumimoji="0" sz="2500" b="0" i="0" u="none" strike="noStrike" kern="1200" cap="none" spc="10" normalizeH="0" baseline="0" noProof="0" dirty="0">
                <a:ln>
                  <a:noFill/>
                </a:ln>
                <a:solidFill>
                  <a:srgbClr val="000000"/>
                </a:solidFill>
                <a:effectLst/>
                <a:uLnTx/>
                <a:uFillTx/>
                <a:latin typeface="Arial MT"/>
                <a:ea typeface="+mn-ea"/>
                <a:cs typeface="Arial MT"/>
              </a:rPr>
              <a:t> </a:t>
            </a:r>
            <a:r>
              <a:rPr kumimoji="0" sz="2500" b="0" i="0" u="none" strike="noStrike" kern="1200" cap="none" spc="-770" normalizeH="0" baseline="0" noProof="0" dirty="0">
                <a:ln>
                  <a:noFill/>
                </a:ln>
                <a:solidFill>
                  <a:srgbClr val="000000"/>
                </a:solidFill>
                <a:effectLst/>
                <a:uLnTx/>
                <a:uFillTx/>
                <a:latin typeface="Arial MT"/>
                <a:ea typeface="+mn-ea"/>
                <a:cs typeface="Arial MT"/>
              </a:rPr>
              <a:t>hó꞉nǫ</a:t>
            </a:r>
            <a:r>
              <a:rPr kumimoji="0" sz="2500" b="0" i="0" u="none" strike="noStrike" kern="1200" cap="none" spc="-1045" normalizeH="0" baseline="0" noProof="0" dirty="0">
                <a:ln>
                  <a:noFill/>
                </a:ln>
                <a:solidFill>
                  <a:srgbClr val="000000"/>
                </a:solidFill>
                <a:effectLst/>
                <a:uLnTx/>
                <a:uFillTx/>
                <a:latin typeface="Arial MT"/>
                <a:ea typeface="+mn-ea"/>
                <a:cs typeface="Arial MT"/>
              </a:rPr>
              <a:t>ʼ</a:t>
            </a:r>
            <a:r>
              <a:rPr kumimoji="0" sz="2500" b="0" i="0" u="none" strike="noStrike" kern="1200" cap="none" spc="10" normalizeH="0" baseline="0" noProof="0" dirty="0">
                <a:ln>
                  <a:noFill/>
                </a:ln>
                <a:solidFill>
                  <a:srgbClr val="000000"/>
                </a:solidFill>
                <a:effectLst/>
                <a:uLnTx/>
                <a:uFillTx/>
                <a:latin typeface="Arial MT"/>
                <a:ea typeface="+mn-ea"/>
                <a:cs typeface="Arial MT"/>
              </a:rPr>
              <a:t> </a:t>
            </a:r>
            <a:r>
              <a:rPr kumimoji="0" sz="2400" b="0" i="0" u="none" strike="noStrike" kern="1200" cap="none" spc="0" normalizeH="0" baseline="0" noProof="0" dirty="0">
                <a:ln>
                  <a:noFill/>
                </a:ln>
                <a:solidFill>
                  <a:srgbClr val="000000"/>
                </a:solidFill>
                <a:effectLst/>
                <a:uLnTx/>
                <a:uFillTx/>
                <a:latin typeface="Arial MT"/>
                <a:ea typeface="+mn-ea"/>
                <a:cs typeface="Arial MT"/>
              </a:rPr>
              <a:t>sovereignty</a:t>
            </a:r>
            <a:r>
              <a:rPr kumimoji="0" sz="2400" b="0" i="0" u="none" strike="noStrike" kern="1200" cap="none" spc="-5" normalizeH="0" baseline="0" noProof="0" dirty="0">
                <a:ln>
                  <a:noFill/>
                </a:ln>
                <a:solidFill>
                  <a:srgbClr val="000000"/>
                </a:solidFill>
                <a:effectLst/>
                <a:uLnTx/>
                <a:uFillTx/>
                <a:latin typeface="Arial MT"/>
                <a:ea typeface="+mn-ea"/>
                <a:cs typeface="Arial MT"/>
              </a:rPr>
              <a:t> initiativ</a:t>
            </a:r>
            <a:r>
              <a:rPr kumimoji="0" sz="2400" b="0" i="0" u="none" strike="noStrike" kern="1200" cap="none" spc="0" normalizeH="0" baseline="0" noProof="0" dirty="0">
                <a:ln>
                  <a:noFill/>
                </a:ln>
                <a:solidFill>
                  <a:srgbClr val="000000"/>
                </a:solidFill>
                <a:effectLst/>
                <a:uLnTx/>
                <a:uFillTx/>
                <a:latin typeface="Arial MT"/>
                <a:ea typeface="+mn-ea"/>
                <a:cs typeface="Arial MT"/>
              </a:rPr>
              <a:t>e</a:t>
            </a:r>
            <a:r>
              <a:rPr kumimoji="0" sz="2400" b="0" i="0" u="none" strike="noStrike" kern="1200" cap="none" spc="5" normalizeH="0" baseline="0" noProof="0" dirty="0">
                <a:ln>
                  <a:noFill/>
                </a:ln>
                <a:solidFill>
                  <a:srgbClr val="000000"/>
                </a:solidFill>
                <a:effectLst/>
                <a:uLnTx/>
                <a:uFillTx/>
                <a:latin typeface="Arial MT"/>
                <a:ea typeface="+mn-ea"/>
                <a:cs typeface="Arial MT"/>
              </a:rPr>
              <a:t> </a:t>
            </a:r>
            <a:r>
              <a:rPr kumimoji="0" sz="2400" b="0" i="0" u="heavy" strike="noStrike" kern="1200" cap="none" spc="-5" normalizeH="0" baseline="0" noProof="0" dirty="0">
                <a:ln>
                  <a:noFill/>
                </a:ln>
                <a:solidFill>
                  <a:srgbClr val="0097A7"/>
                </a:solidFill>
                <a:effectLst/>
                <a:uLnTx/>
                <a:uFill>
                  <a:solidFill>
                    <a:srgbClr val="0097A7"/>
                  </a:solidFill>
                </a:uFill>
                <a:latin typeface="Arial MT"/>
                <a:ea typeface="+mn-ea"/>
                <a:cs typeface="Arial MT"/>
                <a:hlinkClick r:id="rId5"/>
              </a:rPr>
              <a:t>her</a:t>
            </a:r>
            <a:r>
              <a:rPr kumimoji="0" sz="2400" b="0" i="0" u="heavy" strike="noStrike" kern="1200" cap="none" spc="0" normalizeH="0" baseline="0" noProof="0" dirty="0">
                <a:ln>
                  <a:noFill/>
                </a:ln>
                <a:solidFill>
                  <a:srgbClr val="0097A7"/>
                </a:solidFill>
                <a:effectLst/>
                <a:uLnTx/>
                <a:uFill>
                  <a:solidFill>
                    <a:srgbClr val="0097A7"/>
                  </a:solidFill>
                </a:uFill>
                <a:latin typeface="Arial MT"/>
                <a:ea typeface="+mn-ea"/>
                <a:cs typeface="Arial MT"/>
                <a:hlinkClick r:id="rId5"/>
              </a:rPr>
              <a:t>e</a:t>
            </a:r>
            <a:r>
              <a:rPr kumimoji="0" sz="2400" b="0" i="0" u="none" strike="noStrike" kern="1200" cap="none" spc="0" normalizeH="0" baseline="0" noProof="0" dirty="0">
                <a:ln>
                  <a:noFill/>
                </a:ln>
                <a:solidFill>
                  <a:srgbClr val="000000"/>
                </a:solidFill>
                <a:effectLst/>
                <a:uLnTx/>
                <a:uFillTx/>
                <a:latin typeface="Arial MT"/>
                <a:ea typeface="+mn-ea"/>
                <a:cs typeface="Arial MT"/>
              </a:rPr>
              <a:t>.</a:t>
            </a:r>
            <a:endParaRPr kumimoji="0" sz="2400" b="0" i="0" u="none" strike="noStrike" kern="1200" cap="none" spc="0" normalizeH="0" baseline="0" noProof="0">
              <a:ln>
                <a:noFill/>
              </a:ln>
              <a:solidFill>
                <a:srgbClr val="000000"/>
              </a:solidFill>
              <a:effectLst/>
              <a:uLnTx/>
              <a:uFillTx/>
              <a:latin typeface="Arial MT"/>
              <a:ea typeface="+mn-ea"/>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55A5-3E40-4531-BAAB-83CF3D6F3314}"/>
              </a:ext>
            </a:extLst>
          </p:cNvPr>
          <p:cNvSpPr>
            <a:spLocks noGrp="1"/>
          </p:cNvSpPr>
          <p:nvPr>
            <p:ph type="title"/>
          </p:nvPr>
        </p:nvSpPr>
        <p:spPr/>
        <p:txBody>
          <a:bodyPr>
            <a:normAutofit fontScale="90000"/>
          </a:bodyPr>
          <a:lstStyle/>
          <a:p>
            <a:pPr algn="ctr"/>
            <a:r>
              <a:rPr lang="en-US" dirty="0"/>
              <a:t>Attendance</a:t>
            </a:r>
          </a:p>
        </p:txBody>
      </p:sp>
      <p:pic>
        <p:nvPicPr>
          <p:cNvPr id="1026" name="Picture 2">
            <a:extLst>
              <a:ext uri="{FF2B5EF4-FFF2-40B4-BE49-F238E27FC236}">
                <a16:creationId xmlns:a16="http://schemas.microsoft.com/office/drawing/2014/main" id="{733A94CE-146F-41AC-80C6-CC2BADDFFA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8924" y="1212541"/>
            <a:ext cx="5396883" cy="5396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36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F90715-5209-4211-ABF0-DACE6EEA8695}"/>
              </a:ext>
            </a:extLst>
          </p:cNvPr>
          <p:cNvSpPr>
            <a:spLocks noGrp="1"/>
          </p:cNvSpPr>
          <p:nvPr>
            <p:ph type="body" idx="1"/>
          </p:nvPr>
        </p:nvSpPr>
        <p:spPr/>
        <p:txBody>
          <a:bodyPr/>
          <a:lstStyle/>
          <a:p>
            <a:r>
              <a:rPr lang="en-US" dirty="0">
                <a:solidFill>
                  <a:schemeClr val="tx1"/>
                </a:solidFill>
              </a:rPr>
              <a:t>Overview Approval Process</a:t>
            </a:r>
          </a:p>
          <a:p>
            <a:r>
              <a:rPr lang="en-US" dirty="0">
                <a:solidFill>
                  <a:schemeClr val="tx1"/>
                </a:solidFill>
              </a:rPr>
              <a:t>Demo Computing environments</a:t>
            </a:r>
          </a:p>
          <a:p>
            <a:r>
              <a:rPr lang="en-US" dirty="0">
                <a:solidFill>
                  <a:schemeClr val="tx1"/>
                </a:solidFill>
              </a:rPr>
              <a:t>Security</a:t>
            </a:r>
          </a:p>
          <a:p>
            <a:r>
              <a:rPr lang="en-US" dirty="0">
                <a:solidFill>
                  <a:schemeClr val="tx1"/>
                </a:solidFill>
              </a:rPr>
              <a:t>FAQs</a:t>
            </a:r>
          </a:p>
          <a:p>
            <a:endParaRPr lang="en-US" dirty="0"/>
          </a:p>
        </p:txBody>
      </p:sp>
      <p:sp>
        <p:nvSpPr>
          <p:cNvPr id="3" name="Title 2">
            <a:extLst>
              <a:ext uri="{FF2B5EF4-FFF2-40B4-BE49-F238E27FC236}">
                <a16:creationId xmlns:a16="http://schemas.microsoft.com/office/drawing/2014/main" id="{4B4E4751-A917-420D-9DC1-B71DD88BBCFA}"/>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3055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3627-D8FE-4679-8418-EAEF11B22C5D}"/>
              </a:ext>
            </a:extLst>
          </p:cNvPr>
          <p:cNvSpPr>
            <a:spLocks noGrp="1"/>
          </p:cNvSpPr>
          <p:nvPr>
            <p:ph type="title"/>
          </p:nvPr>
        </p:nvSpPr>
        <p:spPr/>
        <p:txBody>
          <a:bodyPr>
            <a:normAutofit fontScale="90000"/>
          </a:bodyPr>
          <a:lstStyle/>
          <a:p>
            <a:r>
              <a:rPr lang="en-US" dirty="0"/>
              <a:t>Approval Process</a:t>
            </a:r>
          </a:p>
        </p:txBody>
      </p:sp>
      <p:sp>
        <p:nvSpPr>
          <p:cNvPr id="3" name="Content Placeholder 2">
            <a:extLst>
              <a:ext uri="{FF2B5EF4-FFF2-40B4-BE49-F238E27FC236}">
                <a16:creationId xmlns:a16="http://schemas.microsoft.com/office/drawing/2014/main" id="{BD7F345D-5594-446E-9A9E-DE5D5351CB65}"/>
              </a:ext>
            </a:extLst>
          </p:cNvPr>
          <p:cNvSpPr>
            <a:spLocks noGrp="1"/>
          </p:cNvSpPr>
          <p:nvPr>
            <p:ph idx="1"/>
          </p:nvPr>
        </p:nvSpPr>
        <p:spPr>
          <a:xfrm>
            <a:off x="415600" y="1536632"/>
            <a:ext cx="11360700" cy="5321367"/>
          </a:xfrm>
        </p:spPr>
        <p:txBody>
          <a:bodyPr>
            <a:normAutofit fontScale="92500"/>
          </a:bodyPr>
          <a:lstStyle/>
          <a:p>
            <a:r>
              <a:rPr lang="en-US" b="1" dirty="0">
                <a:solidFill>
                  <a:schemeClr val="tx1"/>
                </a:solidFill>
              </a:rPr>
              <a:t>Data that cannot be released directly to the public research community.</a:t>
            </a:r>
          </a:p>
          <a:p>
            <a:r>
              <a:rPr lang="en-US" b="1" dirty="0">
                <a:solidFill>
                  <a:schemeClr val="tx1"/>
                </a:solidFill>
              </a:rPr>
              <a:t>Identify faculty member who will oversee project. </a:t>
            </a:r>
          </a:p>
          <a:p>
            <a:endParaRPr lang="en-US" b="1" dirty="0">
              <a:solidFill>
                <a:schemeClr val="tx1"/>
              </a:solidFill>
            </a:endParaRPr>
          </a:p>
          <a:p>
            <a:r>
              <a:rPr lang="en-US" b="1" dirty="0">
                <a:solidFill>
                  <a:schemeClr val="tx1"/>
                </a:solidFill>
              </a:rPr>
              <a:t>Human subject research: Understand the data you are using. Consult CRADC or go through IRB website. CRADC assists with internal data use agreement. </a:t>
            </a:r>
          </a:p>
          <a:p>
            <a:pPr marL="76200" indent="0">
              <a:buNone/>
            </a:pPr>
            <a:r>
              <a:rPr lang="en-US" b="1" dirty="0">
                <a:hlinkClick r:id="rId2"/>
              </a:rPr>
              <a:t>https://researchservices.cornell.edu/sites/default/files/2019-05/IRB%20Decision%20Tree.pdf</a:t>
            </a:r>
            <a:endParaRPr lang="en-US" b="1" dirty="0"/>
          </a:p>
          <a:p>
            <a:pPr marL="76200" indent="0">
              <a:buNone/>
            </a:pPr>
            <a:endParaRPr lang="en-US" b="1" dirty="0"/>
          </a:p>
          <a:p>
            <a:r>
              <a:rPr lang="en-US" b="1" dirty="0">
                <a:solidFill>
                  <a:schemeClr val="tx1"/>
                </a:solidFill>
              </a:rPr>
              <a:t>Receiving from Data Provider: Research Services. Getting approval and acquiring data. </a:t>
            </a:r>
          </a:p>
          <a:p>
            <a:pPr marL="76200" indent="0">
              <a:buNone/>
            </a:pPr>
            <a:r>
              <a:rPr lang="en-US" b="1" dirty="0">
                <a:hlinkClick r:id="rId3"/>
              </a:rPr>
              <a:t>https://researchservices.cornell.edu/</a:t>
            </a:r>
            <a:endParaRPr lang="en-US" b="1" dirty="0"/>
          </a:p>
          <a:p>
            <a:r>
              <a:rPr lang="en-US" b="1" dirty="0">
                <a:solidFill>
                  <a:schemeClr val="tx1"/>
                </a:solidFill>
              </a:rPr>
              <a:t>Contact CRADC with security requirements to develop Data protection plan. </a:t>
            </a:r>
          </a:p>
          <a:p>
            <a:endParaRPr lang="en-US" b="1" dirty="0"/>
          </a:p>
          <a:p>
            <a:endParaRPr lang="en-US" dirty="0"/>
          </a:p>
        </p:txBody>
      </p:sp>
    </p:spTree>
    <p:extLst>
      <p:ext uri="{BB962C8B-B14F-4D97-AF65-F5344CB8AC3E}">
        <p14:creationId xmlns:p14="http://schemas.microsoft.com/office/powerpoint/2010/main" val="2693767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AD472-3F12-4C9C-895C-30692DBEDB1B}"/>
              </a:ext>
            </a:extLst>
          </p:cNvPr>
          <p:cNvSpPr>
            <a:spLocks noGrp="1"/>
          </p:cNvSpPr>
          <p:nvPr>
            <p:ph type="title"/>
          </p:nvPr>
        </p:nvSpPr>
        <p:spPr/>
        <p:txBody>
          <a:bodyPr>
            <a:normAutofit fontScale="90000"/>
          </a:bodyPr>
          <a:lstStyle/>
          <a:p>
            <a:r>
              <a:rPr lang="en-US" dirty="0"/>
              <a:t>CCSS CRADC Computing Resources</a:t>
            </a:r>
          </a:p>
        </p:txBody>
      </p:sp>
      <p:sp>
        <p:nvSpPr>
          <p:cNvPr id="3" name="Content Placeholder 2">
            <a:extLst>
              <a:ext uri="{FF2B5EF4-FFF2-40B4-BE49-F238E27FC236}">
                <a16:creationId xmlns:a16="http://schemas.microsoft.com/office/drawing/2014/main" id="{C94BE907-E5F1-48D8-98AF-D6659A326671}"/>
              </a:ext>
            </a:extLst>
          </p:cNvPr>
          <p:cNvSpPr>
            <a:spLocks noGrp="1"/>
          </p:cNvSpPr>
          <p:nvPr>
            <p:ph idx="1"/>
          </p:nvPr>
        </p:nvSpPr>
        <p:spPr/>
        <p:txBody>
          <a:bodyPr/>
          <a:lstStyle/>
          <a:p>
            <a:pPr fontAlgn="base"/>
            <a:r>
              <a:rPr lang="en-US" dirty="0">
                <a:solidFill>
                  <a:schemeClr val="tx1"/>
                </a:solidFill>
              </a:rPr>
              <a:t>CRADC Computing is end point. Data Uploaded directly to system.  </a:t>
            </a:r>
          </a:p>
          <a:p>
            <a:pPr fontAlgn="base"/>
            <a:r>
              <a:rPr lang="en-US" dirty="0">
                <a:solidFill>
                  <a:schemeClr val="tx1"/>
                </a:solidFill>
              </a:rPr>
              <a:t>Access to a wide variety of quantitative and qualitative CCSS software at no additional cost​. </a:t>
            </a:r>
            <a:r>
              <a:rPr lang="en-US" dirty="0">
                <a:solidFill>
                  <a:schemeClr val="tx1"/>
                </a:solidFill>
                <a:hlinkClick r:id="rId2">
                  <a:extLst>
                    <a:ext uri="{A12FA001-AC4F-418D-AE19-62706E023703}">
                      <ahyp:hlinkClr xmlns:ahyp="http://schemas.microsoft.com/office/drawing/2018/hyperlinkcolor" val="tx"/>
                    </a:ext>
                  </a:extLst>
                </a:hlinkClick>
              </a:rPr>
              <a:t>Software</a:t>
            </a:r>
            <a:endParaRPr lang="en-US" dirty="0">
              <a:solidFill>
                <a:schemeClr val="tx1"/>
              </a:solidFill>
            </a:endParaRPr>
          </a:p>
          <a:p>
            <a:pPr fontAlgn="base"/>
            <a:r>
              <a:rPr lang="en-US" dirty="0">
                <a:solidFill>
                  <a:schemeClr val="tx1"/>
                </a:solidFill>
              </a:rPr>
              <a:t>Project based storage. </a:t>
            </a:r>
          </a:p>
          <a:p>
            <a:pPr fontAlgn="base"/>
            <a:r>
              <a:rPr lang="en-US" dirty="0">
                <a:solidFill>
                  <a:schemeClr val="tx1"/>
                </a:solidFill>
              </a:rPr>
              <a:t>Standalone environments. </a:t>
            </a:r>
          </a:p>
        </p:txBody>
      </p:sp>
    </p:spTree>
    <p:extLst>
      <p:ext uri="{BB962C8B-B14F-4D97-AF65-F5344CB8AC3E}">
        <p14:creationId xmlns:p14="http://schemas.microsoft.com/office/powerpoint/2010/main" val="3260362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366B-3D2F-43F7-843D-34024EEA1742}"/>
              </a:ext>
            </a:extLst>
          </p:cNvPr>
          <p:cNvSpPr>
            <a:spLocks noGrp="1"/>
          </p:cNvSpPr>
          <p:nvPr>
            <p:ph type="title"/>
          </p:nvPr>
        </p:nvSpPr>
        <p:spPr/>
        <p:txBody>
          <a:bodyPr>
            <a:normAutofit fontScale="90000"/>
          </a:bodyPr>
          <a:lstStyle/>
          <a:p>
            <a:r>
              <a:rPr lang="en-US" dirty="0"/>
              <a:t>Security</a:t>
            </a:r>
          </a:p>
        </p:txBody>
      </p:sp>
      <p:sp>
        <p:nvSpPr>
          <p:cNvPr id="3" name="Content Placeholder 2">
            <a:extLst>
              <a:ext uri="{FF2B5EF4-FFF2-40B4-BE49-F238E27FC236}">
                <a16:creationId xmlns:a16="http://schemas.microsoft.com/office/drawing/2014/main" id="{00F17C50-8970-439C-8DDE-A18C5B703EE2}"/>
              </a:ext>
            </a:extLst>
          </p:cNvPr>
          <p:cNvSpPr>
            <a:spLocks noGrp="1"/>
          </p:cNvSpPr>
          <p:nvPr>
            <p:ph idx="1"/>
          </p:nvPr>
        </p:nvSpPr>
        <p:spPr/>
        <p:txBody>
          <a:bodyPr/>
          <a:lstStyle/>
          <a:p>
            <a:r>
              <a:rPr lang="en-US" dirty="0">
                <a:solidFill>
                  <a:schemeClr val="tx1"/>
                </a:solidFill>
              </a:rPr>
              <a:t>Meet the individual requirements of each data provider</a:t>
            </a:r>
          </a:p>
          <a:p>
            <a:r>
              <a:rPr lang="en-US" dirty="0">
                <a:solidFill>
                  <a:schemeClr val="tx1"/>
                </a:solidFill>
              </a:rPr>
              <a:t>CRADC staff and Researchers abide to Data Use Agreements</a:t>
            </a:r>
          </a:p>
          <a:p>
            <a:r>
              <a:rPr lang="en-US" dirty="0">
                <a:solidFill>
                  <a:schemeClr val="tx1"/>
                </a:solidFill>
              </a:rPr>
              <a:t>Duo authentication, 14 character passwords, idle sessions of 15 minutes automatically disconnect(processes still run) </a:t>
            </a:r>
          </a:p>
          <a:p>
            <a:r>
              <a:rPr lang="en-US" dirty="0">
                <a:solidFill>
                  <a:schemeClr val="tx1"/>
                </a:solidFill>
              </a:rPr>
              <a:t>National Institute security and technology(NIST) 800-171 certified.  </a:t>
            </a:r>
          </a:p>
          <a:p>
            <a:pPr marL="76200" indent="0">
              <a:buNone/>
            </a:pPr>
            <a:r>
              <a:rPr lang="en-US" dirty="0">
                <a:hlinkClick r:id="rId2"/>
              </a:rPr>
              <a:t>https://csrc.nist.gov/publications/detail/sp/800-171/rev-2/final</a:t>
            </a:r>
            <a:endParaRPr lang="en-US" dirty="0"/>
          </a:p>
          <a:p>
            <a:pPr marL="76200" indent="0">
              <a:buNone/>
            </a:pPr>
            <a:endParaRPr lang="en-US" dirty="0"/>
          </a:p>
          <a:p>
            <a:r>
              <a:rPr lang="en-US" dirty="0">
                <a:solidFill>
                  <a:schemeClr val="tx1"/>
                </a:solidFill>
              </a:rPr>
              <a:t>Requirements. Remote connection. VPN as additional layer. Bureau Labor Statistics(BLS) Add Health(AH). </a:t>
            </a:r>
          </a:p>
          <a:p>
            <a:pPr marL="76200" indent="0">
              <a:buNone/>
            </a:pPr>
            <a:endParaRPr lang="en-US" dirty="0"/>
          </a:p>
          <a:p>
            <a:endParaRPr lang="en-US" dirty="0"/>
          </a:p>
        </p:txBody>
      </p:sp>
    </p:spTree>
    <p:extLst>
      <p:ext uri="{BB962C8B-B14F-4D97-AF65-F5344CB8AC3E}">
        <p14:creationId xmlns:p14="http://schemas.microsoft.com/office/powerpoint/2010/main" val="485664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13E0-B9C0-444A-890E-8102E5FE0BAD}"/>
              </a:ext>
            </a:extLst>
          </p:cNvPr>
          <p:cNvSpPr>
            <a:spLocks noGrp="1"/>
          </p:cNvSpPr>
          <p:nvPr>
            <p:ph type="title"/>
          </p:nvPr>
        </p:nvSpPr>
        <p:spPr/>
        <p:txBody>
          <a:bodyPr>
            <a:normAutofit fontScale="90000"/>
          </a:bodyPr>
          <a:lstStyle/>
          <a:p>
            <a:r>
              <a:rPr lang="en-US" dirty="0"/>
              <a:t>FAQS</a:t>
            </a:r>
          </a:p>
        </p:txBody>
      </p:sp>
      <p:sp>
        <p:nvSpPr>
          <p:cNvPr id="3" name="Content Placeholder 2">
            <a:extLst>
              <a:ext uri="{FF2B5EF4-FFF2-40B4-BE49-F238E27FC236}">
                <a16:creationId xmlns:a16="http://schemas.microsoft.com/office/drawing/2014/main" id="{BCA0046F-10A3-4DE2-950D-9C8BE02ED731}"/>
              </a:ext>
            </a:extLst>
          </p:cNvPr>
          <p:cNvSpPr>
            <a:spLocks noGrp="1"/>
          </p:cNvSpPr>
          <p:nvPr>
            <p:ph idx="1"/>
          </p:nvPr>
        </p:nvSpPr>
        <p:spPr/>
        <p:txBody>
          <a:bodyPr/>
          <a:lstStyle/>
          <a:p>
            <a:r>
              <a:rPr lang="en-US" dirty="0">
                <a:solidFill>
                  <a:schemeClr val="tx1"/>
                </a:solidFill>
              </a:rPr>
              <a:t>Project Expires. 2 months heads up. Act immediately to extend. Otherwise inactive. Create a new contract. </a:t>
            </a:r>
          </a:p>
          <a:p>
            <a:r>
              <a:rPr lang="en-US" dirty="0">
                <a:solidFill>
                  <a:schemeClr val="tx1"/>
                </a:solidFill>
              </a:rPr>
              <a:t>Transfer files(data, code, results, etc.). </a:t>
            </a:r>
          </a:p>
          <a:p>
            <a:r>
              <a:rPr lang="en-US" dirty="0">
                <a:solidFill>
                  <a:schemeClr val="tx1"/>
                </a:solidFill>
              </a:rPr>
              <a:t>No Internet Access, copy paste</a:t>
            </a:r>
          </a:p>
          <a:p>
            <a:r>
              <a:rPr lang="en-US" dirty="0">
                <a:solidFill>
                  <a:schemeClr val="tx1"/>
                </a:solidFill>
              </a:rPr>
              <a:t>Software additions(Python libraries, R packages, Stata packages)</a:t>
            </a:r>
          </a:p>
        </p:txBody>
      </p:sp>
    </p:spTree>
    <p:extLst>
      <p:ext uri="{BB962C8B-B14F-4D97-AF65-F5344CB8AC3E}">
        <p14:creationId xmlns:p14="http://schemas.microsoft.com/office/powerpoint/2010/main" val="161391655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570</Words>
  <Application>Microsoft Office PowerPoint</Application>
  <PresentationFormat>Widescreen</PresentationFormat>
  <Paragraphs>52</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MT</vt:lpstr>
      <vt:lpstr>Calibri</vt:lpstr>
      <vt:lpstr>Helvetica Neue</vt:lpstr>
      <vt:lpstr>Times</vt:lpstr>
      <vt:lpstr>Verdana</vt:lpstr>
      <vt:lpstr>Simple Light</vt:lpstr>
      <vt:lpstr>Working with Restricted Data at Cornell Flow</vt:lpstr>
      <vt:lpstr>CCSS Research Support Code of Conduct</vt:lpstr>
      <vt:lpstr>Land Acknowledgement Cornell University is located on the traditional homelands of the Gayogo̱ hó꞉nǫ' (the Cayuga  Nation). The Gayogo̱ hó꞉nǫ' are members of the Haudenosaunee Confederacy, an alliance of six  sovereign Nations with a historic and contemporary presence on this land. The Confederacy  precedes the establishment of Cornell University, New York state, and the United States of  America. We acknowledge the painful history of Gayogo̱ hó꞉nǫ' dispossession, and honor the  ongoing connection of Gayogo̱ hó꞉nǫ' people, past and present, to these lands and waters.</vt:lpstr>
      <vt:lpstr>Attendance</vt:lpstr>
      <vt:lpstr>Outline</vt:lpstr>
      <vt:lpstr>Approval Process</vt:lpstr>
      <vt:lpstr>CCSS CRADC Computing Resources</vt:lpstr>
      <vt:lpstr>Security</vt:lpstr>
      <vt:lpstr>FAQS</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Restricted Data at Cornell Flow</dc:title>
  <dc:creator>Jacob R Grippin</dc:creator>
  <cp:lastModifiedBy>Jacob R Grippin</cp:lastModifiedBy>
  <cp:revision>13</cp:revision>
  <dcterms:created xsi:type="dcterms:W3CDTF">2022-12-29T00:40:26Z</dcterms:created>
  <dcterms:modified xsi:type="dcterms:W3CDTF">2023-02-02T23:15:26Z</dcterms:modified>
</cp:coreProperties>
</file>