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9.jpg" ContentType="image/jpg"/>
  <Override PartName="/ppt/notesSlides/notesSlide2.xml" ContentType="application/vnd.openxmlformats-officedocument.presentationml.notesSlide+xml"/>
  <Override PartName="/ppt/media/image11.jpg" ContentType="image/jpg"/>
  <Override PartName="/ppt/notesSlides/notesSlide3.xml" ContentType="application/vnd.openxmlformats-officedocument.presentationml.notesSlide+xml"/>
  <Override PartName="/ppt/media/image28.jpg" ContentType="image/jp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3"/>
  </p:notesMasterIdLst>
  <p:sldIdLst>
    <p:sldId id="256" r:id="rId2"/>
    <p:sldId id="257" r:id="rId3"/>
    <p:sldId id="265" r:id="rId4"/>
    <p:sldId id="266" r:id="rId5"/>
    <p:sldId id="267" r:id="rId6"/>
    <p:sldId id="268" r:id="rId7"/>
    <p:sldId id="260" r:id="rId8"/>
    <p:sldId id="278" r:id="rId9"/>
    <p:sldId id="274" r:id="rId10"/>
    <p:sldId id="272" r:id="rId11"/>
    <p:sldId id="275" r:id="rId12"/>
    <p:sldId id="273" r:id="rId13"/>
    <p:sldId id="276" r:id="rId14"/>
    <p:sldId id="277" r:id="rId15"/>
    <p:sldId id="282" r:id="rId16"/>
    <p:sldId id="279" r:id="rId17"/>
    <p:sldId id="285" r:id="rId18"/>
    <p:sldId id="280" r:id="rId19"/>
    <p:sldId id="281" r:id="rId20"/>
    <p:sldId id="284" r:id="rId21"/>
    <p:sldId id="264" r:id="rId22"/>
  </p:sldIdLst>
  <p:sldSz cx="12192000" cy="6858000"/>
  <p:notesSz cx="6858000" cy="9144000"/>
  <p:embeddedFontLst>
    <p:embeddedFont>
      <p:font typeface="Times" panose="02020603050405020304" pitchFamily="18" charset="0"/>
      <p:regular r:id="rId24"/>
      <p:bold r:id="rId25"/>
      <p:italic r:id="rId26"/>
      <p:boldItalic r:id="rId27"/>
    </p:embeddedFont>
    <p:embeddedFont>
      <p:font typeface="Verdana" panose="020B060403050404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06" autoAdjust="0"/>
  </p:normalViewPr>
  <p:slideViewPr>
    <p:cSldViewPr snapToGrid="0">
      <p:cViewPr varScale="1">
        <p:scale>
          <a:sx n="98" d="100"/>
          <a:sy n="98" d="100"/>
        </p:scale>
        <p:origin x="43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cd4f08874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bcd4f088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Who You Are</a:t>
            </a:r>
          </a:p>
          <a:p>
            <a:pPr marL="228600" indent="-228600">
              <a:buAutoNum type="arabicPeriod"/>
            </a:pPr>
            <a:r>
              <a:rPr lang="en-US" dirty="0"/>
              <a:t>What You Do (methods, research areas)</a:t>
            </a:r>
          </a:p>
          <a:p>
            <a:pPr marL="228600" indent="-228600">
              <a:buAutoNum type="arabicPeriod"/>
            </a:pPr>
            <a:r>
              <a:rPr lang="en-US" dirty="0"/>
              <a:t>What you hope to learn today/</a:t>
            </a:r>
            <a:r>
              <a:rPr lang="en-US"/>
              <a:t>in this series?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1DA2D-6F0C-4D97-ACFB-71323C8E62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27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cd4f08874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bcd4f088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0339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cd4f08874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bcd4f088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1431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a633aa774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a633aa774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CSS maters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08675" y="5925446"/>
            <a:ext cx="137160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1ED2-9BAE-46CD-BE87-A2A8ACA2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7CBDE-C82E-4771-8C9A-CF26A99D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0F887-D00A-4818-86F1-FC7BAFFC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ABC8-71D9-4612-8398-F644C5DA9B1E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1BBF3-0003-48BB-B195-E5644F3E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CCAF2-03B0-47FD-B284-35DF51F0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D18-3E3A-4397-B40F-D2120DF5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7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59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0" y="0"/>
            <a:ext cx="12192000" cy="22230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58" name="Google Shape;58;p13" descr="cu white lrg.psd"/>
          <p:cNvPicPr preferRelativeResize="0"/>
          <p:nvPr/>
        </p:nvPicPr>
        <p:blipFill rotWithShape="1">
          <a:blip r:embed="rId2">
            <a:alphaModFix/>
          </a:blip>
          <a:srcRect l="29545" r="-704"/>
          <a:stretch/>
        </p:blipFill>
        <p:spPr>
          <a:xfrm>
            <a:off x="5162102" y="-157024"/>
            <a:ext cx="1826746" cy="52244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381000" y="1752600"/>
            <a:ext cx="11571900" cy="3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81000" y="1066800"/>
            <a:ext cx="1157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Helvetica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descr="0889_10_C_lr.jpg"/>
          <p:cNvPicPr preferRelativeResize="0"/>
          <p:nvPr/>
        </p:nvPicPr>
        <p:blipFill rotWithShape="1">
          <a:blip r:embed="rId2">
            <a:alphaModFix/>
          </a:blip>
          <a:srcRect l="3172" r="7962"/>
          <a:stretch/>
        </p:blipFill>
        <p:spPr>
          <a:xfrm>
            <a:off x="0" y="0"/>
            <a:ext cx="12192000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" name="Google Shape;66;p14" descr="cu white lrg.psd"/>
          <p:cNvPicPr preferRelativeResize="0"/>
          <p:nvPr/>
        </p:nvPicPr>
        <p:blipFill rotWithShape="1">
          <a:blip r:embed="rId3">
            <a:alphaModFix/>
          </a:blip>
          <a:srcRect r="72185"/>
          <a:stretch/>
        </p:blipFill>
        <p:spPr>
          <a:xfrm>
            <a:off x="242711" y="402168"/>
            <a:ext cx="1732846" cy="126796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0" y="0"/>
            <a:ext cx="12192000" cy="22230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437447" y="1828800"/>
            <a:ext cx="6370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438151" y="3200422"/>
            <a:ext cx="5516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0" y="-6"/>
            <a:ext cx="12191999" cy="304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3" r:id="rId10"/>
    <p:sldLayoutId id="214748366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FcY5EyDiBRowbykQUay-idMa1PUZx1SD?usp=sharing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scraper.io/test-sites/e-commerce/static/phones/touch" TargetMode="External"/><Relationship Id="rId2" Type="http://schemas.openxmlformats.org/officeDocument/2006/relationships/hyperlink" Target="https://colab.research.google.com/drive/1FcY5EyDiBRowbykQUay-idMa1PUZx1SD?usp=sharing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github.io/fake-jobs/" TargetMode="External"/><Relationship Id="rId2" Type="http://schemas.openxmlformats.org/officeDocument/2006/relationships/hyperlink" Target="https://colab.research.google.com/drive/1egYeVhzxZJ_3AGEoK5bZIaxxLbpFBSLC?usp=sharing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EyzRzzqg-CpUUfr85ATEEw6UiVE3bt_S?usp=sharing" TargetMode="External"/><Relationship Id="rId2" Type="http://schemas.openxmlformats.org/officeDocument/2006/relationships/hyperlink" Target="https://www.webscraper.io/test-sites/e-commerce/static/computers/laptops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a64KVg43SXCGK-wJViWZKhXoF6_uY5wY?usp=sharing" TargetMode="External"/><Relationship Id="rId2" Type="http://schemas.openxmlformats.org/officeDocument/2006/relationships/hyperlink" Target="https://api.covid19api.com/summary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XbHHRXuWzF_rMQ6dC-FAtob6Sfeh7q2u?usp=share_link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xA14MMwBFM1IuT4kMMA7vtRIINO8Wv1H?usp=sharing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0X6mMmwZ9uw06zLFh__2fNCskDIS8lXj/view?usp=sharing" TargetMode="Externa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Ab95XryOiL0dhwO4L1Axqcs8wBKlHTky?usp=share_link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jsonapi.org/examples/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58000"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400" y="457200"/>
            <a:ext cx="3429007" cy="82296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48575" y="2690950"/>
            <a:ext cx="11610525" cy="120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lnSpc>
                <a:spcPct val="90000"/>
              </a:lnSpc>
              <a:buClr>
                <a:schemeClr val="dk1"/>
              </a:buClr>
              <a:buSzPts val="4860"/>
            </a:pPr>
            <a:r>
              <a:rPr lang="en-US" sz="4000" dirty="0"/>
              <a:t>Web Scraping and APIs for extracting data through the web</a:t>
            </a:r>
            <a:endParaRPr sz="4000"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05700" y="4167050"/>
            <a:ext cx="8101800" cy="21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SzPts val="688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	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23546C-929D-4DF6-8EB4-79D1CDBD09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Below to sample code</a:t>
            </a:r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https://colab.research.google.com/drive/1FcY5EyDiBRowbykQUay-idMa1PUZx1SD?usp=sharing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Goal: Extract ‘Top items being scraped right now’ section. Pull item name, price, description, number of reviews.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93C531-215B-432A-B53B-49B80708F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BeautifulSoup</a:t>
            </a:r>
            <a:r>
              <a:rPr lang="en-US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215612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A3DD1A-383D-4AD4-A129-ECEAAA954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52600"/>
            <a:ext cx="11571900" cy="4823298"/>
          </a:xfrm>
        </p:spPr>
        <p:txBody>
          <a:bodyPr>
            <a:normAutofit/>
          </a:bodyPr>
          <a:lstStyle/>
          <a:p>
            <a:r>
              <a:rPr lang="en-US" dirty="0"/>
              <a:t>Link below to Sample Code</a:t>
            </a:r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https://colab.research.google.com/drive/1FcY5EyDiBRowbykQUay-idMa1PUZx1SD?usp=sharing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Scraping principles for Selenium and BS4 are similar. Different Syntax</a:t>
            </a:r>
          </a:p>
          <a:p>
            <a:endParaRPr lang="en-US" dirty="0"/>
          </a:p>
          <a:p>
            <a:r>
              <a:rPr lang="en-US" dirty="0"/>
              <a:t>Goal: Traverse website link below. Extract price, title, description and reviews as before for all pages. </a:t>
            </a:r>
          </a:p>
          <a:p>
            <a:pPr marL="114300" indent="0">
              <a:buNone/>
            </a:pPr>
            <a:r>
              <a:rPr lang="en-US" dirty="0">
                <a:hlinkClick r:id="rId3"/>
              </a:rPr>
              <a:t>https://www.webscraper.io/test-sites/e-commerce/static/phones/touch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19F3BB-0970-4B2D-80E2-7142A7F16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Example</a:t>
            </a:r>
          </a:p>
        </p:txBody>
      </p:sp>
    </p:spTree>
    <p:extLst>
      <p:ext uri="{BB962C8B-B14F-4D97-AF65-F5344CB8AC3E}">
        <p14:creationId xmlns:p14="http://schemas.microsoft.com/office/powerpoint/2010/main" val="43848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387E4F-EF30-4E93-886F-D8EF1FD20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52600"/>
            <a:ext cx="11571900" cy="4696838"/>
          </a:xfrm>
        </p:spPr>
        <p:txBody>
          <a:bodyPr>
            <a:normAutofit/>
          </a:bodyPr>
          <a:lstStyle/>
          <a:p>
            <a:r>
              <a:rPr lang="en-US" dirty="0"/>
              <a:t>Link below to code. Fill in missing areas to complete scraping program</a:t>
            </a:r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https://colab.research.google.com/drive/1egYeVhzxZJ_3AGEoK5bZIaxxLbpFBSLC?usp=sharing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Goal: Extract job title, job link, brief description provided. </a:t>
            </a:r>
          </a:p>
          <a:p>
            <a:r>
              <a:rPr lang="en-US" dirty="0"/>
              <a:t>Bonus: Place in Pandas </a:t>
            </a:r>
            <a:r>
              <a:rPr lang="en-US" dirty="0" err="1"/>
              <a:t>dataframe</a:t>
            </a:r>
            <a:r>
              <a:rPr lang="en-US" dirty="0"/>
              <a:t> and print</a:t>
            </a:r>
          </a:p>
          <a:p>
            <a:r>
              <a:rPr lang="en-US" dirty="0"/>
              <a:t>Website URL : </a:t>
            </a:r>
            <a:r>
              <a:rPr lang="en-US" dirty="0">
                <a:hlinkClick r:id="rId3"/>
              </a:rPr>
              <a:t>https://realpython.github.io/fake-jobs/</a:t>
            </a:r>
            <a:endParaRPr lang="en-US" dirty="0"/>
          </a:p>
          <a:p>
            <a:endParaRPr lang="en-US" dirty="0"/>
          </a:p>
          <a:p>
            <a:r>
              <a:rPr lang="en-US" dirty="0"/>
              <a:t>Another practice website: </a:t>
            </a:r>
            <a:r>
              <a:rPr lang="en-US" dirty="0">
                <a:hlinkClick r:id="rId3"/>
              </a:rPr>
              <a:t>https://realpython.github.io/fake-jobs/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2F8136-453E-49A2-B94F-CDD1321D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BS4 Exercise</a:t>
            </a:r>
          </a:p>
        </p:txBody>
      </p:sp>
    </p:spTree>
    <p:extLst>
      <p:ext uri="{BB962C8B-B14F-4D97-AF65-F5344CB8AC3E}">
        <p14:creationId xmlns:p14="http://schemas.microsoft.com/office/powerpoint/2010/main" val="4074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5F7877-C72E-43B9-BD42-09098037E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52600"/>
            <a:ext cx="11571900" cy="4774660"/>
          </a:xfrm>
        </p:spPr>
        <p:txBody>
          <a:bodyPr/>
          <a:lstStyle/>
          <a:p>
            <a:r>
              <a:rPr lang="en-US" dirty="0"/>
              <a:t>Extract all titles, descriptions, price and reviews for all pages computers. Following URL</a:t>
            </a:r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https://www.webscraper.io/test-sites/e-commerce/static/computers/laptops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Sample code:</a:t>
            </a:r>
          </a:p>
          <a:p>
            <a:pPr marL="114300" indent="0">
              <a:buNone/>
            </a:pPr>
            <a:r>
              <a:rPr lang="en-US" dirty="0">
                <a:hlinkClick r:id="rId3"/>
              </a:rPr>
              <a:t>https://colab.research.google.com/drive/1EyzRzzqg-CpUUfr85ATEEw6UiVE3bt_S?usp=sharing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8671BD-65EA-483A-BA0E-7A0EB70F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Exercise and Sample Code</a:t>
            </a:r>
          </a:p>
        </p:txBody>
      </p:sp>
    </p:spTree>
    <p:extLst>
      <p:ext uri="{BB962C8B-B14F-4D97-AF65-F5344CB8AC3E}">
        <p14:creationId xmlns:p14="http://schemas.microsoft.com/office/powerpoint/2010/main" val="392339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58000"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400" y="457200"/>
            <a:ext cx="3429007" cy="82296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48575" y="2690950"/>
            <a:ext cx="11610525" cy="120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lnSpc>
                <a:spcPct val="90000"/>
              </a:lnSpc>
              <a:buClr>
                <a:schemeClr val="dk1"/>
              </a:buClr>
              <a:buSzPts val="4860"/>
            </a:pPr>
            <a:r>
              <a:rPr lang="en-US" dirty="0"/>
              <a:t>Applications of API Techniques using Python</a:t>
            </a:r>
            <a:endParaRPr sz="4000"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05700" y="4167050"/>
            <a:ext cx="8101800" cy="21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SzPts val="688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	</a:t>
            </a: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369917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DC94AE-C870-440F-8930-450904AC6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52600"/>
            <a:ext cx="11571900" cy="4881664"/>
          </a:xfrm>
        </p:spPr>
        <p:txBody>
          <a:bodyPr>
            <a:normAutofit/>
          </a:bodyPr>
          <a:lstStyle/>
          <a:p>
            <a:r>
              <a:rPr lang="en-US" dirty="0"/>
              <a:t>Free to access and use with no keys required. </a:t>
            </a:r>
          </a:p>
          <a:p>
            <a:r>
              <a:rPr lang="en-US" dirty="0"/>
              <a:t>API json data. </a:t>
            </a:r>
            <a:r>
              <a:rPr lang="en-US" dirty="0">
                <a:hlinkClick r:id="rId2"/>
              </a:rPr>
              <a:t>https://api.covid19api.com/summary</a:t>
            </a:r>
            <a:endParaRPr lang="en-US" dirty="0"/>
          </a:p>
          <a:p>
            <a:r>
              <a:rPr lang="en-US" dirty="0"/>
              <a:t>Sample code</a:t>
            </a:r>
          </a:p>
          <a:p>
            <a:pPr marL="114300" indent="0">
              <a:buNone/>
            </a:pPr>
            <a:r>
              <a:rPr lang="en-US" dirty="0">
                <a:hlinkClick r:id="rId3"/>
              </a:rPr>
              <a:t>https://colab.research.google.com/drive/1a64KVg43SXCGK-wJViWZKhXoF6_uY5wY?usp=sharing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Goal: North American countries pull the following data fields(country name, total confirmed cases, total deaths, date). Place into Pandas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E51B38-5340-42D4-A58B-119AE00B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COVID19 API</a:t>
            </a:r>
          </a:p>
        </p:txBody>
      </p:sp>
    </p:spTree>
    <p:extLst>
      <p:ext uri="{BB962C8B-B14F-4D97-AF65-F5344CB8AC3E}">
        <p14:creationId xmlns:p14="http://schemas.microsoft.com/office/powerpoint/2010/main" val="16233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19FFCB-2F6F-4D0E-8117-2D8DDE4334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Requires keys to submit requests. Setup is quick, easy and free.</a:t>
            </a:r>
          </a:p>
          <a:p>
            <a:r>
              <a:rPr lang="en-US" dirty="0"/>
              <a:t>Sample code. Includes instructions for setup.</a:t>
            </a:r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https://colab.research.google.com/drive/1XbHHRXuWzF_rMQ6dC-FAtob6Sfeh7q2u?usp=share_link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Goal: Search reddit by topic. Trending posts, recent posts, top posts. Extract data for title, author, post text, up votes, down votes, number of comments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897AB-E0E8-4E68-8B5F-5C11A4F0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3500"/>
            <a:ext cx="11570100" cy="685800"/>
          </a:xfrm>
        </p:spPr>
        <p:txBody>
          <a:bodyPr/>
          <a:lstStyle/>
          <a:p>
            <a:r>
              <a:rPr lang="en-US" dirty="0"/>
              <a:t>Reddit API</a:t>
            </a:r>
          </a:p>
        </p:txBody>
      </p:sp>
    </p:spTree>
    <p:extLst>
      <p:ext uri="{BB962C8B-B14F-4D97-AF65-F5344CB8AC3E}">
        <p14:creationId xmlns:p14="http://schemas.microsoft.com/office/powerpoint/2010/main" val="408539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E4E512-8853-45D0-86E0-34A323F74D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below to code. Fill in missing areas to complete program</a:t>
            </a:r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https://colab.research.google.com/drive/1xA14MMwBFM1IuT4kMMA7vtRIINO8Wv1H?usp=sharing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Goal: What are the top 5 countries with the highest confirmed cases?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DD3306-3188-454F-B6F8-2152E83B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API Exercise</a:t>
            </a:r>
          </a:p>
        </p:txBody>
      </p:sp>
    </p:spTree>
    <p:extLst>
      <p:ext uri="{BB962C8B-B14F-4D97-AF65-F5344CB8AC3E}">
        <p14:creationId xmlns:p14="http://schemas.microsoft.com/office/powerpoint/2010/main" val="312257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4DE6B1-45A0-44DE-A8F0-12B43F6FD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Requires keys to submit requests. Setup is free, approval may take some time. </a:t>
            </a:r>
          </a:p>
          <a:p>
            <a:r>
              <a:rPr lang="en-US" dirty="0"/>
              <a:t>Sample code. Need bearer token to generate results.</a:t>
            </a:r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https://drive.google.com/file/d/10X6mMmwZ9uw06zLFh__2fNCskDIS8lXj/view?usp=sharing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Goal: Search tweets by keywords, hashtags, tweets by specific users, tweets by location. Filter tweets by date.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17EB0B-D40D-478C-84B4-248DAFA3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API</a:t>
            </a:r>
          </a:p>
        </p:txBody>
      </p:sp>
    </p:spTree>
    <p:extLst>
      <p:ext uri="{BB962C8B-B14F-4D97-AF65-F5344CB8AC3E}">
        <p14:creationId xmlns:p14="http://schemas.microsoft.com/office/powerpoint/2010/main" val="398791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542657-6904-4B2F-A5F5-FF6BD5C703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 and free to use at any time. No registration required.</a:t>
            </a:r>
          </a:p>
          <a:p>
            <a:r>
              <a:rPr lang="en-US" dirty="0"/>
              <a:t>Sample Code:</a:t>
            </a:r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https://colab.research.google.com/drive/1Ab95XryOiL0dhwO4L1Axqcs8wBKlHTky?usp=share_link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Goal: search Wikipedia by search term. Extract article title, URL, content</a:t>
            </a:r>
            <a:r>
              <a:rPr lang="en-US"/>
              <a:t>, links. 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24FBF9-2DDB-4E2B-8190-BCFC5B1D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API</a:t>
            </a:r>
          </a:p>
        </p:txBody>
      </p:sp>
    </p:spTree>
    <p:extLst>
      <p:ext uri="{BB962C8B-B14F-4D97-AF65-F5344CB8AC3E}">
        <p14:creationId xmlns:p14="http://schemas.microsoft.com/office/powerpoint/2010/main" val="163550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0F6-0206-43A8-944A-A909061A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87608-489B-43AD-9B11-877DABAE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Introduction: Web Scraping and APIs</a:t>
            </a:r>
          </a:p>
          <a:p>
            <a:r>
              <a:rPr lang="en-US" dirty="0"/>
              <a:t>Group Discussion. How do you plan to use Web Scraping/APIs in your research</a:t>
            </a:r>
          </a:p>
          <a:p>
            <a:r>
              <a:rPr lang="en-US" dirty="0"/>
              <a:t>Comparing Web Scraping vs APIs</a:t>
            </a:r>
          </a:p>
        </p:txBody>
      </p:sp>
    </p:spTree>
    <p:extLst>
      <p:ext uri="{BB962C8B-B14F-4D97-AF65-F5344CB8AC3E}">
        <p14:creationId xmlns:p14="http://schemas.microsoft.com/office/powerpoint/2010/main" val="3043016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898294-6320-4394-94BE-B5F0B37B5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50" y="512323"/>
            <a:ext cx="11570100" cy="685800"/>
          </a:xfrm>
        </p:spPr>
        <p:txBody>
          <a:bodyPr/>
          <a:lstStyle/>
          <a:p>
            <a:pPr algn="ctr"/>
            <a:r>
              <a:rPr lang="en-US" dirty="0"/>
              <a:t>Evaluation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A4D0D51-96FC-4460-A735-A0E412202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952" y="1163264"/>
            <a:ext cx="5066491" cy="506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85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437447" y="1828800"/>
            <a:ext cx="63702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438150" y="3200425"/>
            <a:ext cx="8537400" cy="106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Contact us at CCSS-ResearchSupport@cornell.edu								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55A5-3E40-4531-BAAB-83CF3D6F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Attendance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3A94CE-146F-41AC-80C6-CC2BADDFF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924" y="1212541"/>
            <a:ext cx="5396883" cy="539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36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457E7B-A5C4-4DC0-8705-CD5F5F4A0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Extraction of data from a website. </a:t>
            </a:r>
          </a:p>
          <a:p>
            <a:r>
              <a:rPr lang="en-US" dirty="0"/>
              <a:t>Loads HTML code from URL. User selects which content to keep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778A01-8E97-4A12-8DCE-7FBC6AAD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 Scraping</a:t>
            </a:r>
          </a:p>
        </p:txBody>
      </p:sp>
      <p:pic>
        <p:nvPicPr>
          <p:cNvPr id="4" name="object 15">
            <a:extLst>
              <a:ext uri="{FF2B5EF4-FFF2-40B4-BE49-F238E27FC236}">
                <a16:creationId xmlns:a16="http://schemas.microsoft.com/office/drawing/2014/main" id="{7330E6DC-C15C-4C14-8A13-B01B9A59C0C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4440" y="3122579"/>
            <a:ext cx="6843119" cy="364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4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AF2088-EFF8-47DE-8395-FB4424282B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Allows communication and data exchange between 2 applications.</a:t>
            </a:r>
          </a:p>
          <a:p>
            <a:r>
              <a:rPr lang="en-US" dirty="0"/>
              <a:t>API Sample Data: </a:t>
            </a:r>
            <a:r>
              <a:rPr lang="en-US" dirty="0">
                <a:hlinkClick r:id="rId2"/>
              </a:rPr>
              <a:t>https://jsonapi.org/examples/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D9BAF7-1EA0-43B8-9F9C-97F31B05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82CCD3-B8B5-48C2-82EB-1634A45A0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012" y="3094125"/>
            <a:ext cx="89820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2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2944B-4EDE-4C20-8009-90E70B7DF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387060"/>
            <a:ext cx="11029616" cy="11887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What brought </a:t>
            </a:r>
            <a:r>
              <a:rPr lang="en-US" sz="6000" i="1" dirty="0"/>
              <a:t>you </a:t>
            </a:r>
            <a:r>
              <a:rPr lang="en-US" sz="6000" dirty="0"/>
              <a:t>here today?</a:t>
            </a:r>
            <a:br>
              <a:rPr lang="en-US" sz="4400" dirty="0"/>
            </a:br>
            <a:r>
              <a:rPr lang="en-US" sz="4400" dirty="0"/>
              <a:t>(Breakout rooms)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D33BF-A272-416E-B42B-59AB081EF8DF}"/>
              </a:ext>
            </a:extLst>
          </p:cNvPr>
          <p:cNvSpPr txBox="1"/>
          <p:nvPr/>
        </p:nvSpPr>
        <p:spPr>
          <a:xfrm>
            <a:off x="1219078" y="3195961"/>
            <a:ext cx="10288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800" dirty="0"/>
              <a:t>Who you are?</a:t>
            </a:r>
          </a:p>
          <a:p>
            <a:pPr marL="342900" indent="-342900">
              <a:buAutoNum type="arabicPeriod"/>
            </a:pPr>
            <a:r>
              <a:rPr lang="en-US" sz="1800" dirty="0"/>
              <a:t>What you hope to learn from today’s series?</a:t>
            </a:r>
          </a:p>
          <a:p>
            <a:pPr marL="342900" indent="-342900">
              <a:buAutoNum type="arabicPeriod"/>
            </a:pPr>
            <a:r>
              <a:rPr lang="en-US" sz="1800" dirty="0"/>
              <a:t>How do you plan to use web scraping/APIs in your research?</a:t>
            </a:r>
          </a:p>
        </p:txBody>
      </p:sp>
    </p:spTree>
    <p:extLst>
      <p:ext uri="{BB962C8B-B14F-4D97-AF65-F5344CB8AC3E}">
        <p14:creationId xmlns:p14="http://schemas.microsoft.com/office/powerpoint/2010/main" val="1207324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48410" y="0"/>
            <a:ext cx="5543390" cy="6857615"/>
            <a:chOff x="10963016" y="0"/>
            <a:chExt cx="914146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23735" y="0"/>
              <a:ext cx="8680363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963016" y="0"/>
              <a:ext cx="461009" cy="11308715"/>
            </a:xfrm>
            <a:custGeom>
              <a:avLst/>
              <a:gdLst/>
              <a:ahLst/>
              <a:cxnLst/>
              <a:rect l="l" t="t" r="r" b="b"/>
              <a:pathLst>
                <a:path w="461009" h="11308715">
                  <a:moveTo>
                    <a:pt x="460718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460718" y="11308556"/>
                  </a:lnTo>
                  <a:lnTo>
                    <a:pt x="460718" y="0"/>
                  </a:lnTo>
                  <a:close/>
                </a:path>
              </a:pathLst>
            </a:custGeom>
            <a:solidFill>
              <a:srgbClr val="B31A1A"/>
            </a:solidFill>
          </p:spPr>
          <p:txBody>
            <a:bodyPr wrap="square" lIns="0" tIns="0" rIns="0" bIns="0" rtlCol="0"/>
            <a:lstStyle/>
            <a:p>
              <a:endParaRPr sz="849"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4789" y="3255734"/>
            <a:ext cx="2556642" cy="4361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3662" y="3039849"/>
            <a:ext cx="2516295" cy="7480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3662" y="4154845"/>
            <a:ext cx="2425677" cy="4813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42090" y="5662215"/>
            <a:ext cx="2060521" cy="7454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54789" y="4053253"/>
            <a:ext cx="1979216" cy="43872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23041" y="4843122"/>
            <a:ext cx="2510712" cy="47881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1760" y="5006912"/>
            <a:ext cx="2027099" cy="47628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05411" y="5798397"/>
            <a:ext cx="2230452" cy="43335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8855" y="2249050"/>
            <a:ext cx="1913115" cy="283989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2953881" y="2235602"/>
            <a:ext cx="447445" cy="219102"/>
          </a:xfrm>
          <a:custGeom>
            <a:avLst/>
            <a:gdLst/>
            <a:ahLst/>
            <a:cxnLst/>
            <a:rect l="l" t="t" r="r" b="b"/>
            <a:pathLst>
              <a:path w="737870" h="361314">
                <a:moveTo>
                  <a:pt x="57128" y="4789"/>
                </a:moveTo>
                <a:lnTo>
                  <a:pt x="0" y="4789"/>
                </a:lnTo>
                <a:lnTo>
                  <a:pt x="126059" y="355087"/>
                </a:lnTo>
                <a:lnTo>
                  <a:pt x="187122" y="355087"/>
                </a:lnTo>
                <a:lnTo>
                  <a:pt x="210512" y="290091"/>
                </a:lnTo>
                <a:lnTo>
                  <a:pt x="154624" y="290091"/>
                </a:lnTo>
                <a:lnTo>
                  <a:pt x="57128" y="4789"/>
                </a:lnTo>
                <a:close/>
              </a:path>
              <a:path w="737870" h="361314">
                <a:moveTo>
                  <a:pt x="313182" y="4789"/>
                </a:moveTo>
                <a:lnTo>
                  <a:pt x="256053" y="4789"/>
                </a:lnTo>
                <a:lnTo>
                  <a:pt x="158558" y="290091"/>
                </a:lnTo>
                <a:lnTo>
                  <a:pt x="210512" y="290091"/>
                </a:lnTo>
                <a:lnTo>
                  <a:pt x="313182" y="4789"/>
                </a:lnTo>
                <a:close/>
              </a:path>
              <a:path w="737870" h="361314">
                <a:moveTo>
                  <a:pt x="402937" y="258276"/>
                </a:moveTo>
                <a:lnTo>
                  <a:pt x="349913" y="258276"/>
                </a:lnTo>
                <a:lnTo>
                  <a:pt x="351677" y="273563"/>
                </a:lnTo>
                <a:lnTo>
                  <a:pt x="367908" y="313053"/>
                </a:lnTo>
                <a:lnTo>
                  <a:pt x="399270" y="341522"/>
                </a:lnTo>
                <a:lnTo>
                  <a:pt x="444244" y="357781"/>
                </a:lnTo>
                <a:lnTo>
                  <a:pt x="480933" y="360903"/>
                </a:lnTo>
                <a:lnTo>
                  <a:pt x="500700" y="360069"/>
                </a:lnTo>
                <a:lnTo>
                  <a:pt x="550890" y="347562"/>
                </a:lnTo>
                <a:lnTo>
                  <a:pt x="586713" y="322065"/>
                </a:lnTo>
                <a:lnTo>
                  <a:pt x="592539" y="314550"/>
                </a:lnTo>
                <a:lnTo>
                  <a:pt x="480591" y="314550"/>
                </a:lnTo>
                <a:lnTo>
                  <a:pt x="470617" y="314176"/>
                </a:lnTo>
                <a:lnTo>
                  <a:pt x="427696" y="300824"/>
                </a:lnTo>
                <a:lnTo>
                  <a:pt x="404284" y="267374"/>
                </a:lnTo>
                <a:lnTo>
                  <a:pt x="402937" y="258276"/>
                </a:lnTo>
                <a:close/>
              </a:path>
              <a:path w="737870" h="361314">
                <a:moveTo>
                  <a:pt x="483499" y="0"/>
                </a:moveTo>
                <a:lnTo>
                  <a:pt x="434687" y="7119"/>
                </a:lnTo>
                <a:lnTo>
                  <a:pt x="395069" y="27666"/>
                </a:lnTo>
                <a:lnTo>
                  <a:pt x="368557" y="59491"/>
                </a:lnTo>
                <a:lnTo>
                  <a:pt x="359321" y="100574"/>
                </a:lnTo>
                <a:lnTo>
                  <a:pt x="360849" y="117977"/>
                </a:lnTo>
                <a:lnTo>
                  <a:pt x="383780" y="159413"/>
                </a:lnTo>
                <a:lnTo>
                  <a:pt x="430539" y="186705"/>
                </a:lnTo>
                <a:lnTo>
                  <a:pt x="501042" y="206974"/>
                </a:lnTo>
                <a:lnTo>
                  <a:pt x="509711" y="209743"/>
                </a:lnTo>
                <a:lnTo>
                  <a:pt x="544594" y="227531"/>
                </a:lnTo>
                <a:lnTo>
                  <a:pt x="558245" y="257763"/>
                </a:lnTo>
                <a:lnTo>
                  <a:pt x="557615" y="266048"/>
                </a:lnTo>
                <a:lnTo>
                  <a:pt x="536181" y="298985"/>
                </a:lnTo>
                <a:lnTo>
                  <a:pt x="491485" y="314112"/>
                </a:lnTo>
                <a:lnTo>
                  <a:pt x="480591" y="314550"/>
                </a:lnTo>
                <a:lnTo>
                  <a:pt x="592539" y="314550"/>
                </a:lnTo>
                <a:lnTo>
                  <a:pt x="609623" y="272740"/>
                </a:lnTo>
                <a:lnTo>
                  <a:pt x="610585" y="258276"/>
                </a:lnTo>
                <a:lnTo>
                  <a:pt x="609997" y="246891"/>
                </a:lnTo>
                <a:lnTo>
                  <a:pt x="596196" y="209614"/>
                </a:lnTo>
                <a:lnTo>
                  <a:pt x="561114" y="178955"/>
                </a:lnTo>
                <a:lnTo>
                  <a:pt x="518274" y="161989"/>
                </a:lnTo>
                <a:lnTo>
                  <a:pt x="475631" y="150861"/>
                </a:lnTo>
                <a:lnTo>
                  <a:pt x="468789" y="149150"/>
                </a:lnTo>
                <a:lnTo>
                  <a:pt x="461662" y="146984"/>
                </a:lnTo>
                <a:lnTo>
                  <a:pt x="426997" y="130164"/>
                </a:lnTo>
                <a:lnTo>
                  <a:pt x="412002" y="105819"/>
                </a:lnTo>
                <a:lnTo>
                  <a:pt x="412053" y="96811"/>
                </a:lnTo>
                <a:lnTo>
                  <a:pt x="431031" y="60464"/>
                </a:lnTo>
                <a:lnTo>
                  <a:pt x="471889" y="46096"/>
                </a:lnTo>
                <a:lnTo>
                  <a:pt x="482302" y="45668"/>
                </a:lnTo>
                <a:lnTo>
                  <a:pt x="588382" y="45668"/>
                </a:lnTo>
                <a:lnTo>
                  <a:pt x="580780" y="36507"/>
                </a:lnTo>
                <a:lnTo>
                  <a:pt x="546272" y="12486"/>
                </a:lnTo>
                <a:lnTo>
                  <a:pt x="500764" y="780"/>
                </a:lnTo>
                <a:lnTo>
                  <a:pt x="483499" y="0"/>
                </a:lnTo>
                <a:close/>
              </a:path>
              <a:path w="737870" h="361314">
                <a:moveTo>
                  <a:pt x="588382" y="45668"/>
                </a:moveTo>
                <a:lnTo>
                  <a:pt x="482302" y="45668"/>
                </a:lnTo>
                <a:lnTo>
                  <a:pt x="496712" y="46513"/>
                </a:lnTo>
                <a:lnTo>
                  <a:pt x="509840" y="49046"/>
                </a:lnTo>
                <a:lnTo>
                  <a:pt x="547812" y="75259"/>
                </a:lnTo>
                <a:lnTo>
                  <a:pt x="554824" y="96811"/>
                </a:lnTo>
                <a:lnTo>
                  <a:pt x="605796" y="96811"/>
                </a:lnTo>
                <a:lnTo>
                  <a:pt x="604513" y="83106"/>
                </a:lnTo>
                <a:lnTo>
                  <a:pt x="601348" y="70213"/>
                </a:lnTo>
                <a:lnTo>
                  <a:pt x="596303" y="58133"/>
                </a:lnTo>
                <a:lnTo>
                  <a:pt x="589375" y="46866"/>
                </a:lnTo>
                <a:lnTo>
                  <a:pt x="588382" y="45668"/>
                </a:lnTo>
                <a:close/>
              </a:path>
              <a:path w="737870" h="361314">
                <a:moveTo>
                  <a:pt x="703334" y="290091"/>
                </a:moveTo>
                <a:lnTo>
                  <a:pt x="669755" y="317372"/>
                </a:lnTo>
                <a:lnTo>
                  <a:pt x="669125" y="324128"/>
                </a:lnTo>
                <a:lnTo>
                  <a:pt x="669755" y="330970"/>
                </a:lnTo>
                <a:lnTo>
                  <a:pt x="703334" y="358337"/>
                </a:lnTo>
                <a:lnTo>
                  <a:pt x="709605" y="358337"/>
                </a:lnTo>
                <a:lnTo>
                  <a:pt x="715307" y="356798"/>
                </a:lnTo>
                <a:lnTo>
                  <a:pt x="725569" y="350640"/>
                </a:lnTo>
                <a:lnTo>
                  <a:pt x="729674" y="346535"/>
                </a:lnTo>
                <a:lnTo>
                  <a:pt x="732753" y="341404"/>
                </a:lnTo>
                <a:lnTo>
                  <a:pt x="735946" y="336159"/>
                </a:lnTo>
                <a:lnTo>
                  <a:pt x="737542" y="330400"/>
                </a:lnTo>
                <a:lnTo>
                  <a:pt x="737542" y="324128"/>
                </a:lnTo>
                <a:lnTo>
                  <a:pt x="710101" y="290721"/>
                </a:lnTo>
                <a:lnTo>
                  <a:pt x="703334" y="2900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752663" y="2135083"/>
            <a:ext cx="1903103" cy="803164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463938" y="2012813"/>
            <a:ext cx="2286128" cy="660386"/>
          </a:xfrm>
          <a:custGeom>
            <a:avLst/>
            <a:gdLst/>
            <a:ahLst/>
            <a:cxnLst/>
            <a:rect l="l" t="t" r="r" b="b"/>
            <a:pathLst>
              <a:path w="3769995" h="1089025">
                <a:moveTo>
                  <a:pt x="3769525" y="0"/>
                </a:moveTo>
                <a:lnTo>
                  <a:pt x="3738118" y="0"/>
                </a:lnTo>
                <a:lnTo>
                  <a:pt x="3738118" y="31407"/>
                </a:lnTo>
                <a:lnTo>
                  <a:pt x="3738118" y="1057554"/>
                </a:lnTo>
                <a:lnTo>
                  <a:pt x="31419" y="1057554"/>
                </a:lnTo>
                <a:lnTo>
                  <a:pt x="31419" y="1057224"/>
                </a:lnTo>
                <a:lnTo>
                  <a:pt x="31419" y="31407"/>
                </a:lnTo>
                <a:lnTo>
                  <a:pt x="3738118" y="31407"/>
                </a:lnTo>
                <a:lnTo>
                  <a:pt x="3738118" y="0"/>
                </a:lnTo>
                <a:lnTo>
                  <a:pt x="31419" y="0"/>
                </a:lnTo>
                <a:lnTo>
                  <a:pt x="31419" y="584"/>
                </a:lnTo>
                <a:lnTo>
                  <a:pt x="0" y="584"/>
                </a:lnTo>
                <a:lnTo>
                  <a:pt x="0" y="31407"/>
                </a:lnTo>
                <a:lnTo>
                  <a:pt x="0" y="1057224"/>
                </a:lnTo>
                <a:lnTo>
                  <a:pt x="0" y="1088974"/>
                </a:lnTo>
                <a:lnTo>
                  <a:pt x="31419" y="1088974"/>
                </a:lnTo>
                <a:lnTo>
                  <a:pt x="3738118" y="1088974"/>
                </a:lnTo>
                <a:lnTo>
                  <a:pt x="3769525" y="1088974"/>
                </a:lnTo>
                <a:lnTo>
                  <a:pt x="3769525" y="0"/>
                </a:lnTo>
                <a:close/>
              </a:path>
            </a:pathLst>
          </a:custGeom>
          <a:solidFill>
            <a:srgbClr val="B31A1A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1" name="object 21"/>
          <p:cNvSpPr/>
          <p:nvPr/>
        </p:nvSpPr>
        <p:spPr>
          <a:xfrm>
            <a:off x="3575222" y="1955539"/>
            <a:ext cx="2286128" cy="1111296"/>
          </a:xfrm>
          <a:custGeom>
            <a:avLst/>
            <a:gdLst/>
            <a:ahLst/>
            <a:cxnLst/>
            <a:rect l="l" t="t" r="r" b="b"/>
            <a:pathLst>
              <a:path w="3769995" h="1832610">
                <a:moveTo>
                  <a:pt x="3769525" y="215"/>
                </a:moveTo>
                <a:lnTo>
                  <a:pt x="3738105" y="215"/>
                </a:lnTo>
                <a:lnTo>
                  <a:pt x="31419" y="215"/>
                </a:lnTo>
                <a:lnTo>
                  <a:pt x="31419" y="0"/>
                </a:lnTo>
                <a:lnTo>
                  <a:pt x="0" y="0"/>
                </a:lnTo>
                <a:lnTo>
                  <a:pt x="0" y="215"/>
                </a:lnTo>
                <a:lnTo>
                  <a:pt x="0" y="31623"/>
                </a:lnTo>
                <a:lnTo>
                  <a:pt x="0" y="1800860"/>
                </a:lnTo>
                <a:lnTo>
                  <a:pt x="31419" y="1800860"/>
                </a:lnTo>
                <a:lnTo>
                  <a:pt x="31419" y="31623"/>
                </a:lnTo>
                <a:lnTo>
                  <a:pt x="3738105" y="31623"/>
                </a:lnTo>
                <a:lnTo>
                  <a:pt x="3738105" y="1801202"/>
                </a:lnTo>
                <a:lnTo>
                  <a:pt x="31419" y="1801202"/>
                </a:lnTo>
                <a:lnTo>
                  <a:pt x="0" y="1801202"/>
                </a:lnTo>
                <a:lnTo>
                  <a:pt x="0" y="1832610"/>
                </a:lnTo>
                <a:lnTo>
                  <a:pt x="31419" y="1832610"/>
                </a:lnTo>
                <a:lnTo>
                  <a:pt x="3738105" y="1832610"/>
                </a:lnTo>
                <a:lnTo>
                  <a:pt x="3769525" y="1832610"/>
                </a:lnTo>
                <a:lnTo>
                  <a:pt x="3769525" y="215"/>
                </a:lnTo>
                <a:close/>
              </a:path>
            </a:pathLst>
          </a:custGeom>
          <a:solidFill>
            <a:srgbClr val="B31A1A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2" name="object 22"/>
          <p:cNvSpPr/>
          <p:nvPr/>
        </p:nvSpPr>
        <p:spPr>
          <a:xfrm>
            <a:off x="3118059" y="2990640"/>
            <a:ext cx="6546" cy="3454414"/>
          </a:xfrm>
          <a:custGeom>
            <a:avLst/>
            <a:gdLst/>
            <a:ahLst/>
            <a:cxnLst/>
            <a:rect l="l" t="t" r="r" b="b"/>
            <a:pathLst>
              <a:path w="10795" h="5696584">
                <a:moveTo>
                  <a:pt x="10470" y="5696161"/>
                </a:moveTo>
                <a:lnTo>
                  <a:pt x="10470" y="0"/>
                </a:lnTo>
                <a:lnTo>
                  <a:pt x="0" y="0"/>
                </a:lnTo>
                <a:lnTo>
                  <a:pt x="0" y="5696161"/>
                </a:lnTo>
                <a:lnTo>
                  <a:pt x="10470" y="56961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49DD33-A8A6-4DE1-B31B-A4DF13DEE09B}"/>
              </a:ext>
            </a:extLst>
          </p:cNvPr>
          <p:cNvSpPr txBox="1"/>
          <p:nvPr/>
        </p:nvSpPr>
        <p:spPr>
          <a:xfrm>
            <a:off x="288198" y="492148"/>
            <a:ext cx="5672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Web Scraping VS APIS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58000"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400" y="457200"/>
            <a:ext cx="3429007" cy="82296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48575" y="2690950"/>
            <a:ext cx="11610525" cy="120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lnSpc>
                <a:spcPct val="90000"/>
              </a:lnSpc>
              <a:buClr>
                <a:schemeClr val="dk1"/>
              </a:buClr>
              <a:buSzPts val="4860"/>
            </a:pPr>
            <a:r>
              <a:rPr lang="en-US" dirty="0"/>
              <a:t>Applications of Web Scraping Techniques with Python</a:t>
            </a:r>
            <a:endParaRPr sz="4000"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05700" y="4167050"/>
            <a:ext cx="8101800" cy="21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SzPts val="688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	</a:t>
            </a: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62669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8" y="222234"/>
            <a:ext cx="12191144" cy="800164"/>
            <a:chOff x="0" y="366480"/>
            <a:chExt cx="20104100" cy="13195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66480"/>
              <a:ext cx="20104099" cy="13193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66481"/>
              <a:ext cx="20104099" cy="123556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2838793" y="2431880"/>
            <a:ext cx="3143282" cy="4025850"/>
            <a:chOff x="4680674" y="4010349"/>
            <a:chExt cx="5183505" cy="6638925"/>
          </a:xfrm>
        </p:grpSpPr>
        <p:sp>
          <p:nvSpPr>
            <p:cNvPr id="6" name="object 6"/>
            <p:cNvSpPr/>
            <p:nvPr/>
          </p:nvSpPr>
          <p:spPr>
            <a:xfrm>
              <a:off x="4680674" y="4010349"/>
              <a:ext cx="5183505" cy="6638925"/>
            </a:xfrm>
            <a:custGeom>
              <a:avLst/>
              <a:gdLst/>
              <a:ahLst/>
              <a:cxnLst/>
              <a:rect l="l" t="t" r="r" b="b"/>
              <a:pathLst>
                <a:path w="5183505" h="6638925">
                  <a:moveTo>
                    <a:pt x="5183088" y="0"/>
                  </a:moveTo>
                  <a:lnTo>
                    <a:pt x="0" y="0"/>
                  </a:lnTo>
                  <a:lnTo>
                    <a:pt x="0" y="6638541"/>
                  </a:lnTo>
                  <a:lnTo>
                    <a:pt x="5183088" y="6638541"/>
                  </a:lnTo>
                  <a:lnTo>
                    <a:pt x="5183088" y="0"/>
                  </a:lnTo>
                  <a:close/>
                </a:path>
              </a:pathLst>
            </a:custGeom>
            <a:solidFill>
              <a:srgbClr val="530909"/>
            </a:solidFill>
          </p:spPr>
          <p:txBody>
            <a:bodyPr wrap="square" lIns="0" tIns="0" rIns="0" bIns="0" rtlCol="0"/>
            <a:lstStyle/>
            <a:p>
              <a:endParaRPr sz="849" dirty="0"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3775" y="6779938"/>
              <a:ext cx="4191807" cy="102055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6645948" y="2431880"/>
            <a:ext cx="3562232" cy="4025850"/>
            <a:chOff x="7392444" y="4010349"/>
            <a:chExt cx="5874385" cy="6638925"/>
          </a:xfrm>
        </p:grpSpPr>
        <p:sp>
          <p:nvSpPr>
            <p:cNvPr id="10" name="object 10"/>
            <p:cNvSpPr/>
            <p:nvPr/>
          </p:nvSpPr>
          <p:spPr>
            <a:xfrm>
              <a:off x="7392444" y="4010349"/>
              <a:ext cx="5874385" cy="6638925"/>
            </a:xfrm>
            <a:custGeom>
              <a:avLst/>
              <a:gdLst/>
              <a:ahLst/>
              <a:cxnLst/>
              <a:rect l="l" t="t" r="r" b="b"/>
              <a:pathLst>
                <a:path w="5874384" h="6638925">
                  <a:moveTo>
                    <a:pt x="5874166" y="0"/>
                  </a:moveTo>
                  <a:lnTo>
                    <a:pt x="0" y="0"/>
                  </a:lnTo>
                  <a:lnTo>
                    <a:pt x="0" y="6638541"/>
                  </a:lnTo>
                  <a:lnTo>
                    <a:pt x="5874166" y="6638541"/>
                  </a:lnTo>
                  <a:lnTo>
                    <a:pt x="5874166" y="0"/>
                  </a:lnTo>
                  <a:close/>
                </a:path>
              </a:pathLst>
            </a:custGeom>
            <a:solidFill>
              <a:srgbClr val="530909"/>
            </a:solidFill>
          </p:spPr>
          <p:txBody>
            <a:bodyPr wrap="square" lIns="0" tIns="0" rIns="0" bIns="0" rtlCol="0"/>
            <a:lstStyle/>
            <a:p>
              <a:endParaRPr sz="849"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35164" y="4473923"/>
              <a:ext cx="4203269" cy="157527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56106" y="6826623"/>
              <a:ext cx="5121763" cy="1018211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13167" y="395848"/>
            <a:ext cx="7581621" cy="453476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2276984" y="880406"/>
            <a:ext cx="7919622" cy="1638450"/>
            <a:chOff x="0" y="1465923"/>
            <a:chExt cx="13060044" cy="2701925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44113" y="2146531"/>
              <a:ext cx="6015872" cy="134027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1465923"/>
              <a:ext cx="7036434" cy="2701488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046850" y="2795566"/>
            <a:ext cx="2727168" cy="9067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3285</TotalTime>
  <Words>776</Words>
  <Application>Microsoft Office PowerPoint</Application>
  <PresentationFormat>Widescreen</PresentationFormat>
  <Paragraphs>88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Helvetica Neue</vt:lpstr>
      <vt:lpstr>Times</vt:lpstr>
      <vt:lpstr>Verdana</vt:lpstr>
      <vt:lpstr>Arial</vt:lpstr>
      <vt:lpstr>Simple Light</vt:lpstr>
      <vt:lpstr>Web Scraping and APIs for extracting data through the web</vt:lpstr>
      <vt:lpstr>Outline</vt:lpstr>
      <vt:lpstr>Attendance</vt:lpstr>
      <vt:lpstr>Web Scraping</vt:lpstr>
      <vt:lpstr>APIs</vt:lpstr>
      <vt:lpstr>What brought you here today? (Breakout rooms)</vt:lpstr>
      <vt:lpstr>PowerPoint Presentation</vt:lpstr>
      <vt:lpstr>Applications of Web Scraping Techniques with Python</vt:lpstr>
      <vt:lpstr>PowerPoint Presentation</vt:lpstr>
      <vt:lpstr>BeautifulSoup Example</vt:lpstr>
      <vt:lpstr>Selenium Example</vt:lpstr>
      <vt:lpstr>BS4 Exercise</vt:lpstr>
      <vt:lpstr>Selenium Exercise and Sample Code</vt:lpstr>
      <vt:lpstr>Applications of API Techniques using Python</vt:lpstr>
      <vt:lpstr>COVID19 API</vt:lpstr>
      <vt:lpstr>Reddit API</vt:lpstr>
      <vt:lpstr>COVID API Exercise</vt:lpstr>
      <vt:lpstr>Twitter API</vt:lpstr>
      <vt:lpstr>Wikipedia API</vt:lpstr>
      <vt:lpstr>Evaluation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CCSS Research Support</dc:title>
  <dc:creator>Jacob R Grippin</dc:creator>
  <cp:lastModifiedBy>Jacob R Grippin</cp:lastModifiedBy>
  <cp:revision>43</cp:revision>
  <dcterms:modified xsi:type="dcterms:W3CDTF">2023-01-15T18:49:35Z</dcterms:modified>
</cp:coreProperties>
</file>