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g"/>
  <Override PartName="/ppt/notesSlides/notesSlide2.xml" ContentType="application/vnd.openxmlformats-officedocument.presentationml.notesSlide+xml"/>
  <Override PartName="/ppt/media/image11.jpg" ContentType="image/jpg"/>
  <Override PartName="/ppt/notesSlides/notesSlide3.xml" ContentType="application/vnd.openxmlformats-officedocument.presentationml.notesSlide+xml"/>
  <Override PartName="/ppt/media/image29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67" r:id="rId6"/>
    <p:sldId id="268" r:id="rId7"/>
    <p:sldId id="260" r:id="rId8"/>
    <p:sldId id="278" r:id="rId9"/>
    <p:sldId id="274" r:id="rId10"/>
    <p:sldId id="272" r:id="rId11"/>
    <p:sldId id="273" r:id="rId12"/>
    <p:sldId id="275" r:id="rId13"/>
    <p:sldId id="276" r:id="rId14"/>
    <p:sldId id="277" r:id="rId15"/>
    <p:sldId id="282" r:id="rId16"/>
    <p:sldId id="279" r:id="rId17"/>
    <p:sldId id="285" r:id="rId18"/>
    <p:sldId id="280" r:id="rId19"/>
    <p:sldId id="281" r:id="rId20"/>
    <p:sldId id="284" r:id="rId21"/>
    <p:sldId id="264" r:id="rId22"/>
  </p:sldIdLst>
  <p:sldSz cx="12192000" cy="6858000"/>
  <p:notesSz cx="6858000" cy="9144000"/>
  <p:embeddedFontLst>
    <p:embeddedFont>
      <p:font typeface="Times" panose="02020603050405020304" pitchFamily="18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06" autoAdjust="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Who You Are</a:t>
            </a:r>
          </a:p>
          <a:p>
            <a:pPr marL="228600" indent="-228600">
              <a:buAutoNum type="arabicPeriod"/>
            </a:pPr>
            <a:r>
              <a:rPr lang="en-US" dirty="0"/>
              <a:t>What You Do (methods, research areas)</a:t>
            </a:r>
          </a:p>
          <a:p>
            <a:pPr marL="228600" indent="-228600">
              <a:buAutoNum type="arabicPeriod"/>
            </a:pPr>
            <a:r>
              <a:rPr lang="en-US" dirty="0"/>
              <a:t>What you hope to learn today/</a:t>
            </a:r>
            <a:r>
              <a:rPr lang="en-US"/>
              <a:t>in this series?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1DA2D-6F0C-4D97-ACFB-71323C8E62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33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3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1ED2-9BAE-46CD-BE87-A2A8AC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CBDE-C82E-4771-8C9A-CF26A99D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F887-D00A-4818-86F1-FC7BAFF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ABC8-71D9-4612-8398-F644C5DA9B1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BBF3-0003-48BB-B195-E5644F3E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CAF2-03B0-47FD-B284-35DF51F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D18-3E3A-4397-B40F-D2120DF5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5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cY5EyDiBRowbykQUay-idMa1PUZx1SD?usp=sharing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github.io/fake-jobs/" TargetMode="External"/><Relationship Id="rId2" Type="http://schemas.openxmlformats.org/officeDocument/2006/relationships/hyperlink" Target="https://colab.research.google.com/drive/1egYeVhzxZJ_3AGEoK5bZIaxxLbpFBSLC?usp=sharing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craper.io/test-sites/e-commerce/static/phones/touch" TargetMode="External"/><Relationship Id="rId2" Type="http://schemas.openxmlformats.org/officeDocument/2006/relationships/hyperlink" Target="https://colab.research.google.com/drive/1FcY5EyDiBRowbykQUay-idMa1PUZx1SD?usp=sharing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yzRzzqg-CpUUfr85ATEEw6UiVE3bt_S?usp=sharing" TargetMode="External"/><Relationship Id="rId2" Type="http://schemas.openxmlformats.org/officeDocument/2006/relationships/hyperlink" Target="https://www.webscraper.io/test-sites/e-commerce/static/computers/laptops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64KVg43SXCGK-wJViWZKhXoF6_uY5wY?usp=sharing" TargetMode="External"/><Relationship Id="rId2" Type="http://schemas.openxmlformats.org/officeDocument/2006/relationships/hyperlink" Target="https://api.covid19api.com/summary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bHHRXuWzF_rMQ6dC-FAtob6Sfeh7q2u?usp=share_link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A14MMwBFM1IuT4kMMA7vtRIINO8Wv1H?usp=sharing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X6mMmwZ9uw06zLFh__2fNCskDIS8lXj/view?usp=sharing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Ab95XryOiL0dhwO4L1Axqcs8wBKlHTky?usp=share_link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sonapi.org/examples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4000" dirty="0"/>
              <a:t>Web Scraping and APIs for extracting data through the web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3546C-929D-4DF6-8EB4-79D1CDBD0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Below to sample code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https://colab.research.google.com/drive/1FcY5EyDiBRowbykQUay-idMa1PUZx1SD?usp=sharing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Extract ‘Top items being scraped right now’ section. Pull item name, price, description, number of reviews.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93C531-215B-432A-B53B-49B80708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1561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387E4F-EF30-4E93-886F-D8EF1FD2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696838"/>
          </a:xfrm>
        </p:spPr>
        <p:txBody>
          <a:bodyPr>
            <a:normAutofit/>
          </a:bodyPr>
          <a:lstStyle/>
          <a:p>
            <a:r>
              <a:rPr lang="en-US" dirty="0"/>
              <a:t>Link below to code. Fill in missing areas to complete scraping program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https://colab.research.google.com/drive/1egYeVhzxZJ_3AGEoK5bZIaxxLbpFBSLC?usp=sharing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Extract job title, job link, brief description provided. </a:t>
            </a:r>
          </a:p>
          <a:p>
            <a:r>
              <a:rPr lang="en-US" dirty="0"/>
              <a:t>Bonus: Place in Pandas </a:t>
            </a:r>
            <a:r>
              <a:rPr lang="en-US" dirty="0" err="1"/>
              <a:t>dataframe</a:t>
            </a:r>
            <a:r>
              <a:rPr lang="en-US" dirty="0"/>
              <a:t> and print</a:t>
            </a:r>
          </a:p>
          <a:p>
            <a:r>
              <a:rPr lang="en-US" dirty="0"/>
              <a:t>Website URL : </a:t>
            </a:r>
            <a:r>
              <a:rPr lang="en-US" dirty="0">
                <a:hlinkClick r:id="rId3"/>
              </a:rPr>
              <a:t>https://realpython.github.io/fake-jobs/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practice website: </a:t>
            </a:r>
            <a:r>
              <a:rPr lang="en-US" dirty="0">
                <a:hlinkClick r:id="rId3"/>
              </a:rPr>
              <a:t>https://realpython.github.io/fake-jobs/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F8136-453E-49A2-B94F-CDD1321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074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A3DD1A-383D-4AD4-A129-ECEAAA95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23298"/>
          </a:xfrm>
        </p:spPr>
        <p:txBody>
          <a:bodyPr>
            <a:normAutofit/>
          </a:bodyPr>
          <a:lstStyle/>
          <a:p>
            <a:r>
              <a:rPr lang="en-US" dirty="0"/>
              <a:t>Link below to Sample Code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https://colab.research.google.com/drive/1FcY5EyDiBRowbykQUay-idMa1PUZx1SD?usp=sharing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Scraping principles for Selenium and BS4 are similar. Different Syntax</a:t>
            </a:r>
          </a:p>
          <a:p>
            <a:endParaRPr lang="en-US" dirty="0"/>
          </a:p>
          <a:p>
            <a:r>
              <a:rPr lang="en-US" dirty="0"/>
              <a:t>Goal: Traverse website link below. Extract price, title, description and reviews as before for all pages. 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https://www.webscraper.io/test-sites/e-commerce/static/phones/touch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19F3BB-0970-4B2D-80E2-7142A7F1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Example</a:t>
            </a:r>
          </a:p>
        </p:txBody>
      </p:sp>
    </p:spTree>
    <p:extLst>
      <p:ext uri="{BB962C8B-B14F-4D97-AF65-F5344CB8AC3E}">
        <p14:creationId xmlns:p14="http://schemas.microsoft.com/office/powerpoint/2010/main" val="4384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5F7877-C72E-43B9-BD42-09098037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774660"/>
          </a:xfrm>
        </p:spPr>
        <p:txBody>
          <a:bodyPr/>
          <a:lstStyle/>
          <a:p>
            <a:r>
              <a:rPr lang="en-US" dirty="0"/>
              <a:t>Extract all titles, descriptions, price and reviews for all pages computers. Following URL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https://www.webscraper.io/test-sites/e-commerce/static/computers/laptops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Sample code: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https://colab.research.google.com/drive/1EyzRzzqg-CpUUfr85ATEEw6UiVE3bt_S?usp=sharing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671BD-65EA-483A-BA0E-7A0EB70F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Exercise and Sample Code</a:t>
            </a:r>
          </a:p>
        </p:txBody>
      </p:sp>
    </p:spTree>
    <p:extLst>
      <p:ext uri="{BB962C8B-B14F-4D97-AF65-F5344CB8AC3E}">
        <p14:creationId xmlns:p14="http://schemas.microsoft.com/office/powerpoint/2010/main" val="39233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dirty="0"/>
              <a:t>Applications of API Techniques using Python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6991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DC94AE-C870-440F-8930-450904AC6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81664"/>
          </a:xfrm>
        </p:spPr>
        <p:txBody>
          <a:bodyPr>
            <a:normAutofit/>
          </a:bodyPr>
          <a:lstStyle/>
          <a:p>
            <a:r>
              <a:rPr lang="en-US" dirty="0"/>
              <a:t>Free to access and use with no keys required. </a:t>
            </a:r>
          </a:p>
          <a:p>
            <a:r>
              <a:rPr lang="en-US" dirty="0"/>
              <a:t>API json data. </a:t>
            </a:r>
            <a:r>
              <a:rPr lang="en-US" dirty="0">
                <a:hlinkClick r:id="rId2"/>
              </a:rPr>
              <a:t>https://api.covid19api.com/summary</a:t>
            </a:r>
            <a:endParaRPr lang="en-US" dirty="0"/>
          </a:p>
          <a:p>
            <a:r>
              <a:rPr lang="en-US" dirty="0"/>
              <a:t>Sample code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https://colab.research.google.com/drive/1a64KVg43SXCGK-wJViWZKhXoF6_uY5wY?usp=sharing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North American countries pull the following data fields(country name, total confirmed cases, total deaths, date). Place into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51B38-5340-42D4-A58B-119AE00B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COVID19 API</a:t>
            </a:r>
          </a:p>
        </p:txBody>
      </p:sp>
    </p:spTree>
    <p:extLst>
      <p:ext uri="{BB962C8B-B14F-4D97-AF65-F5344CB8AC3E}">
        <p14:creationId xmlns:p14="http://schemas.microsoft.com/office/powerpoint/2010/main" val="1623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19FFCB-2F6F-4D0E-8117-2D8DDE433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keys to submit requests. Setup is quick, easy and free.</a:t>
            </a:r>
          </a:p>
          <a:p>
            <a:r>
              <a:rPr lang="en-US" dirty="0"/>
              <a:t>Sample code. Includes instructions for setup.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https://colab.research.google.com/drive/1XbHHRXuWzF_rMQ6dC-FAtob6Sfeh7q2u?usp=share_link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Search reddit by topic. Trending posts, recent posts, top posts. Extract data for title, author, post text, up votes, down votes, number of comments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897AB-E0E8-4E68-8B5F-5C11A4F0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3500"/>
            <a:ext cx="11570100" cy="685800"/>
          </a:xfrm>
        </p:spPr>
        <p:txBody>
          <a:bodyPr/>
          <a:lstStyle/>
          <a:p>
            <a:r>
              <a:rPr lang="en-US" dirty="0"/>
              <a:t>Reddit API</a:t>
            </a:r>
          </a:p>
        </p:txBody>
      </p:sp>
    </p:spTree>
    <p:extLst>
      <p:ext uri="{BB962C8B-B14F-4D97-AF65-F5344CB8AC3E}">
        <p14:creationId xmlns:p14="http://schemas.microsoft.com/office/powerpoint/2010/main" val="40853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E4E512-8853-45D0-86E0-34A323F74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below to code. Fill in missing areas to complete program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https://colab.research.google.com/drive/1xA14MMwBFM1IuT4kMMA7vtRIINO8Wv1H?usp=sharing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What are the top 5 countries with the highest confirmed cases?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DD3306-3188-454F-B6F8-2152E83B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API Exercise</a:t>
            </a:r>
          </a:p>
        </p:txBody>
      </p:sp>
    </p:spTree>
    <p:extLst>
      <p:ext uri="{BB962C8B-B14F-4D97-AF65-F5344CB8AC3E}">
        <p14:creationId xmlns:p14="http://schemas.microsoft.com/office/powerpoint/2010/main" val="31225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DE6B1-45A0-44DE-A8F0-12B43F6FD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keys to submit requests. Setup is free, approval may take some time. </a:t>
            </a:r>
          </a:p>
          <a:p>
            <a:r>
              <a:rPr lang="en-US" dirty="0"/>
              <a:t>Sample code. Need bearer token to generate results.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https://drive.google.com/file/d/10X6mMmwZ9uw06zLFh__2fNCskDIS8lXj/view?usp=sharing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Search tweets by keywords, hashtags, tweets by specific users, tweets by location. Filter tweets by date.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EB0B-D40D-478C-84B4-248DAFA3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API</a:t>
            </a:r>
          </a:p>
        </p:txBody>
      </p:sp>
    </p:spTree>
    <p:extLst>
      <p:ext uri="{BB962C8B-B14F-4D97-AF65-F5344CB8AC3E}">
        <p14:creationId xmlns:p14="http://schemas.microsoft.com/office/powerpoint/2010/main" val="39879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542657-6904-4B2F-A5F5-FF6BD5C70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and free to use at any time. No registration required.</a:t>
            </a:r>
          </a:p>
          <a:p>
            <a:r>
              <a:rPr lang="en-US" dirty="0"/>
              <a:t>Sample Code: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https://colab.research.google.com/drive/1Ab95XryOiL0dhwO4L1Axqcs8wBKlHTky?usp=share_link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Goal: search Wikipedia by search term. Extract article title, URL, content</a:t>
            </a:r>
            <a:r>
              <a:rPr lang="en-US"/>
              <a:t>, links.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4FBF9-2DDB-4E2B-8190-BCFC5B1D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API</a:t>
            </a:r>
          </a:p>
        </p:txBody>
      </p:sp>
    </p:spTree>
    <p:extLst>
      <p:ext uri="{BB962C8B-B14F-4D97-AF65-F5344CB8AC3E}">
        <p14:creationId xmlns:p14="http://schemas.microsoft.com/office/powerpoint/2010/main" val="16355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0F6-0206-43A8-944A-A909061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7608-489B-43AD-9B11-877DABAE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Introduction: Web Scraping and APIs</a:t>
            </a:r>
          </a:p>
          <a:p>
            <a:r>
              <a:rPr lang="en-US" dirty="0"/>
              <a:t>Group Discussion. How do you plan to use Web Scraping/APIs in your research</a:t>
            </a:r>
          </a:p>
          <a:p>
            <a:r>
              <a:rPr lang="en-US" dirty="0"/>
              <a:t>Comparing Web Scraping vs APIs</a:t>
            </a:r>
          </a:p>
          <a:p>
            <a:r>
              <a:rPr lang="en-US" dirty="0"/>
              <a:t>Popular applications and packages for Web Scraping/APIs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1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98294-6320-4394-94BE-B5F0B37B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0" y="512323"/>
            <a:ext cx="11570100" cy="685800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4D0D51-96FC-4460-A735-A0E41220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52" y="1163264"/>
            <a:ext cx="5066491" cy="50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5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55A5-3E40-4531-BAAB-83CF3D6F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Attendance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A94CE-146F-41AC-80C6-CC2BADDF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24" y="1212541"/>
            <a:ext cx="5396883" cy="53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</a:t>
            </a:r>
            <a:r>
              <a:rPr lang="en-US"/>
              <a:t>User selects </a:t>
            </a:r>
            <a:r>
              <a:rPr lang="en-US" dirty="0"/>
              <a:t>which content to keep.</a:t>
            </a:r>
          </a:p>
          <a:p>
            <a:r>
              <a:rPr lang="en-US" dirty="0"/>
              <a:t>Static and Dynamic content.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7459" y="3385829"/>
            <a:ext cx="5917082" cy="34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AF2088-EFF8-47DE-8395-FB4424282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communication and data exchange between 2 applications.</a:t>
            </a:r>
          </a:p>
          <a:p>
            <a:r>
              <a:rPr lang="en-US" dirty="0"/>
              <a:t>API Sample Data: </a:t>
            </a:r>
            <a:r>
              <a:rPr lang="en-US" dirty="0">
                <a:hlinkClick r:id="rId2"/>
              </a:rPr>
              <a:t>https://jsonapi.org/examples/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9BAF7-1EA0-43B8-9F9C-97F31B05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2CCD3-B8B5-48C2-82EB-1634A45A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12" y="3094125"/>
            <a:ext cx="8982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944B-4EDE-4C20-8009-90E70B7D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87060"/>
            <a:ext cx="11029616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brought </a:t>
            </a:r>
            <a:r>
              <a:rPr lang="en-US" sz="6000" i="1" dirty="0"/>
              <a:t>you </a:t>
            </a:r>
            <a:r>
              <a:rPr lang="en-US" sz="6000" dirty="0"/>
              <a:t>here today?</a:t>
            </a:r>
            <a:br>
              <a:rPr lang="en-US" sz="4400" dirty="0"/>
            </a:br>
            <a:r>
              <a:rPr lang="en-US" sz="4400" dirty="0"/>
              <a:t>(Breakout rooms)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D33BF-A272-416E-B42B-59AB081EF8DF}"/>
              </a:ext>
            </a:extLst>
          </p:cNvPr>
          <p:cNvSpPr txBox="1"/>
          <p:nvPr/>
        </p:nvSpPr>
        <p:spPr>
          <a:xfrm>
            <a:off x="1219078" y="3195961"/>
            <a:ext cx="10288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Who you are?</a:t>
            </a:r>
          </a:p>
          <a:p>
            <a:pPr marL="342900" indent="-342900">
              <a:buAutoNum type="arabicPeriod"/>
            </a:pPr>
            <a:r>
              <a:rPr lang="en-US" sz="1800" dirty="0"/>
              <a:t>What you do(methods, research areas)?</a:t>
            </a:r>
          </a:p>
          <a:p>
            <a:pPr marL="342900" indent="-342900">
              <a:buAutoNum type="arabicPeriod"/>
            </a:pPr>
            <a:r>
              <a:rPr lang="en-US" sz="1800" dirty="0"/>
              <a:t>What you hope to learn from today’s series?</a:t>
            </a:r>
          </a:p>
          <a:p>
            <a:pPr marL="342900" indent="-342900">
              <a:buAutoNum type="arabicPeriod"/>
            </a:pPr>
            <a:r>
              <a:rPr lang="en-US" sz="1800" dirty="0"/>
              <a:t>How do you plan to use web scraping/APIs in your research?</a:t>
            </a:r>
          </a:p>
        </p:txBody>
      </p:sp>
    </p:spTree>
    <p:extLst>
      <p:ext uri="{BB962C8B-B14F-4D97-AF65-F5344CB8AC3E}">
        <p14:creationId xmlns:p14="http://schemas.microsoft.com/office/powerpoint/2010/main" val="120732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dirty="0"/>
              <a:t>Applications of Web Scraping Techniques with Python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6266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222234"/>
            <a:ext cx="12191144" cy="800164"/>
            <a:chOff x="0" y="366480"/>
            <a:chExt cx="20104100" cy="1319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6480"/>
              <a:ext cx="20104099" cy="1319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6481"/>
              <a:ext cx="20104099" cy="12355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838793" y="2431880"/>
            <a:ext cx="3143282" cy="4025850"/>
            <a:chOff x="4680674" y="4010349"/>
            <a:chExt cx="5183505" cy="6638925"/>
          </a:xfrm>
        </p:grpSpPr>
        <p:sp>
          <p:nvSpPr>
            <p:cNvPr id="6" name="object 6"/>
            <p:cNvSpPr/>
            <p:nvPr/>
          </p:nvSpPr>
          <p:spPr>
            <a:xfrm>
              <a:off x="4680674" y="4010349"/>
              <a:ext cx="5183505" cy="6638925"/>
            </a:xfrm>
            <a:custGeom>
              <a:avLst/>
              <a:gdLst/>
              <a:ahLst/>
              <a:cxnLst/>
              <a:rect l="l" t="t" r="r" b="b"/>
              <a:pathLst>
                <a:path w="5183505" h="6638925">
                  <a:moveTo>
                    <a:pt x="5183088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183088" y="6638541"/>
                  </a:lnTo>
                  <a:lnTo>
                    <a:pt x="5183088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3775" y="6779938"/>
              <a:ext cx="4191807" cy="10205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3775" y="8622260"/>
              <a:ext cx="3879744" cy="158598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645948" y="2431880"/>
            <a:ext cx="3562232" cy="4025850"/>
            <a:chOff x="7392444" y="4010349"/>
            <a:chExt cx="5874385" cy="6638925"/>
          </a:xfrm>
        </p:grpSpPr>
        <p:sp>
          <p:nvSpPr>
            <p:cNvPr id="10" name="object 10"/>
            <p:cNvSpPr/>
            <p:nvPr/>
          </p:nvSpPr>
          <p:spPr>
            <a:xfrm>
              <a:off x="7392444" y="4010349"/>
              <a:ext cx="5874385" cy="6638925"/>
            </a:xfrm>
            <a:custGeom>
              <a:avLst/>
              <a:gdLst/>
              <a:ahLst/>
              <a:cxnLst/>
              <a:rect l="l" t="t" r="r" b="b"/>
              <a:pathLst>
                <a:path w="5874384" h="6638925">
                  <a:moveTo>
                    <a:pt x="5874166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874166" y="6638541"/>
                  </a:lnTo>
                  <a:lnTo>
                    <a:pt x="5874166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5164" y="4473923"/>
              <a:ext cx="4203269" cy="15752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6106" y="6826623"/>
              <a:ext cx="5121763" cy="101821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13167" y="395848"/>
            <a:ext cx="7581621" cy="45347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276984" y="880406"/>
            <a:ext cx="7919622" cy="1638450"/>
            <a:chOff x="0" y="1465923"/>
            <a:chExt cx="13060044" cy="270192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44113" y="2146531"/>
              <a:ext cx="6015872" cy="134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465923"/>
              <a:ext cx="7036434" cy="270148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46850" y="2795566"/>
            <a:ext cx="2727168" cy="90674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53774" y="5228547"/>
            <a:ext cx="3129610" cy="618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799</Words>
  <Application>Microsoft Office PowerPoint</Application>
  <PresentationFormat>Widescreen</PresentationFormat>
  <Paragraphs>91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</vt:lpstr>
      <vt:lpstr>Verdana</vt:lpstr>
      <vt:lpstr>Helvetica Neue</vt:lpstr>
      <vt:lpstr>Arial</vt:lpstr>
      <vt:lpstr>Simple Light</vt:lpstr>
      <vt:lpstr>Web Scraping and APIs for extracting data through the web</vt:lpstr>
      <vt:lpstr>Outline</vt:lpstr>
      <vt:lpstr>Attendance</vt:lpstr>
      <vt:lpstr>Web Scraping</vt:lpstr>
      <vt:lpstr>APIs</vt:lpstr>
      <vt:lpstr>What brought you here today? (Breakout rooms)</vt:lpstr>
      <vt:lpstr>PowerPoint Presentation</vt:lpstr>
      <vt:lpstr>Applications of Web Scraping Techniques with Python</vt:lpstr>
      <vt:lpstr>PowerPoint Presentation</vt:lpstr>
      <vt:lpstr>BeautifulSoup Example</vt:lpstr>
      <vt:lpstr>Exercise</vt:lpstr>
      <vt:lpstr>Selenium Example</vt:lpstr>
      <vt:lpstr>Selenium Exercise and Sample Code</vt:lpstr>
      <vt:lpstr>Applications of API Techniques using Python</vt:lpstr>
      <vt:lpstr>COVID19 API</vt:lpstr>
      <vt:lpstr>Reddit API</vt:lpstr>
      <vt:lpstr>COVID API Exercise</vt:lpstr>
      <vt:lpstr>Twitter API</vt:lpstr>
      <vt:lpstr>Wikipedia API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37</cp:revision>
  <dcterms:modified xsi:type="dcterms:W3CDTF">2023-01-13T21:59:23Z</dcterms:modified>
</cp:coreProperties>
</file>