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86" r:id="rId3"/>
    <p:sldId id="287" r:id="rId4"/>
    <p:sldId id="265" r:id="rId5"/>
    <p:sldId id="288" r:id="rId6"/>
    <p:sldId id="258" r:id="rId7"/>
    <p:sldId id="260" r:id="rId8"/>
    <p:sldId id="261" r:id="rId9"/>
    <p:sldId id="262" r:id="rId10"/>
    <p:sldId id="284" r:id="rId11"/>
    <p:sldId id="26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3" d="100"/>
          <a:sy n="12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2AFA4-D134-491E-873D-3951D08A3007}"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95EEE-1E8D-42F6-8841-21FC79A1FFBA}" type="slidenum">
              <a:rPr lang="en-US" smtClean="0"/>
              <a:t>‹#›</a:t>
            </a:fld>
            <a:endParaRPr lang="en-US"/>
          </a:p>
        </p:txBody>
      </p:sp>
    </p:spTree>
    <p:extLst>
      <p:ext uri="{BB962C8B-B14F-4D97-AF65-F5344CB8AC3E}">
        <p14:creationId xmlns:p14="http://schemas.microsoft.com/office/powerpoint/2010/main" val="219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cd4f08874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bcd4f08874_1_0:notes"/>
          <p:cNvSpPr>
            <a:spLocks noGrp="1" noRot="1" noChangeAspect="1"/>
          </p:cNvSpPr>
          <p:nvPr>
            <p:ph type="sldImg" idx="2"/>
          </p:nvPr>
        </p:nvSpPr>
        <p:spPr>
          <a:xfrm>
            <a:off x="687388" y="1143000"/>
            <a:ext cx="5483225" cy="3084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CSS maters" type="title">
  <p:cSld name="CCSS maters">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2" name="Google Shape;12;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a:blip r:embed="rId2">
            <a:alphaModFix/>
          </a:blip>
          <a:stretch>
            <a:fillRect/>
          </a:stretch>
        </p:blipFill>
        <p:spPr>
          <a:xfrm>
            <a:off x="10708675" y="5925446"/>
            <a:ext cx="1371600" cy="333375"/>
          </a:xfrm>
          <a:prstGeom prst="rect">
            <a:avLst/>
          </a:prstGeom>
          <a:noFill/>
          <a:ln>
            <a:noFill/>
          </a:ln>
        </p:spPr>
      </p:pic>
    </p:spTree>
    <p:extLst>
      <p:ext uri="{BB962C8B-B14F-4D97-AF65-F5344CB8AC3E}">
        <p14:creationId xmlns:p14="http://schemas.microsoft.com/office/powerpoint/2010/main" val="1159955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0889_10_C_lr.jpg"/>
          <p:cNvPicPr preferRelativeResize="0"/>
          <p:nvPr/>
        </p:nvPicPr>
        <p:blipFill rotWithShape="1">
          <a:blip r:embed="rId2">
            <a:alphaModFix/>
          </a:blip>
          <a:srcRect l="3172" r="7962"/>
          <a:stretch/>
        </p:blipFill>
        <p:spPr>
          <a:xfrm>
            <a:off x="0" y="0"/>
            <a:ext cx="12192000" cy="6857998"/>
          </a:xfrm>
          <a:prstGeom prst="rect">
            <a:avLst/>
          </a:prstGeom>
          <a:noFill/>
          <a:ln>
            <a:noFill/>
          </a:ln>
        </p:spPr>
      </p:pic>
      <p:sp>
        <p:nvSpPr>
          <p:cNvPr id="63" name="Google Shape;63;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14" descr="cu white lrg.psd"/>
          <p:cNvPicPr preferRelativeResize="0"/>
          <p:nvPr/>
        </p:nvPicPr>
        <p:blipFill rotWithShape="1">
          <a:blip r:embed="rId3">
            <a:alphaModFix/>
          </a:blip>
          <a:srcRect r="72185"/>
          <a:stretch/>
        </p:blipFill>
        <p:spPr>
          <a:xfrm>
            <a:off x="242711" y="402168"/>
            <a:ext cx="1732846" cy="1267968"/>
          </a:xfrm>
          <a:prstGeom prst="rect">
            <a:avLst/>
          </a:prstGeom>
          <a:noFill/>
          <a:ln>
            <a:noFill/>
          </a:ln>
        </p:spPr>
      </p:pic>
      <p:sp>
        <p:nvSpPr>
          <p:cNvPr id="67" name="Google Shape;67;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68" name="Google Shape;68;p14"/>
          <p:cNvSpPr txBox="1">
            <a:spLocks noGrp="1"/>
          </p:cNvSpPr>
          <p:nvPr>
            <p:ph type="title"/>
          </p:nvPr>
        </p:nvSpPr>
        <p:spPr>
          <a:xfrm>
            <a:off x="437447" y="1828800"/>
            <a:ext cx="6370200" cy="1143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lt1"/>
              </a:buClr>
              <a:buSzPts val="3200"/>
              <a:buFont typeface="Helvetica Neue"/>
              <a:buNone/>
              <a:defRPr sz="32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9" name="Google Shape;69;p14"/>
          <p:cNvSpPr txBox="1">
            <a:spLocks noGrp="1"/>
          </p:cNvSpPr>
          <p:nvPr>
            <p:ph type="body" idx="1"/>
          </p:nvPr>
        </p:nvSpPr>
        <p:spPr>
          <a:xfrm>
            <a:off x="438151" y="3200422"/>
            <a:ext cx="5516100" cy="1066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chemeClr val="lt1"/>
              </a:buClr>
              <a:buSzPts val="1800"/>
              <a:buFont typeface="Arial"/>
              <a:buNone/>
              <a:defRPr sz="1800">
                <a:solidFill>
                  <a:schemeClr val="lt1"/>
                </a:solidFill>
                <a:latin typeface="Times"/>
                <a:ea typeface="Times"/>
                <a:cs typeface="Times"/>
                <a:sym typeface="Times"/>
              </a:defRPr>
            </a:lvl1pPr>
            <a:lvl2pPr marL="914400" lvl="1" indent="-342900" algn="l" rtl="0">
              <a:spcBef>
                <a:spcPts val="36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173449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1ED2-9BAE-46CD-BE87-A2A8ACA2D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7CBDE-C82E-4771-8C9A-CF26A99DC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0F887-D00A-4818-86F1-FC7BAFFCABA5}"/>
              </a:ext>
            </a:extLst>
          </p:cNvPr>
          <p:cNvSpPr>
            <a:spLocks noGrp="1"/>
          </p:cNvSpPr>
          <p:nvPr>
            <p:ph type="dt" sz="half" idx="10"/>
          </p:nvPr>
        </p:nvSpPr>
        <p:spPr/>
        <p:txBody>
          <a:bodyPr/>
          <a:lstStyle/>
          <a:p>
            <a:fld id="{5E3AABC8-71D9-4612-8398-F644C5DA9B1E}" type="datetimeFigureOut">
              <a:rPr lang="en-US" smtClean="0"/>
              <a:t>1/23/2023</a:t>
            </a:fld>
            <a:endParaRPr lang="en-US"/>
          </a:p>
        </p:txBody>
      </p:sp>
      <p:sp>
        <p:nvSpPr>
          <p:cNvPr id="5" name="Footer Placeholder 4">
            <a:extLst>
              <a:ext uri="{FF2B5EF4-FFF2-40B4-BE49-F238E27FC236}">
                <a16:creationId xmlns:a16="http://schemas.microsoft.com/office/drawing/2014/main" id="{4101BBF3-0003-48BB-B195-E5644F3E7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CAF2-03B0-47FD-B284-35DF51F016C9}"/>
              </a:ext>
            </a:extLst>
          </p:cNvPr>
          <p:cNvSpPr>
            <a:spLocks noGrp="1"/>
          </p:cNvSpPr>
          <p:nvPr>
            <p:ph type="sldNum" sz="quarter" idx="12"/>
          </p:nvPr>
        </p:nvSpPr>
        <p:spPr/>
        <p:txBody>
          <a:bodyPr/>
          <a:lstStyle/>
          <a:p>
            <a:fld id="{56572D18-3E3A-4397-B40F-D2120DF57547}" type="slidenum">
              <a:rPr lang="en-US" smtClean="0"/>
              <a:t>‹#›</a:t>
            </a:fld>
            <a:endParaRPr lang="en-US"/>
          </a:p>
        </p:txBody>
      </p:sp>
    </p:spTree>
    <p:extLst>
      <p:ext uri="{BB962C8B-B14F-4D97-AF65-F5344CB8AC3E}">
        <p14:creationId xmlns:p14="http://schemas.microsoft.com/office/powerpoint/2010/main" val="3406540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6716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3"/>
          <p:cNvPicPr preferRelativeResize="0"/>
          <p:nvPr/>
        </p:nvPicPr>
        <p:blipFill>
          <a:blip r:embed="rId2">
            <a:alphaModFix/>
          </a:blip>
          <a:stretch>
            <a:fillRect/>
          </a:stretch>
        </p:blipFill>
        <p:spPr>
          <a:xfrm>
            <a:off x="45800" y="305250"/>
            <a:ext cx="1067175" cy="979050"/>
          </a:xfrm>
          <a:prstGeom prst="rect">
            <a:avLst/>
          </a:prstGeom>
          <a:noFill/>
          <a:ln>
            <a:noFill/>
          </a:ln>
        </p:spPr>
      </p:pic>
    </p:spTree>
    <p:extLst>
      <p:ext uri="{BB962C8B-B14F-4D97-AF65-F5344CB8AC3E}">
        <p14:creationId xmlns:p14="http://schemas.microsoft.com/office/powerpoint/2010/main" val="371784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0" name="Google Shape;30;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5720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4048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7" name="Google Shape;37;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4610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6" name="Google Shape;4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255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9" name="Google Shape;49;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0" name="Google Shape;50;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782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7207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3"/>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58" name="Google Shape;58;p13"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59" name="Google Shape;59;p13"/>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accent2"/>
              </a:buClr>
              <a:buSzPts val="1800"/>
              <a:buChar char="●"/>
              <a:defRPr/>
            </a:lvl1pPr>
            <a:lvl2pPr marL="914400" lvl="1" indent="-342900" algn="l" rtl="0">
              <a:spcBef>
                <a:spcPts val="160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0" name="Google Shape;60;p13"/>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3"/>
              </a:buClr>
              <a:buSzPts val="3200"/>
              <a:buFont typeface="Helvetica Neue"/>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extLst>
      <p:ext uri="{BB962C8B-B14F-4D97-AF65-F5344CB8AC3E}">
        <p14:creationId xmlns:p14="http://schemas.microsoft.com/office/powerpoint/2010/main" val="338205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4">
            <a:alphaModFix/>
          </a:blip>
          <a:stretch>
            <a:fillRect/>
          </a:stretch>
        </p:blipFill>
        <p:spPr>
          <a:xfrm>
            <a:off x="0" y="-6"/>
            <a:ext cx="12191999" cy="304800"/>
          </a:xfrm>
          <a:prstGeom prst="rect">
            <a:avLst/>
          </a:prstGeom>
          <a:noFill/>
          <a:ln>
            <a:noFill/>
          </a:ln>
        </p:spPr>
      </p:pic>
    </p:spTree>
    <p:extLst>
      <p:ext uri="{BB962C8B-B14F-4D97-AF65-F5344CB8AC3E}">
        <p14:creationId xmlns:p14="http://schemas.microsoft.com/office/powerpoint/2010/main" val="412554056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usa.ipums.org/usa/" TargetMode="External"/><Relationship Id="rId2" Type="http://schemas.openxmlformats.org/officeDocument/2006/relationships/hyperlink" Target="https://www.census.gov/content/dam/Census/library/publications/2020/acs/acs_general_handbook_2020_ch09.pdf" TargetMode="External"/><Relationship Id="rId1" Type="http://schemas.openxmlformats.org/officeDocument/2006/relationships/slideLayout" Target="../slideLayouts/slideLayout9.xml"/><Relationship Id="rId4" Type="http://schemas.openxmlformats.org/officeDocument/2006/relationships/hyperlink" Target="https://www.census.gov/data/what-is-data-census-gov/guidance-for-data-users/how-to-materials-for-using-data-census-gov.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CCSS-ResearchSupport@cornell.edu"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rnell.edu/cornelluniversityindigenousdispossession/2020/07/29/cornell-a-land-grab-university/" TargetMode="External"/><Relationship Id="rId2" Type="http://schemas.openxmlformats.org/officeDocument/2006/relationships/hyperlink" Target="https://sts.cornell.edu/morrill-hall-and-land-grab-universities" TargetMode="External"/><Relationship Id="rId1" Type="http://schemas.openxmlformats.org/officeDocument/2006/relationships/slideLayout" Target="../slideLayouts/slideLayout11.xml"/><Relationship Id="rId5" Type="http://schemas.openxmlformats.org/officeDocument/2006/relationships/hyperlink" Target="https://www.givegab.com/campaigns/gayogohono-sovereignty" TargetMode="External"/><Relationship Id="rId4" Type="http://schemas.openxmlformats.org/officeDocument/2006/relationships/hyperlink" Target="https://cals.cornell.edu/american-indian-indigenous-studies/about/histo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usa.ipums.org/usa-action/variables/group" TargetMode="External"/><Relationship Id="rId2" Type="http://schemas.openxmlformats.org/officeDocument/2006/relationships/hyperlink" Target="https://usa.ipums.org/usa-action/menu"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data.census.gov/"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www.census.gov/data/what-is-data-census-gov/guidance-for-data-users/how-to-materials-for-using-data-census-gov.html"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8000"/>
          </a:blip>
          <a:stretch>
            <a:fillRect/>
          </a:stretch>
        </a:blipFill>
        <a:effectLst/>
      </p:bgPr>
    </p:bg>
    <p:spTree>
      <p:nvGrpSpPr>
        <p:cNvPr id="1" name="Shape 79"/>
        <p:cNvGrpSpPr/>
        <p:nvPr/>
      </p:nvGrpSpPr>
      <p:grpSpPr>
        <a:xfrm>
          <a:off x="0" y="0"/>
          <a:ext cx="0" cy="0"/>
          <a:chOff x="0" y="0"/>
          <a:chExt cx="0" cy="0"/>
        </a:xfrm>
      </p:grpSpPr>
      <p:pic>
        <p:nvPicPr>
          <p:cNvPr id="81" name="Google Shape;81;p16"/>
          <p:cNvPicPr preferRelativeResize="0"/>
          <p:nvPr/>
        </p:nvPicPr>
        <p:blipFill rotWithShape="1">
          <a:blip r:embed="rId4">
            <a:alphaModFix/>
          </a:blip>
          <a:srcRect/>
          <a:stretch/>
        </p:blipFill>
        <p:spPr>
          <a:xfrm>
            <a:off x="406400" y="457200"/>
            <a:ext cx="3429007" cy="822962"/>
          </a:xfrm>
          <a:prstGeom prst="rect">
            <a:avLst/>
          </a:prstGeom>
          <a:noFill/>
          <a:ln>
            <a:noFill/>
          </a:ln>
        </p:spPr>
      </p:pic>
      <p:sp>
        <p:nvSpPr>
          <p:cNvPr id="82" name="Google Shape;82;p16"/>
          <p:cNvSpPr txBox="1">
            <a:spLocks noGrp="1"/>
          </p:cNvSpPr>
          <p:nvPr>
            <p:ph type="title"/>
          </p:nvPr>
        </p:nvSpPr>
        <p:spPr>
          <a:xfrm>
            <a:off x="0" y="2268747"/>
            <a:ext cx="12191999" cy="1656272"/>
          </a:xfrm>
          <a:prstGeom prst="rect">
            <a:avLst/>
          </a:prstGeom>
          <a:noFill/>
          <a:ln>
            <a:noFill/>
          </a:ln>
        </p:spPr>
        <p:txBody>
          <a:bodyPr spcFirstLastPara="1" wrap="square" lIns="91425" tIns="45700" rIns="91425" bIns="45700" anchor="ctr" anchorCtr="0">
            <a:noAutofit/>
          </a:bodyPr>
          <a:lstStyle/>
          <a:p>
            <a:pPr lvl="0" algn="r">
              <a:lnSpc>
                <a:spcPct val="90000"/>
              </a:lnSpc>
              <a:buClr>
                <a:schemeClr val="dk1"/>
              </a:buClr>
              <a:buSzPts val="4860"/>
            </a:pPr>
            <a:r>
              <a:rPr lang="en-US" dirty="0"/>
              <a:t>American Community Survey(ACS) </a:t>
            </a:r>
            <a:br>
              <a:rPr lang="en-US" dirty="0"/>
            </a:br>
            <a:r>
              <a:rPr lang="en-US" dirty="0"/>
              <a:t>Data extraction through Online Platforms(</a:t>
            </a:r>
            <a:r>
              <a:rPr lang="en-US" dirty="0" err="1"/>
              <a:t>IPums</a:t>
            </a:r>
            <a:r>
              <a:rPr lang="en-US" dirty="0"/>
              <a:t>, data.census.gov)</a:t>
            </a:r>
            <a:endParaRPr sz="4000" dirty="0"/>
          </a:p>
        </p:txBody>
      </p:sp>
      <p:sp>
        <p:nvSpPr>
          <p:cNvPr id="83" name="Google Shape;83;p16"/>
          <p:cNvSpPr txBox="1">
            <a:spLocks noGrp="1"/>
          </p:cNvSpPr>
          <p:nvPr>
            <p:ph type="body" idx="1"/>
          </p:nvPr>
        </p:nvSpPr>
        <p:spPr>
          <a:xfrm>
            <a:off x="405700" y="4167050"/>
            <a:ext cx="8101800" cy="21555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1600"/>
              </a:spcAft>
              <a:buSzPts val="688"/>
              <a:buNone/>
            </a:pPr>
            <a:r>
              <a:rPr lang="en-US" sz="1600">
                <a:latin typeface="Verdana"/>
                <a:ea typeface="Verdana"/>
                <a:cs typeface="Verdana"/>
                <a:sym typeface="Verdana"/>
              </a:rPr>
              <a:t>	</a:t>
            </a:r>
            <a:endParaRPr sz="16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8294-6320-4394-94BE-B5F0B37B55D9}"/>
              </a:ext>
            </a:extLst>
          </p:cNvPr>
          <p:cNvSpPr>
            <a:spLocks noGrp="1"/>
          </p:cNvSpPr>
          <p:nvPr>
            <p:ph type="title"/>
          </p:nvPr>
        </p:nvSpPr>
        <p:spPr>
          <a:xfrm>
            <a:off x="310950" y="512323"/>
            <a:ext cx="11570100" cy="685800"/>
          </a:xfrm>
        </p:spPr>
        <p:txBody>
          <a:bodyPr/>
          <a:lstStyle/>
          <a:p>
            <a:pPr algn="ctr"/>
            <a:r>
              <a:rPr lang="en-US" dirty="0"/>
              <a:t>Evaluation</a:t>
            </a:r>
          </a:p>
        </p:txBody>
      </p:sp>
      <p:pic>
        <p:nvPicPr>
          <p:cNvPr id="1028" name="Picture 4">
            <a:extLst>
              <a:ext uri="{FF2B5EF4-FFF2-40B4-BE49-F238E27FC236}">
                <a16:creationId xmlns:a16="http://schemas.microsoft.com/office/drawing/2014/main" id="{7A4D0D51-96FC-4460-A735-A0E412202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952" y="1163264"/>
            <a:ext cx="5066491" cy="50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3188E-4336-4589-B410-CBDF84F3442C}"/>
              </a:ext>
            </a:extLst>
          </p:cNvPr>
          <p:cNvSpPr>
            <a:spLocks noGrp="1"/>
          </p:cNvSpPr>
          <p:nvPr>
            <p:ph type="title"/>
          </p:nvPr>
        </p:nvSpPr>
        <p:spPr/>
        <p:txBody>
          <a:bodyPr/>
          <a:lstStyle/>
          <a:p>
            <a:r>
              <a:rPr lang="en-US" sz="3600" dirty="0"/>
              <a:t>IPUMS</a:t>
            </a:r>
            <a:endParaRPr lang="en-US" dirty="0"/>
          </a:p>
        </p:txBody>
      </p:sp>
      <p:sp>
        <p:nvSpPr>
          <p:cNvPr id="5" name="Text Placeholder 4">
            <a:extLst>
              <a:ext uri="{FF2B5EF4-FFF2-40B4-BE49-F238E27FC236}">
                <a16:creationId xmlns:a16="http://schemas.microsoft.com/office/drawing/2014/main" id="{3523A9C1-F9AB-44BE-9680-FBB8C20D0BD5}"/>
              </a:ext>
            </a:extLst>
          </p:cNvPr>
          <p:cNvSpPr>
            <a:spLocks noGrp="1"/>
          </p:cNvSpPr>
          <p:nvPr>
            <p:ph type="body" idx="1"/>
          </p:nvPr>
        </p:nvSpPr>
        <p:spPr>
          <a:xfrm>
            <a:off x="415600" y="1877900"/>
            <a:ext cx="3744000" cy="4239300"/>
          </a:xfrm>
        </p:spPr>
        <p:txBody>
          <a:bodyPr/>
          <a:lstStyle/>
          <a:p>
            <a:r>
              <a:rPr lang="en-US" dirty="0"/>
              <a:t>raw data</a:t>
            </a:r>
          </a:p>
          <a:p>
            <a:r>
              <a:rPr lang="en-US" dirty="0"/>
              <a:t>Allows multiple years. </a:t>
            </a:r>
          </a:p>
          <a:p>
            <a:r>
              <a:rPr lang="en-US" dirty="0"/>
              <a:t>Code provided for importing data</a:t>
            </a:r>
          </a:p>
          <a:p>
            <a:r>
              <a:rPr lang="en-US" dirty="0"/>
              <a:t>Must register to use</a:t>
            </a:r>
          </a:p>
          <a:p>
            <a:r>
              <a:rPr lang="en-US" dirty="0"/>
              <a:t>Data Extraction Only</a:t>
            </a:r>
          </a:p>
          <a:p>
            <a:endParaRPr lang="en-US" dirty="0"/>
          </a:p>
        </p:txBody>
      </p:sp>
      <p:sp>
        <p:nvSpPr>
          <p:cNvPr id="6" name="TextBox 5">
            <a:extLst>
              <a:ext uri="{FF2B5EF4-FFF2-40B4-BE49-F238E27FC236}">
                <a16:creationId xmlns:a16="http://schemas.microsoft.com/office/drawing/2014/main" id="{827158A6-7215-4A95-B5A5-B487E26B7669}"/>
              </a:ext>
            </a:extLst>
          </p:cNvPr>
          <p:cNvSpPr txBox="1"/>
          <p:nvPr/>
        </p:nvSpPr>
        <p:spPr>
          <a:xfrm>
            <a:off x="5538158" y="1102169"/>
            <a:ext cx="4416725" cy="646331"/>
          </a:xfrm>
          <a:prstGeom prst="rect">
            <a:avLst/>
          </a:prstGeom>
          <a:noFill/>
        </p:spPr>
        <p:txBody>
          <a:bodyPr wrap="square" rtlCol="0">
            <a:spAutoFit/>
          </a:bodyPr>
          <a:lstStyle/>
          <a:p>
            <a:r>
              <a:rPr lang="en-US" sz="3600" dirty="0"/>
              <a:t>Data </a:t>
            </a:r>
            <a:r>
              <a:rPr lang="en-US" sz="3600" dirty="0" err="1"/>
              <a:t>Census.Gov</a:t>
            </a:r>
            <a:endParaRPr lang="en-US" sz="3600" dirty="0"/>
          </a:p>
        </p:txBody>
      </p:sp>
      <p:sp>
        <p:nvSpPr>
          <p:cNvPr id="8" name="TextBox 7">
            <a:extLst>
              <a:ext uri="{FF2B5EF4-FFF2-40B4-BE49-F238E27FC236}">
                <a16:creationId xmlns:a16="http://schemas.microsoft.com/office/drawing/2014/main" id="{4BA36ABC-B21D-4968-BFFE-41731B6F2627}"/>
              </a:ext>
            </a:extLst>
          </p:cNvPr>
          <p:cNvSpPr txBox="1"/>
          <p:nvPr/>
        </p:nvSpPr>
        <p:spPr>
          <a:xfrm>
            <a:off x="5538158" y="1949570"/>
            <a:ext cx="3744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summary data</a:t>
            </a:r>
          </a:p>
          <a:p>
            <a:pPr marL="285750" indent="-285750">
              <a:buFont typeface="Arial" panose="020B0604020202020204" pitchFamily="34" charset="0"/>
              <a:buChar char="•"/>
            </a:pPr>
            <a:r>
              <a:rPr lang="en-US" dirty="0"/>
              <a:t>One year selection at a time</a:t>
            </a:r>
          </a:p>
          <a:p>
            <a:pPr marL="285750" indent="-285750">
              <a:buFont typeface="Arial" panose="020B0604020202020204" pitchFamily="34" charset="0"/>
              <a:buChar char="•"/>
            </a:pPr>
            <a:r>
              <a:rPr lang="en-US" dirty="0"/>
              <a:t>User must clean data them self</a:t>
            </a:r>
          </a:p>
          <a:p>
            <a:pPr marL="285750" indent="-285750">
              <a:buFont typeface="Arial" panose="020B0604020202020204" pitchFamily="34" charset="0"/>
              <a:buChar char="•"/>
            </a:pPr>
            <a:r>
              <a:rPr lang="en-US" dirty="0"/>
              <a:t>No account needed</a:t>
            </a:r>
          </a:p>
          <a:p>
            <a:pPr marL="285750" indent="-285750">
              <a:buFont typeface="Arial" panose="020B0604020202020204" pitchFamily="34" charset="0"/>
              <a:buChar char="•"/>
            </a:pPr>
            <a:r>
              <a:rPr lang="en-US" dirty="0"/>
              <a:t>Visual Elements and Data Extraction</a:t>
            </a:r>
          </a:p>
        </p:txBody>
      </p:sp>
    </p:spTree>
    <p:extLst>
      <p:ext uri="{BB962C8B-B14F-4D97-AF65-F5344CB8AC3E}">
        <p14:creationId xmlns:p14="http://schemas.microsoft.com/office/powerpoint/2010/main" val="222297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1271BB-ACDF-4452-AFA2-1CABBF746602}"/>
              </a:ext>
            </a:extLst>
          </p:cNvPr>
          <p:cNvSpPr>
            <a:spLocks noGrp="1"/>
          </p:cNvSpPr>
          <p:nvPr>
            <p:ph type="body" idx="1"/>
          </p:nvPr>
        </p:nvSpPr>
        <p:spPr/>
        <p:txBody>
          <a:bodyPr/>
          <a:lstStyle/>
          <a:p>
            <a:r>
              <a:rPr lang="en-US" dirty="0">
                <a:hlinkClick r:id="rId2"/>
              </a:rPr>
              <a:t>https://www.census.gov/content/dam/Census/library/publications/2020/acs/acs_general_handbook_2020_ch09.pdf</a:t>
            </a:r>
            <a:endParaRPr lang="en-US" dirty="0"/>
          </a:p>
          <a:p>
            <a:r>
              <a:rPr lang="en-US" dirty="0">
                <a:hlinkClick r:id="rId3"/>
              </a:rPr>
              <a:t>https://usa.ipums.org/usa/</a:t>
            </a:r>
            <a:endParaRPr lang="en-US" dirty="0"/>
          </a:p>
          <a:p>
            <a:r>
              <a:rPr lang="en-US" dirty="0">
                <a:hlinkClick r:id="rId4"/>
              </a:rPr>
              <a:t>https://www.census.gov/data/what-is-data-census-gov/guidance-for-data-users/how-to-materials-for-using-data-census-gov.html</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610CBE99-D397-42E1-B288-A05FCEC473E4}"/>
              </a:ext>
            </a:extLst>
          </p:cNvPr>
          <p:cNvSpPr>
            <a:spLocks noGrp="1"/>
          </p:cNvSpPr>
          <p:nvPr>
            <p:ph type="title"/>
          </p:nvPr>
        </p:nvSpPr>
        <p:spPr/>
        <p:txBody>
          <a:bodyPr/>
          <a:lstStyle/>
          <a:p>
            <a:r>
              <a:rPr lang="en-US" dirty="0"/>
              <a:t>Sources</a:t>
            </a:r>
          </a:p>
        </p:txBody>
      </p:sp>
    </p:spTree>
    <p:extLst>
      <p:ext uri="{BB962C8B-B14F-4D97-AF65-F5344CB8AC3E}">
        <p14:creationId xmlns:p14="http://schemas.microsoft.com/office/powerpoint/2010/main" val="182317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025" y="1727708"/>
            <a:ext cx="11308080" cy="3495675"/>
          </a:xfrm>
          <a:prstGeom prst="rect">
            <a:avLst/>
          </a:prstGeom>
        </p:spPr>
        <p:txBody>
          <a:bodyPr vert="horz" wrap="square" lIns="0" tIns="12700" rIns="0" bIns="0" rtlCol="0">
            <a:spAutoFit/>
          </a:bodyPr>
          <a:lstStyle/>
          <a:p>
            <a:pPr marL="12700" marR="5080">
              <a:lnSpc>
                <a:spcPct val="114999"/>
              </a:lnSpc>
              <a:spcBef>
                <a:spcPts val="100"/>
              </a:spcBef>
            </a:pPr>
            <a:r>
              <a:rPr sz="1800" spc="-5" dirty="0">
                <a:latin typeface="Verdana"/>
                <a:cs typeface="Verdana"/>
              </a:rPr>
              <a:t>The Cornell Center for Social Sciences provides </a:t>
            </a:r>
            <a:r>
              <a:rPr sz="1800" dirty="0">
                <a:latin typeface="Verdana"/>
                <a:cs typeface="Verdana"/>
              </a:rPr>
              <a:t>a </a:t>
            </a:r>
            <a:r>
              <a:rPr sz="1800" spc="-5" dirty="0">
                <a:latin typeface="Verdana"/>
                <a:cs typeface="Verdana"/>
              </a:rPr>
              <a:t>welcoming environment for everyone embracing </a:t>
            </a:r>
            <a:r>
              <a:rPr sz="1800" spc="-620" dirty="0">
                <a:latin typeface="Verdana"/>
                <a:cs typeface="Verdana"/>
              </a:rPr>
              <a:t> </a:t>
            </a:r>
            <a:r>
              <a:rPr sz="1800" spc="-5" dirty="0">
                <a:latin typeface="Verdana"/>
                <a:cs typeface="Verdana"/>
              </a:rPr>
              <a:t>all backgrounds or identities. All instructors and attendees agree to abide by our community </a:t>
            </a:r>
            <a:r>
              <a:rPr sz="1800" dirty="0">
                <a:latin typeface="Verdana"/>
                <a:cs typeface="Verdana"/>
              </a:rPr>
              <a:t> </a:t>
            </a:r>
            <a:r>
              <a:rPr sz="1800" spc="-5" dirty="0">
                <a:latin typeface="Verdana"/>
                <a:cs typeface="Verdana"/>
              </a:rPr>
              <a:t>norms.</a:t>
            </a:r>
            <a:r>
              <a:rPr sz="1800" spc="-10" dirty="0">
                <a:latin typeface="Verdana"/>
                <a:cs typeface="Verdana"/>
              </a:rPr>
              <a:t> </a:t>
            </a:r>
            <a:r>
              <a:rPr sz="1800" spc="-5" dirty="0">
                <a:latin typeface="Verdana"/>
                <a:cs typeface="Verdana"/>
              </a:rPr>
              <a:t>We encourage the following</a:t>
            </a:r>
            <a:r>
              <a:rPr sz="1800" spc="-10" dirty="0">
                <a:latin typeface="Verdana"/>
                <a:cs typeface="Verdana"/>
              </a:rPr>
              <a:t> </a:t>
            </a:r>
            <a:r>
              <a:rPr sz="1800" spc="-5" dirty="0">
                <a:latin typeface="Verdana"/>
                <a:cs typeface="Verdana"/>
              </a:rPr>
              <a:t>behaviors in our workshops:</a:t>
            </a:r>
            <a:endParaRPr sz="1800">
              <a:latin typeface="Verdana"/>
              <a:cs typeface="Verdana"/>
            </a:endParaRPr>
          </a:p>
          <a:p>
            <a:pPr marL="469900" indent="-367030">
              <a:lnSpc>
                <a:spcPct val="100000"/>
              </a:lnSpc>
              <a:spcBef>
                <a:spcPts val="325"/>
              </a:spcBef>
              <a:buFont typeface="Arial MT"/>
              <a:buChar char="●"/>
              <a:tabLst>
                <a:tab pos="469265" algn="l"/>
                <a:tab pos="469900" algn="l"/>
              </a:tabLst>
            </a:pPr>
            <a:r>
              <a:rPr sz="1800" spc="-5" dirty="0">
                <a:latin typeface="Verdana"/>
                <a:cs typeface="Verdana"/>
              </a:rPr>
              <a:t>Respect</a:t>
            </a:r>
            <a:r>
              <a:rPr sz="1800" spc="-25" dirty="0">
                <a:latin typeface="Verdana"/>
                <a:cs typeface="Verdana"/>
              </a:rPr>
              <a:t> </a:t>
            </a:r>
            <a:r>
              <a:rPr sz="1800" spc="-5" dirty="0">
                <a:latin typeface="Verdana"/>
                <a:cs typeface="Verdana"/>
              </a:rPr>
              <a:t>differing</a:t>
            </a:r>
            <a:r>
              <a:rPr sz="1800" spc="-20" dirty="0">
                <a:latin typeface="Verdana"/>
                <a:cs typeface="Verdana"/>
              </a:rPr>
              <a:t> </a:t>
            </a:r>
            <a:r>
              <a:rPr sz="1800" spc="-5" dirty="0">
                <a:latin typeface="Verdana"/>
                <a:cs typeface="Verdana"/>
              </a:rPr>
              <a:t>viewpoints</a:t>
            </a:r>
            <a:r>
              <a:rPr sz="1800" spc="-20" dirty="0">
                <a:latin typeface="Verdana"/>
                <a:cs typeface="Verdana"/>
              </a:rPr>
              <a:t> </a:t>
            </a:r>
            <a:r>
              <a:rPr sz="1800" spc="-5" dirty="0">
                <a:latin typeface="Verdana"/>
                <a:cs typeface="Verdana"/>
              </a:rPr>
              <a:t>and</a:t>
            </a:r>
            <a:r>
              <a:rPr sz="1800" spc="-20" dirty="0">
                <a:latin typeface="Verdana"/>
                <a:cs typeface="Verdana"/>
              </a:rPr>
              <a:t> </a:t>
            </a:r>
            <a:r>
              <a:rPr sz="1800" spc="-5" dirty="0">
                <a:latin typeface="Verdana"/>
                <a:cs typeface="Verdana"/>
              </a:rPr>
              <a:t>ideas</a:t>
            </a:r>
            <a:endParaRPr sz="1800">
              <a:latin typeface="Verdana"/>
              <a:cs typeface="Verdana"/>
            </a:endParaRPr>
          </a:p>
          <a:p>
            <a:pPr marL="469900" indent="-367030">
              <a:lnSpc>
                <a:spcPct val="100000"/>
              </a:lnSpc>
              <a:spcBef>
                <a:spcPts val="320"/>
              </a:spcBef>
              <a:buFont typeface="Arial MT"/>
              <a:buChar char="●"/>
              <a:tabLst>
                <a:tab pos="469265" algn="l"/>
                <a:tab pos="469900" algn="l"/>
              </a:tabLst>
            </a:pPr>
            <a:r>
              <a:rPr sz="1800" spc="-5" dirty="0">
                <a:latin typeface="Verdana"/>
                <a:cs typeface="Verdana"/>
              </a:rPr>
              <a:t>Share</a:t>
            </a:r>
            <a:r>
              <a:rPr sz="1800" spc="-15" dirty="0">
                <a:latin typeface="Verdana"/>
                <a:cs typeface="Verdana"/>
              </a:rPr>
              <a:t> </a:t>
            </a:r>
            <a:r>
              <a:rPr sz="1800" spc="-5" dirty="0">
                <a:latin typeface="Verdana"/>
                <a:cs typeface="Verdana"/>
              </a:rPr>
              <a:t>your</a:t>
            </a:r>
            <a:r>
              <a:rPr sz="1800" spc="-15" dirty="0">
                <a:latin typeface="Verdana"/>
                <a:cs typeface="Verdana"/>
              </a:rPr>
              <a:t> </a:t>
            </a:r>
            <a:r>
              <a:rPr sz="1800" spc="-5" dirty="0">
                <a:latin typeface="Verdana"/>
                <a:cs typeface="Verdana"/>
              </a:rPr>
              <a:t>own</a:t>
            </a:r>
            <a:r>
              <a:rPr sz="1800" spc="-10" dirty="0">
                <a:latin typeface="Verdana"/>
                <a:cs typeface="Verdana"/>
              </a:rPr>
              <a:t> </a:t>
            </a:r>
            <a:r>
              <a:rPr sz="1800" spc="-5" dirty="0">
                <a:latin typeface="Verdana"/>
                <a:cs typeface="Verdana"/>
              </a:rPr>
              <a:t>perspectives</a:t>
            </a:r>
            <a:r>
              <a:rPr sz="1800" spc="-15" dirty="0">
                <a:latin typeface="Verdana"/>
                <a:cs typeface="Verdana"/>
              </a:rPr>
              <a:t> </a:t>
            </a:r>
            <a:r>
              <a:rPr sz="1800" spc="-5" dirty="0">
                <a:latin typeface="Verdana"/>
                <a:cs typeface="Verdana"/>
              </a:rPr>
              <a:t>and</a:t>
            </a:r>
            <a:r>
              <a:rPr sz="1800" spc="-15" dirty="0">
                <a:latin typeface="Verdana"/>
                <a:cs typeface="Verdana"/>
              </a:rPr>
              <a:t> </a:t>
            </a:r>
            <a:r>
              <a:rPr sz="1800" spc="-5" dirty="0">
                <a:latin typeface="Verdana"/>
                <a:cs typeface="Verdana"/>
              </a:rPr>
              <a:t>ask</a:t>
            </a:r>
            <a:r>
              <a:rPr sz="1800" spc="-10" dirty="0">
                <a:latin typeface="Verdana"/>
                <a:cs typeface="Verdana"/>
              </a:rPr>
              <a:t> </a:t>
            </a:r>
            <a:r>
              <a:rPr sz="1800" spc="-5" dirty="0">
                <a:latin typeface="Verdana"/>
                <a:cs typeface="Verdana"/>
              </a:rPr>
              <a:t>any</a:t>
            </a:r>
            <a:r>
              <a:rPr sz="1800" spc="-15" dirty="0">
                <a:latin typeface="Verdana"/>
                <a:cs typeface="Verdana"/>
              </a:rPr>
              <a:t> </a:t>
            </a:r>
            <a:r>
              <a:rPr sz="1800" spc="-5" dirty="0">
                <a:latin typeface="Verdana"/>
                <a:cs typeface="Verdana"/>
              </a:rPr>
              <a:t>questions</a:t>
            </a:r>
            <a:endParaRPr sz="1800">
              <a:latin typeface="Verdana"/>
              <a:cs typeface="Verdana"/>
            </a:endParaRPr>
          </a:p>
          <a:p>
            <a:pPr marL="469900" indent="-367030">
              <a:lnSpc>
                <a:spcPct val="100000"/>
              </a:lnSpc>
              <a:spcBef>
                <a:spcPts val="325"/>
              </a:spcBef>
              <a:buFont typeface="Arial MT"/>
              <a:buChar char="●"/>
              <a:tabLst>
                <a:tab pos="469265" algn="l"/>
                <a:tab pos="469900" algn="l"/>
              </a:tabLst>
            </a:pPr>
            <a:r>
              <a:rPr sz="1800" spc="-5" dirty="0">
                <a:latin typeface="Verdana"/>
                <a:cs typeface="Verdana"/>
              </a:rPr>
              <a:t>Accept</a:t>
            </a:r>
            <a:r>
              <a:rPr sz="1800" spc="-40" dirty="0">
                <a:latin typeface="Verdana"/>
                <a:cs typeface="Verdana"/>
              </a:rPr>
              <a:t> </a:t>
            </a:r>
            <a:r>
              <a:rPr sz="1800" spc="-5" dirty="0">
                <a:latin typeface="Verdana"/>
                <a:cs typeface="Verdana"/>
              </a:rPr>
              <a:t>constructive</a:t>
            </a:r>
            <a:r>
              <a:rPr sz="1800" spc="-35" dirty="0">
                <a:latin typeface="Verdana"/>
                <a:cs typeface="Verdana"/>
              </a:rPr>
              <a:t> </a:t>
            </a:r>
            <a:r>
              <a:rPr sz="1800" spc="-5" dirty="0">
                <a:latin typeface="Verdana"/>
                <a:cs typeface="Verdana"/>
              </a:rPr>
              <a:t>criticism</a:t>
            </a:r>
            <a:endParaRPr sz="1800">
              <a:latin typeface="Verdana"/>
              <a:cs typeface="Verdana"/>
            </a:endParaRPr>
          </a:p>
          <a:p>
            <a:pPr marL="469900" indent="-367030">
              <a:lnSpc>
                <a:spcPct val="100000"/>
              </a:lnSpc>
              <a:spcBef>
                <a:spcPts val="325"/>
              </a:spcBef>
              <a:buFont typeface="Arial MT"/>
              <a:buChar char="●"/>
              <a:tabLst>
                <a:tab pos="469265" algn="l"/>
                <a:tab pos="469900" algn="l"/>
              </a:tabLst>
            </a:pPr>
            <a:r>
              <a:rPr sz="1800" spc="-5" dirty="0">
                <a:latin typeface="Verdana"/>
                <a:cs typeface="Verdana"/>
              </a:rPr>
              <a:t>Use</a:t>
            </a:r>
            <a:r>
              <a:rPr sz="1800" spc="-25" dirty="0">
                <a:latin typeface="Verdana"/>
                <a:cs typeface="Verdana"/>
              </a:rPr>
              <a:t> </a:t>
            </a:r>
            <a:r>
              <a:rPr sz="1800" spc="-5" dirty="0">
                <a:latin typeface="Verdana"/>
                <a:cs typeface="Verdana"/>
              </a:rPr>
              <a:t>welcoming</a:t>
            </a:r>
            <a:r>
              <a:rPr sz="1800" spc="-20" dirty="0">
                <a:latin typeface="Verdana"/>
                <a:cs typeface="Verdana"/>
              </a:rPr>
              <a:t> </a:t>
            </a:r>
            <a:r>
              <a:rPr sz="1800" spc="-5" dirty="0">
                <a:latin typeface="Verdana"/>
                <a:cs typeface="Verdana"/>
              </a:rPr>
              <a:t>and</a:t>
            </a:r>
            <a:r>
              <a:rPr sz="1800" spc="-20" dirty="0">
                <a:latin typeface="Verdana"/>
                <a:cs typeface="Verdana"/>
              </a:rPr>
              <a:t> </a:t>
            </a:r>
            <a:r>
              <a:rPr sz="1800" spc="-5" dirty="0">
                <a:latin typeface="Verdana"/>
                <a:cs typeface="Verdana"/>
              </a:rPr>
              <a:t>inclusive</a:t>
            </a:r>
            <a:r>
              <a:rPr sz="1800" spc="-20" dirty="0">
                <a:latin typeface="Verdana"/>
                <a:cs typeface="Verdana"/>
              </a:rPr>
              <a:t> </a:t>
            </a:r>
            <a:r>
              <a:rPr sz="1800" spc="-5" dirty="0">
                <a:latin typeface="Verdana"/>
                <a:cs typeface="Verdana"/>
              </a:rPr>
              <a:t>language</a:t>
            </a:r>
            <a:endParaRPr sz="1800">
              <a:latin typeface="Verdana"/>
              <a:cs typeface="Verdana"/>
            </a:endParaRPr>
          </a:p>
          <a:p>
            <a:pPr marL="469900" indent="-367030">
              <a:lnSpc>
                <a:spcPct val="100000"/>
              </a:lnSpc>
              <a:spcBef>
                <a:spcPts val="325"/>
              </a:spcBef>
              <a:buFont typeface="Arial MT"/>
              <a:buChar char="●"/>
              <a:tabLst>
                <a:tab pos="469265" algn="l"/>
                <a:tab pos="469900" algn="l"/>
              </a:tabLst>
            </a:pPr>
            <a:r>
              <a:rPr sz="1800" spc="-5" dirty="0">
                <a:latin typeface="Verdana"/>
                <a:cs typeface="Verdana"/>
              </a:rPr>
              <a:t>Show</a:t>
            </a:r>
            <a:r>
              <a:rPr sz="1800" spc="-15" dirty="0">
                <a:latin typeface="Verdana"/>
                <a:cs typeface="Verdana"/>
              </a:rPr>
              <a:t> </a:t>
            </a:r>
            <a:r>
              <a:rPr sz="1800" spc="-5" dirty="0">
                <a:latin typeface="Verdana"/>
                <a:cs typeface="Verdana"/>
              </a:rPr>
              <a:t>courtesy</a:t>
            </a:r>
            <a:r>
              <a:rPr sz="1800" spc="-10" dirty="0">
                <a:latin typeface="Verdana"/>
                <a:cs typeface="Verdana"/>
              </a:rPr>
              <a:t> </a:t>
            </a:r>
            <a:r>
              <a:rPr sz="1800" spc="-5" dirty="0">
                <a:latin typeface="Verdana"/>
                <a:cs typeface="Verdana"/>
              </a:rPr>
              <a:t>and</a:t>
            </a:r>
            <a:r>
              <a:rPr sz="1800" spc="-15" dirty="0">
                <a:latin typeface="Verdana"/>
                <a:cs typeface="Verdana"/>
              </a:rPr>
              <a:t> </a:t>
            </a:r>
            <a:r>
              <a:rPr sz="1800" spc="-5" dirty="0">
                <a:latin typeface="Verdana"/>
                <a:cs typeface="Verdana"/>
              </a:rPr>
              <a:t>respect</a:t>
            </a:r>
            <a:r>
              <a:rPr sz="1800" spc="-10" dirty="0">
                <a:latin typeface="Verdana"/>
                <a:cs typeface="Verdana"/>
              </a:rPr>
              <a:t> </a:t>
            </a:r>
            <a:r>
              <a:rPr sz="1800" spc="-5" dirty="0">
                <a:latin typeface="Verdana"/>
                <a:cs typeface="Verdana"/>
              </a:rPr>
              <a:t>for</a:t>
            </a:r>
            <a:r>
              <a:rPr sz="1800" spc="-10" dirty="0">
                <a:latin typeface="Verdana"/>
                <a:cs typeface="Verdana"/>
              </a:rPr>
              <a:t> </a:t>
            </a:r>
            <a:r>
              <a:rPr sz="1800" spc="-5" dirty="0">
                <a:latin typeface="Verdana"/>
                <a:cs typeface="Verdana"/>
              </a:rPr>
              <a:t>all</a:t>
            </a:r>
            <a:r>
              <a:rPr sz="1800" spc="-15" dirty="0">
                <a:latin typeface="Verdana"/>
                <a:cs typeface="Verdana"/>
              </a:rPr>
              <a:t> </a:t>
            </a:r>
            <a:r>
              <a:rPr sz="1800" spc="-5" dirty="0">
                <a:latin typeface="Verdana"/>
                <a:cs typeface="Verdana"/>
              </a:rPr>
              <a:t>instructors</a:t>
            </a:r>
            <a:r>
              <a:rPr sz="1800" spc="-10" dirty="0">
                <a:latin typeface="Verdana"/>
                <a:cs typeface="Verdana"/>
              </a:rPr>
              <a:t> </a:t>
            </a:r>
            <a:r>
              <a:rPr sz="1800" spc="-5" dirty="0">
                <a:latin typeface="Verdana"/>
                <a:cs typeface="Verdana"/>
              </a:rPr>
              <a:t>and</a:t>
            </a:r>
            <a:r>
              <a:rPr sz="1800" spc="-10" dirty="0">
                <a:latin typeface="Verdana"/>
                <a:cs typeface="Verdana"/>
              </a:rPr>
              <a:t> </a:t>
            </a:r>
            <a:r>
              <a:rPr sz="1800" spc="-5" dirty="0">
                <a:latin typeface="Verdana"/>
                <a:cs typeface="Verdana"/>
              </a:rPr>
              <a:t>attendees</a:t>
            </a:r>
            <a:endParaRPr sz="1800">
              <a:latin typeface="Verdana"/>
              <a:cs typeface="Verdana"/>
            </a:endParaRPr>
          </a:p>
          <a:p>
            <a:pPr>
              <a:lnSpc>
                <a:spcPct val="100000"/>
              </a:lnSpc>
              <a:spcBef>
                <a:spcPts val="50"/>
              </a:spcBef>
            </a:pPr>
            <a:endParaRPr sz="2000">
              <a:latin typeface="Verdana"/>
              <a:cs typeface="Verdana"/>
            </a:endParaRPr>
          </a:p>
          <a:p>
            <a:pPr marL="12700" marR="296545">
              <a:lnSpc>
                <a:spcPct val="114999"/>
              </a:lnSpc>
            </a:pPr>
            <a:r>
              <a:rPr sz="1800" spc="-5" dirty="0">
                <a:latin typeface="Verdana"/>
                <a:cs typeface="Verdana"/>
              </a:rPr>
              <a:t>If you believe that an instructor or attendee has violated the code of conduct, please report the </a:t>
            </a:r>
            <a:r>
              <a:rPr sz="1800" spc="-620" dirty="0">
                <a:latin typeface="Verdana"/>
                <a:cs typeface="Verdana"/>
              </a:rPr>
              <a:t> </a:t>
            </a:r>
            <a:r>
              <a:rPr sz="1800" spc="-5" dirty="0">
                <a:latin typeface="Verdana"/>
                <a:cs typeface="Verdana"/>
              </a:rPr>
              <a:t>violation</a:t>
            </a:r>
            <a:r>
              <a:rPr sz="1800" spc="-10" dirty="0">
                <a:latin typeface="Verdana"/>
                <a:cs typeface="Verdana"/>
              </a:rPr>
              <a:t> </a:t>
            </a:r>
            <a:r>
              <a:rPr sz="1800" spc="-5" dirty="0">
                <a:latin typeface="Verdana"/>
                <a:cs typeface="Verdana"/>
              </a:rPr>
              <a:t>to</a:t>
            </a:r>
            <a:r>
              <a:rPr sz="1800" spc="20" dirty="0">
                <a:latin typeface="Verdana"/>
                <a:cs typeface="Verdana"/>
              </a:rPr>
              <a:t> </a:t>
            </a:r>
            <a:r>
              <a:rPr sz="1800" u="heavy" spc="-5" dirty="0">
                <a:solidFill>
                  <a:srgbClr val="0097A7"/>
                </a:solidFill>
                <a:uFill>
                  <a:solidFill>
                    <a:srgbClr val="0097A7"/>
                  </a:solidFill>
                </a:uFill>
                <a:latin typeface="Verdana"/>
                <a:cs typeface="Verdana"/>
                <a:hlinkClick r:id="rId2"/>
              </a:rPr>
              <a:t>CCSS-ResearchSupport@cornell.edu</a:t>
            </a:r>
            <a:r>
              <a:rPr sz="1800" spc="-5" dirty="0">
                <a:latin typeface="Verdana"/>
                <a:cs typeface="Verdana"/>
              </a:rPr>
              <a:t>. We</a:t>
            </a:r>
            <a:r>
              <a:rPr sz="1800" spc="-10" dirty="0">
                <a:latin typeface="Verdana"/>
                <a:cs typeface="Verdana"/>
              </a:rPr>
              <a:t> </a:t>
            </a:r>
            <a:r>
              <a:rPr sz="1800" spc="-5" dirty="0">
                <a:latin typeface="Verdana"/>
                <a:cs typeface="Verdana"/>
              </a:rPr>
              <a:t>take all</a:t>
            </a:r>
            <a:r>
              <a:rPr sz="1800" spc="-10" dirty="0">
                <a:latin typeface="Verdana"/>
                <a:cs typeface="Verdana"/>
              </a:rPr>
              <a:t> </a:t>
            </a:r>
            <a:r>
              <a:rPr sz="1800" spc="-5" dirty="0">
                <a:latin typeface="Verdana"/>
                <a:cs typeface="Verdana"/>
              </a:rPr>
              <a:t>reported incidents</a:t>
            </a:r>
            <a:r>
              <a:rPr sz="1800" spc="-10" dirty="0">
                <a:latin typeface="Verdana"/>
                <a:cs typeface="Verdana"/>
              </a:rPr>
              <a:t> </a:t>
            </a:r>
            <a:r>
              <a:rPr sz="1800" spc="-5" dirty="0">
                <a:latin typeface="Verdana"/>
                <a:cs typeface="Verdana"/>
              </a:rPr>
              <a:t>seriously.</a:t>
            </a:r>
            <a:endParaRPr sz="1800">
              <a:latin typeface="Verdana"/>
              <a:cs typeface="Verdana"/>
            </a:endParaRPr>
          </a:p>
        </p:txBody>
      </p:sp>
      <p:sp>
        <p:nvSpPr>
          <p:cNvPr id="3" name="object 3"/>
          <p:cNvSpPr txBox="1">
            <a:spLocks noGrp="1"/>
          </p:cNvSpPr>
          <p:nvPr>
            <p:ph type="title"/>
          </p:nvPr>
        </p:nvSpPr>
        <p:spPr>
          <a:xfrm>
            <a:off x="454025" y="1096264"/>
            <a:ext cx="8894445" cy="589280"/>
          </a:xfrm>
          <a:prstGeom prst="rect">
            <a:avLst/>
          </a:prstGeom>
        </p:spPr>
        <p:txBody>
          <a:bodyPr vert="horz" wrap="square" lIns="0" tIns="12700" rIns="0" bIns="0" rtlCol="0">
            <a:spAutoFit/>
          </a:bodyPr>
          <a:lstStyle/>
          <a:p>
            <a:pPr marL="12700">
              <a:lnSpc>
                <a:spcPct val="100000"/>
              </a:lnSpc>
              <a:spcBef>
                <a:spcPts val="100"/>
              </a:spcBef>
            </a:pPr>
            <a:r>
              <a:rPr spc="-5" dirty="0"/>
              <a:t>CCSS</a:t>
            </a:r>
            <a:r>
              <a:rPr spc="-20" dirty="0"/>
              <a:t> </a:t>
            </a:r>
            <a:r>
              <a:rPr spc="-5" dirty="0"/>
              <a:t>Research</a:t>
            </a:r>
            <a:r>
              <a:rPr spc="-20" dirty="0"/>
              <a:t> </a:t>
            </a:r>
            <a:r>
              <a:rPr spc="-10" dirty="0"/>
              <a:t>Support</a:t>
            </a:r>
            <a:r>
              <a:rPr spc="-30" dirty="0"/>
              <a:t> </a:t>
            </a:r>
            <a:r>
              <a:rPr spc="-5" dirty="0"/>
              <a:t>Code</a:t>
            </a:r>
            <a:r>
              <a:rPr spc="-15" dirty="0"/>
              <a:t> </a:t>
            </a:r>
            <a:r>
              <a:rPr spc="-5" dirty="0"/>
              <a:t>of</a:t>
            </a:r>
            <a:r>
              <a:rPr spc="-20" dirty="0"/>
              <a:t> </a:t>
            </a:r>
            <a:r>
              <a:rPr spc="-5" dirty="0"/>
              <a:t>Conduct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025" y="872800"/>
            <a:ext cx="10970895" cy="2636520"/>
          </a:xfrm>
          <a:prstGeom prst="rect">
            <a:avLst/>
          </a:prstGeom>
        </p:spPr>
        <p:txBody>
          <a:bodyPr vert="horz" wrap="square" lIns="0" tIns="236220" rIns="0" bIns="0" rtlCol="0">
            <a:spAutoFit/>
          </a:bodyPr>
          <a:lstStyle/>
          <a:p>
            <a:pPr marL="12700">
              <a:lnSpc>
                <a:spcPct val="100000"/>
              </a:lnSpc>
              <a:spcBef>
                <a:spcPts val="1860"/>
              </a:spcBef>
            </a:pPr>
            <a:r>
              <a:rPr spc="-5" dirty="0"/>
              <a:t>Land</a:t>
            </a:r>
            <a:r>
              <a:rPr spc="-250" dirty="0"/>
              <a:t> </a:t>
            </a:r>
            <a:r>
              <a:rPr spc="-5" dirty="0"/>
              <a:t>Acknowledgement</a:t>
            </a:r>
          </a:p>
          <a:p>
            <a:pPr marL="12700" marR="5080">
              <a:lnSpc>
                <a:spcPct val="105000"/>
              </a:lnSpc>
              <a:spcBef>
                <a:spcPts val="745"/>
              </a:spcBef>
            </a:pPr>
            <a:r>
              <a:rPr sz="1800" spc="-5" dirty="0">
                <a:latin typeface="Verdana"/>
                <a:cs typeface="Verdana"/>
              </a:rPr>
              <a:t>Cornell University is located on the traditional homelands</a:t>
            </a:r>
            <a:r>
              <a:rPr sz="1800" dirty="0">
                <a:latin typeface="Verdana"/>
                <a:cs typeface="Verdana"/>
              </a:rPr>
              <a:t> </a:t>
            </a:r>
            <a:r>
              <a:rPr sz="1800" spc="-5" dirty="0">
                <a:latin typeface="Verdana"/>
                <a:cs typeface="Verdana"/>
              </a:rPr>
              <a:t>of the </a:t>
            </a:r>
            <a:r>
              <a:rPr sz="1800" spc="-65" dirty="0">
                <a:latin typeface="Verdana"/>
                <a:cs typeface="Verdana"/>
              </a:rPr>
              <a:t>Gayog</a:t>
            </a:r>
            <a:r>
              <a:rPr sz="1800" spc="-6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(the Cayuga </a:t>
            </a:r>
            <a:r>
              <a:rPr sz="1800" dirty="0">
                <a:latin typeface="Verdana"/>
                <a:cs typeface="Verdana"/>
              </a:rPr>
              <a:t> </a:t>
            </a:r>
            <a:r>
              <a:rPr sz="1800" spc="-5" dirty="0">
                <a:latin typeface="Verdana"/>
                <a:cs typeface="Verdana"/>
              </a:rPr>
              <a:t>Nation). The </a:t>
            </a:r>
            <a:r>
              <a:rPr sz="1800" spc="-75" dirty="0">
                <a:latin typeface="Verdana"/>
                <a:cs typeface="Verdana"/>
              </a:rPr>
              <a:t>Gayog</a:t>
            </a:r>
            <a:r>
              <a:rPr sz="1800" spc="-7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are members of the Haudenosaunee Confederacy, an alliance of </a:t>
            </a:r>
            <a:r>
              <a:rPr sz="1800" spc="-525" dirty="0">
                <a:latin typeface="Verdana"/>
                <a:cs typeface="Verdana"/>
              </a:rPr>
              <a:t>six </a:t>
            </a:r>
            <a:r>
              <a:rPr sz="1800" spc="-620" dirty="0">
                <a:latin typeface="Verdana"/>
                <a:cs typeface="Verdana"/>
              </a:rPr>
              <a:t> </a:t>
            </a:r>
            <a:r>
              <a:rPr sz="1800" spc="-5" dirty="0">
                <a:latin typeface="Verdana"/>
                <a:cs typeface="Verdana"/>
              </a:rPr>
              <a:t>sovereign Nations with </a:t>
            </a:r>
            <a:r>
              <a:rPr sz="1800" dirty="0">
                <a:latin typeface="Verdana"/>
                <a:cs typeface="Verdana"/>
              </a:rPr>
              <a:t>a </a:t>
            </a:r>
            <a:r>
              <a:rPr sz="1800" spc="-5" dirty="0">
                <a:latin typeface="Verdana"/>
                <a:cs typeface="Verdana"/>
              </a:rPr>
              <a:t>historic and contemporary presence on this land. The Confederacy </a:t>
            </a:r>
            <a:r>
              <a:rPr sz="1800" dirty="0">
                <a:latin typeface="Verdana"/>
                <a:cs typeface="Verdana"/>
              </a:rPr>
              <a:t> </a:t>
            </a:r>
            <a:r>
              <a:rPr sz="1800" spc="-5" dirty="0">
                <a:latin typeface="Verdana"/>
                <a:cs typeface="Verdana"/>
              </a:rPr>
              <a:t>precedes the establishment of Cornell University, New York state, and the United States of </a:t>
            </a:r>
            <a:r>
              <a:rPr sz="1800" dirty="0">
                <a:latin typeface="Verdana"/>
                <a:cs typeface="Verdana"/>
              </a:rPr>
              <a:t> </a:t>
            </a:r>
            <a:r>
              <a:rPr sz="1800" spc="-5" dirty="0">
                <a:latin typeface="Verdana"/>
                <a:cs typeface="Verdana"/>
              </a:rPr>
              <a:t>America.</a:t>
            </a:r>
            <a:r>
              <a:rPr sz="1800" spc="-10" dirty="0">
                <a:latin typeface="Verdana"/>
                <a:cs typeface="Verdana"/>
              </a:rPr>
              <a:t> </a:t>
            </a:r>
            <a:r>
              <a:rPr sz="1800" spc="-5" dirty="0">
                <a:latin typeface="Verdana"/>
                <a:cs typeface="Verdana"/>
              </a:rPr>
              <a:t>We acknowledge the</a:t>
            </a:r>
            <a:r>
              <a:rPr sz="1800" spc="-10" dirty="0">
                <a:latin typeface="Verdana"/>
                <a:cs typeface="Verdana"/>
              </a:rPr>
              <a:t> </a:t>
            </a:r>
            <a:r>
              <a:rPr sz="1800" spc="-5" dirty="0">
                <a:latin typeface="Verdana"/>
                <a:cs typeface="Verdana"/>
              </a:rPr>
              <a:t>painful history of </a:t>
            </a:r>
            <a:r>
              <a:rPr sz="1800" spc="-65" dirty="0">
                <a:latin typeface="Verdana"/>
                <a:cs typeface="Verdana"/>
              </a:rPr>
              <a:t>Gayog</a:t>
            </a:r>
            <a:r>
              <a:rPr sz="1800" spc="-65" dirty="0"/>
              <a:t>o̱</a:t>
            </a:r>
            <a:r>
              <a:rPr sz="1800"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dispossession, and honor</a:t>
            </a:r>
            <a:r>
              <a:rPr sz="1800" spc="-10" dirty="0">
                <a:latin typeface="Verdana"/>
                <a:cs typeface="Verdana"/>
              </a:rPr>
              <a:t> </a:t>
            </a:r>
            <a:r>
              <a:rPr sz="1800" spc="-5" dirty="0">
                <a:latin typeface="Verdana"/>
                <a:cs typeface="Verdana"/>
              </a:rPr>
              <a:t>the </a:t>
            </a:r>
            <a:r>
              <a:rPr sz="1800" dirty="0">
                <a:latin typeface="Verdana"/>
                <a:cs typeface="Verdana"/>
              </a:rPr>
              <a:t> </a:t>
            </a:r>
            <a:r>
              <a:rPr sz="1800" spc="-5" dirty="0">
                <a:latin typeface="Verdana"/>
                <a:cs typeface="Verdana"/>
              </a:rPr>
              <a:t>ongoing connection of </a:t>
            </a:r>
            <a:r>
              <a:rPr sz="1800" spc="-70" dirty="0">
                <a:latin typeface="Verdana"/>
                <a:cs typeface="Verdana"/>
              </a:rPr>
              <a:t>Gayog</a:t>
            </a:r>
            <a:r>
              <a:rPr sz="1800" spc="-70"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people, past and present,</a:t>
            </a:r>
            <a:r>
              <a:rPr sz="1800" dirty="0">
                <a:latin typeface="Verdana"/>
                <a:cs typeface="Verdana"/>
              </a:rPr>
              <a:t> </a:t>
            </a:r>
            <a:r>
              <a:rPr sz="1800" spc="-5" dirty="0">
                <a:latin typeface="Verdana"/>
                <a:cs typeface="Verdana"/>
              </a:rPr>
              <a:t>to these lands and waters.</a:t>
            </a:r>
            <a:endParaRPr sz="1800">
              <a:latin typeface="Verdana"/>
              <a:cs typeface="Verdana"/>
            </a:endParaRPr>
          </a:p>
        </p:txBody>
      </p:sp>
      <p:sp>
        <p:nvSpPr>
          <p:cNvPr id="3" name="object 3"/>
          <p:cNvSpPr txBox="1"/>
          <p:nvPr/>
        </p:nvSpPr>
        <p:spPr>
          <a:xfrm>
            <a:off x="454025" y="4403545"/>
            <a:ext cx="9702165" cy="1764664"/>
          </a:xfrm>
          <a:prstGeom prst="rect">
            <a:avLst/>
          </a:prstGeom>
        </p:spPr>
        <p:txBody>
          <a:bodyPr vert="horz" wrap="square" lIns="0" tIns="12700" rIns="0" bIns="0" rtlCol="0">
            <a:spAutoFit/>
          </a:bodyPr>
          <a:lstStyle/>
          <a:p>
            <a:pPr marL="12700" marR="5080">
              <a:lnSpc>
                <a:spcPct val="114999"/>
              </a:lnSpc>
              <a:spcBef>
                <a:spcPts val="100"/>
              </a:spcBef>
            </a:pPr>
            <a:r>
              <a:rPr sz="2000" spc="-5" dirty="0">
                <a:latin typeface="Arial MT"/>
                <a:cs typeface="Arial MT"/>
              </a:rPr>
              <a:t>Here</a:t>
            </a:r>
            <a:r>
              <a:rPr sz="2000" spc="-10" dirty="0">
                <a:latin typeface="Arial MT"/>
                <a:cs typeface="Arial MT"/>
              </a:rPr>
              <a:t> </a:t>
            </a:r>
            <a:r>
              <a:rPr sz="2000" spc="-5" dirty="0">
                <a:latin typeface="Arial MT"/>
                <a:cs typeface="Arial MT"/>
              </a:rPr>
              <a:t>are additional links</a:t>
            </a:r>
            <a:r>
              <a:rPr sz="2000" spc="-10" dirty="0">
                <a:latin typeface="Arial MT"/>
                <a:cs typeface="Arial MT"/>
              </a:rPr>
              <a:t> </a:t>
            </a:r>
            <a:r>
              <a:rPr sz="2000" spc="-5" dirty="0">
                <a:latin typeface="Arial MT"/>
                <a:cs typeface="Arial MT"/>
              </a:rPr>
              <a:t>for </a:t>
            </a:r>
            <a:r>
              <a:rPr sz="2000" dirty="0">
                <a:latin typeface="Arial MT"/>
                <a:cs typeface="Arial MT"/>
              </a:rPr>
              <a:t>more</a:t>
            </a:r>
            <a:r>
              <a:rPr sz="2000" spc="-5" dirty="0">
                <a:latin typeface="Arial MT"/>
                <a:cs typeface="Arial MT"/>
              </a:rPr>
              <a:t> on</a:t>
            </a:r>
            <a:r>
              <a:rPr sz="2000" spc="-10" dirty="0">
                <a:latin typeface="Arial MT"/>
                <a:cs typeface="Arial MT"/>
              </a:rPr>
              <a:t> </a:t>
            </a:r>
            <a:r>
              <a:rPr sz="2000" spc="-5" dirty="0">
                <a:latin typeface="Arial MT"/>
                <a:cs typeface="Arial MT"/>
              </a:rPr>
              <a:t>the</a:t>
            </a:r>
            <a:r>
              <a:rPr sz="2000" spc="25" dirty="0">
                <a:latin typeface="Arial MT"/>
                <a:cs typeface="Arial MT"/>
              </a:rPr>
              <a:t> </a:t>
            </a:r>
            <a:r>
              <a:rPr sz="2000" u="heavy" spc="-5" dirty="0">
                <a:solidFill>
                  <a:srgbClr val="0097A7"/>
                </a:solidFill>
                <a:uFill>
                  <a:solidFill>
                    <a:srgbClr val="0097A7"/>
                  </a:solidFill>
                </a:uFill>
                <a:latin typeface="Arial MT"/>
                <a:cs typeface="Arial MT"/>
                <a:hlinkClick r:id="rId2"/>
              </a:rPr>
              <a:t>history of </a:t>
            </a:r>
            <a:r>
              <a:rPr sz="2000" u="heavy" spc="-10" dirty="0">
                <a:solidFill>
                  <a:srgbClr val="0097A7"/>
                </a:solidFill>
                <a:uFill>
                  <a:solidFill>
                    <a:srgbClr val="0097A7"/>
                  </a:solidFill>
                </a:uFill>
                <a:latin typeface="Arial MT"/>
                <a:cs typeface="Arial MT"/>
                <a:hlinkClick r:id="rId2"/>
              </a:rPr>
              <a:t>Cornell’s </a:t>
            </a:r>
            <a:r>
              <a:rPr sz="2000" u="heavy" dirty="0">
                <a:solidFill>
                  <a:srgbClr val="0097A7"/>
                </a:solidFill>
                <a:uFill>
                  <a:solidFill>
                    <a:srgbClr val="0097A7"/>
                  </a:solidFill>
                </a:uFill>
                <a:latin typeface="Arial MT"/>
                <a:cs typeface="Arial MT"/>
                <a:hlinkClick r:id="rId2"/>
              </a:rPr>
              <a:t>violent,</a:t>
            </a:r>
            <a:r>
              <a:rPr sz="2000" u="heavy" spc="-5" dirty="0">
                <a:solidFill>
                  <a:srgbClr val="0097A7"/>
                </a:solidFill>
                <a:uFill>
                  <a:solidFill>
                    <a:srgbClr val="0097A7"/>
                  </a:solidFill>
                </a:uFill>
                <a:latin typeface="Arial MT"/>
                <a:cs typeface="Arial MT"/>
                <a:hlinkClick r:id="rId2"/>
              </a:rPr>
              <a:t> </a:t>
            </a:r>
            <a:r>
              <a:rPr sz="2000" u="heavy" dirty="0">
                <a:solidFill>
                  <a:srgbClr val="0097A7"/>
                </a:solidFill>
                <a:uFill>
                  <a:solidFill>
                    <a:srgbClr val="0097A7"/>
                  </a:solidFill>
                </a:uFill>
                <a:latin typeface="Arial MT"/>
                <a:cs typeface="Arial MT"/>
                <a:hlinkClick r:id="rId2"/>
              </a:rPr>
              <a:t>colonial</a:t>
            </a:r>
            <a:r>
              <a:rPr sz="2000" u="heavy" spc="-5" dirty="0">
                <a:solidFill>
                  <a:srgbClr val="0097A7"/>
                </a:solidFill>
                <a:uFill>
                  <a:solidFill>
                    <a:srgbClr val="0097A7"/>
                  </a:solidFill>
                </a:uFill>
                <a:latin typeface="Arial MT"/>
                <a:cs typeface="Arial MT"/>
                <a:hlinkClick r:id="rId2"/>
              </a:rPr>
              <a:t> formation</a:t>
            </a:r>
            <a:r>
              <a:rPr sz="2000" spc="-5" dirty="0">
                <a:latin typeface="Arial MT"/>
                <a:cs typeface="Arial MT"/>
              </a:rPr>
              <a:t>, </a:t>
            </a:r>
            <a:r>
              <a:rPr sz="2000" spc="-540" dirty="0">
                <a:latin typeface="Arial MT"/>
                <a:cs typeface="Arial MT"/>
              </a:rPr>
              <a:t> </a:t>
            </a:r>
            <a:r>
              <a:rPr sz="2000" u="heavy" spc="-5" dirty="0">
                <a:solidFill>
                  <a:srgbClr val="0097A7"/>
                </a:solidFill>
                <a:uFill>
                  <a:solidFill>
                    <a:srgbClr val="0097A7"/>
                  </a:solidFill>
                </a:uFill>
                <a:latin typeface="Arial MT"/>
                <a:cs typeface="Arial MT"/>
                <a:hlinkClick r:id="rId3"/>
              </a:rPr>
              <a:t>the</a:t>
            </a:r>
            <a:r>
              <a:rPr sz="2000" u="heavy" spc="-10" dirty="0">
                <a:solidFill>
                  <a:srgbClr val="0097A7"/>
                </a:solidFill>
                <a:uFill>
                  <a:solidFill>
                    <a:srgbClr val="0097A7"/>
                  </a:solidFill>
                </a:uFill>
                <a:latin typeface="Arial MT"/>
                <a:cs typeface="Arial MT"/>
                <a:hlinkClick r:id="rId3"/>
              </a:rPr>
              <a:t> </a:t>
            </a:r>
            <a:r>
              <a:rPr sz="2000" u="heavy" dirty="0">
                <a:solidFill>
                  <a:srgbClr val="0097A7"/>
                </a:solidFill>
                <a:uFill>
                  <a:solidFill>
                    <a:srgbClr val="0097A7"/>
                  </a:solidFill>
                </a:uFill>
                <a:latin typeface="Arial MT"/>
                <a:cs typeface="Arial MT"/>
                <a:hlinkClick r:id="rId3"/>
              </a:rPr>
              <a:t>movement</a:t>
            </a:r>
            <a:r>
              <a:rPr sz="2000" u="heavy" spc="-5" dirty="0">
                <a:solidFill>
                  <a:srgbClr val="0097A7"/>
                </a:solidFill>
                <a:uFill>
                  <a:solidFill>
                    <a:srgbClr val="0097A7"/>
                  </a:solidFill>
                </a:uFill>
                <a:latin typeface="Arial MT"/>
                <a:cs typeface="Arial MT"/>
                <a:hlinkClick r:id="rId3"/>
              </a:rPr>
              <a:t> to </a:t>
            </a:r>
            <a:r>
              <a:rPr sz="2000" u="heavy" dirty="0">
                <a:solidFill>
                  <a:srgbClr val="0097A7"/>
                </a:solidFill>
                <a:uFill>
                  <a:solidFill>
                    <a:srgbClr val="0097A7"/>
                  </a:solidFill>
                </a:uFill>
                <a:latin typeface="Arial MT"/>
                <a:cs typeface="Arial MT"/>
                <a:hlinkClick r:id="rId3"/>
              </a:rPr>
              <a:t>return</a:t>
            </a:r>
            <a:r>
              <a:rPr sz="2000" u="heavy" spc="-5" dirty="0">
                <a:solidFill>
                  <a:srgbClr val="0097A7"/>
                </a:solidFill>
                <a:uFill>
                  <a:solidFill>
                    <a:srgbClr val="0097A7"/>
                  </a:solidFill>
                </a:uFill>
                <a:latin typeface="Arial MT"/>
                <a:cs typeface="Arial MT"/>
                <a:hlinkClick r:id="rId3"/>
              </a:rPr>
              <a:t> native</a:t>
            </a:r>
            <a:r>
              <a:rPr sz="2000" u="heavy" spc="-10" dirty="0">
                <a:solidFill>
                  <a:srgbClr val="0097A7"/>
                </a:solidFill>
                <a:uFill>
                  <a:solidFill>
                    <a:srgbClr val="0097A7"/>
                  </a:solidFill>
                </a:uFill>
                <a:latin typeface="Arial MT"/>
                <a:cs typeface="Arial MT"/>
                <a:hlinkClick r:id="rId3"/>
              </a:rPr>
              <a:t> </a:t>
            </a:r>
            <a:r>
              <a:rPr sz="2000" u="heavy" spc="-5" dirty="0">
                <a:solidFill>
                  <a:srgbClr val="0097A7"/>
                </a:solidFill>
                <a:uFill>
                  <a:solidFill>
                    <a:srgbClr val="0097A7"/>
                  </a:solidFill>
                </a:uFill>
                <a:latin typeface="Arial MT"/>
                <a:cs typeface="Arial MT"/>
                <a:hlinkClick r:id="rId3"/>
              </a:rPr>
              <a:t>lands</a:t>
            </a:r>
            <a:r>
              <a:rPr sz="2000" spc="-5" dirty="0">
                <a:latin typeface="Arial MT"/>
                <a:cs typeface="Arial MT"/>
              </a:rPr>
              <a:t>, and about the</a:t>
            </a:r>
            <a:r>
              <a:rPr sz="2000" spc="5" dirty="0">
                <a:latin typeface="Arial MT"/>
                <a:cs typeface="Arial MT"/>
              </a:rPr>
              <a:t> </a:t>
            </a:r>
            <a:r>
              <a:rPr sz="2000" u="heavy" spc="-5" dirty="0">
                <a:solidFill>
                  <a:srgbClr val="0097A7"/>
                </a:solidFill>
                <a:uFill>
                  <a:solidFill>
                    <a:srgbClr val="0097A7"/>
                  </a:solidFill>
                </a:uFill>
                <a:latin typeface="Arial MT"/>
                <a:cs typeface="Arial MT"/>
                <a:hlinkClick r:id="rId4"/>
              </a:rPr>
              <a:t>AIISP</a:t>
            </a:r>
            <a:r>
              <a:rPr sz="2000" u="heavy" spc="-40" dirty="0">
                <a:solidFill>
                  <a:srgbClr val="0097A7"/>
                </a:solidFill>
                <a:uFill>
                  <a:solidFill>
                    <a:srgbClr val="0097A7"/>
                  </a:solidFill>
                </a:uFill>
                <a:latin typeface="Arial MT"/>
                <a:cs typeface="Arial MT"/>
                <a:hlinkClick r:id="rId4"/>
              </a:rPr>
              <a:t> </a:t>
            </a:r>
            <a:r>
              <a:rPr sz="2000" u="heavy" spc="-5" dirty="0">
                <a:solidFill>
                  <a:srgbClr val="0097A7"/>
                </a:solidFill>
                <a:uFill>
                  <a:solidFill>
                    <a:srgbClr val="0097A7"/>
                  </a:solidFill>
                </a:uFill>
                <a:latin typeface="Arial MT"/>
                <a:cs typeface="Arial MT"/>
                <a:hlinkClick r:id="rId4"/>
              </a:rPr>
              <a:t>program at Cornell.</a:t>
            </a:r>
            <a:endParaRPr sz="2000">
              <a:latin typeface="Arial MT"/>
              <a:cs typeface="Arial MT"/>
            </a:endParaRPr>
          </a:p>
          <a:p>
            <a:pPr>
              <a:lnSpc>
                <a:spcPct val="100000"/>
              </a:lnSpc>
            </a:pPr>
            <a:endParaRPr sz="2200">
              <a:latin typeface="Arial MT"/>
              <a:cs typeface="Arial MT"/>
            </a:endParaRPr>
          </a:p>
          <a:p>
            <a:pPr>
              <a:lnSpc>
                <a:spcPct val="100000"/>
              </a:lnSpc>
              <a:spcBef>
                <a:spcPts val="55"/>
              </a:spcBef>
            </a:pPr>
            <a:endParaRPr sz="2250">
              <a:latin typeface="Arial MT"/>
              <a:cs typeface="Arial MT"/>
            </a:endParaRPr>
          </a:p>
          <a:p>
            <a:pPr marL="12700">
              <a:lnSpc>
                <a:spcPct val="100000"/>
              </a:lnSpc>
            </a:pPr>
            <a:r>
              <a:rPr sz="2400" spc="-5" dirty="0">
                <a:latin typeface="Arial MT"/>
                <a:cs typeface="Arial MT"/>
              </a:rPr>
              <a:t>Conside</a:t>
            </a:r>
            <a:r>
              <a:rPr sz="2400" dirty="0">
                <a:latin typeface="Arial MT"/>
                <a:cs typeface="Arial MT"/>
              </a:rPr>
              <a:t>r</a:t>
            </a:r>
            <a:r>
              <a:rPr sz="2400" spc="-5" dirty="0">
                <a:latin typeface="Arial MT"/>
                <a:cs typeface="Arial MT"/>
              </a:rPr>
              <a:t> donatin</a:t>
            </a:r>
            <a:r>
              <a:rPr sz="2400" dirty="0">
                <a:latin typeface="Arial MT"/>
                <a:cs typeface="Arial MT"/>
              </a:rPr>
              <a:t>g</a:t>
            </a:r>
            <a:r>
              <a:rPr sz="2400" spc="-5" dirty="0">
                <a:latin typeface="Arial MT"/>
                <a:cs typeface="Arial MT"/>
              </a:rPr>
              <a:t> t</a:t>
            </a:r>
            <a:r>
              <a:rPr sz="2400" dirty="0">
                <a:latin typeface="Arial MT"/>
                <a:cs typeface="Arial MT"/>
              </a:rPr>
              <a:t>o</a:t>
            </a:r>
            <a:r>
              <a:rPr sz="2400" spc="-10" dirty="0">
                <a:latin typeface="Arial MT"/>
                <a:cs typeface="Arial MT"/>
              </a:rPr>
              <a:t> </a:t>
            </a:r>
            <a:r>
              <a:rPr sz="2400" spc="-5" dirty="0">
                <a:latin typeface="Arial MT"/>
                <a:cs typeface="Arial MT"/>
              </a:rPr>
              <a:t>th</a:t>
            </a:r>
            <a:r>
              <a:rPr sz="2400" dirty="0">
                <a:latin typeface="Arial MT"/>
                <a:cs typeface="Arial MT"/>
              </a:rPr>
              <a:t>e</a:t>
            </a:r>
            <a:r>
              <a:rPr sz="2400" spc="30" dirty="0">
                <a:latin typeface="Arial MT"/>
                <a:cs typeface="Arial MT"/>
              </a:rPr>
              <a:t> </a:t>
            </a:r>
            <a:r>
              <a:rPr sz="2500" spc="-5" dirty="0">
                <a:latin typeface="Arial MT"/>
                <a:cs typeface="Arial MT"/>
              </a:rPr>
              <a:t>Gayog</a:t>
            </a:r>
            <a:r>
              <a:rPr sz="2500" spc="-710" dirty="0">
                <a:latin typeface="Arial MT"/>
                <a:cs typeface="Arial MT"/>
              </a:rPr>
              <a:t>o</a:t>
            </a:r>
            <a:r>
              <a:rPr sz="2500" dirty="0">
                <a:latin typeface="Arial MT"/>
                <a:cs typeface="Arial MT"/>
              </a:rPr>
              <a:t>̱</a:t>
            </a:r>
            <a:r>
              <a:rPr sz="2500" spc="10" dirty="0">
                <a:latin typeface="Arial MT"/>
                <a:cs typeface="Arial MT"/>
              </a:rPr>
              <a:t> </a:t>
            </a:r>
            <a:r>
              <a:rPr sz="2500" spc="-770" dirty="0">
                <a:latin typeface="Arial MT"/>
                <a:cs typeface="Arial MT"/>
              </a:rPr>
              <a:t>hó꞉nǫ</a:t>
            </a:r>
            <a:r>
              <a:rPr sz="2500" spc="-1045" dirty="0">
                <a:latin typeface="Arial MT"/>
                <a:cs typeface="Arial MT"/>
              </a:rPr>
              <a:t>ʼ</a:t>
            </a:r>
            <a:r>
              <a:rPr sz="2500" spc="10" dirty="0">
                <a:latin typeface="Arial MT"/>
                <a:cs typeface="Arial MT"/>
              </a:rPr>
              <a:t> </a:t>
            </a:r>
            <a:r>
              <a:rPr sz="2400" dirty="0">
                <a:latin typeface="Arial MT"/>
                <a:cs typeface="Arial MT"/>
              </a:rPr>
              <a:t>sovereignty</a:t>
            </a:r>
            <a:r>
              <a:rPr sz="2400" spc="-5" dirty="0">
                <a:latin typeface="Arial MT"/>
                <a:cs typeface="Arial MT"/>
              </a:rPr>
              <a:t> initiativ</a:t>
            </a:r>
            <a:r>
              <a:rPr sz="2400" dirty="0">
                <a:latin typeface="Arial MT"/>
                <a:cs typeface="Arial MT"/>
              </a:rPr>
              <a:t>e</a:t>
            </a:r>
            <a:r>
              <a:rPr sz="2400" spc="5" dirty="0">
                <a:latin typeface="Arial MT"/>
                <a:cs typeface="Arial MT"/>
              </a:rPr>
              <a:t> </a:t>
            </a:r>
            <a:r>
              <a:rPr sz="2400" u="heavy" spc="-5" dirty="0">
                <a:solidFill>
                  <a:srgbClr val="0097A7"/>
                </a:solidFill>
                <a:uFill>
                  <a:solidFill>
                    <a:srgbClr val="0097A7"/>
                  </a:solidFill>
                </a:uFill>
                <a:latin typeface="Arial MT"/>
                <a:cs typeface="Arial MT"/>
                <a:hlinkClick r:id="rId5"/>
              </a:rPr>
              <a:t>her</a:t>
            </a:r>
            <a:r>
              <a:rPr sz="2400" u="heavy" dirty="0">
                <a:solidFill>
                  <a:srgbClr val="0097A7"/>
                </a:solidFill>
                <a:uFill>
                  <a:solidFill>
                    <a:srgbClr val="0097A7"/>
                  </a:solidFill>
                </a:uFill>
                <a:latin typeface="Arial MT"/>
                <a:cs typeface="Arial MT"/>
                <a:hlinkClick r:id="rId5"/>
              </a:rPr>
              <a:t>e</a:t>
            </a:r>
            <a:r>
              <a:rPr sz="2400" dirty="0">
                <a:latin typeface="Arial MT"/>
                <a:cs typeface="Arial MT"/>
              </a:rPr>
              <a:t>.</a:t>
            </a:r>
            <a:endParaRPr sz="24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55A5-3E40-4531-BAAB-83CF3D6F3314}"/>
              </a:ext>
            </a:extLst>
          </p:cNvPr>
          <p:cNvSpPr>
            <a:spLocks noGrp="1"/>
          </p:cNvSpPr>
          <p:nvPr>
            <p:ph type="title"/>
          </p:nvPr>
        </p:nvSpPr>
        <p:spPr/>
        <p:txBody>
          <a:bodyPr>
            <a:normAutofit fontScale="90000"/>
          </a:bodyPr>
          <a:lstStyle/>
          <a:p>
            <a:pPr algn="ctr"/>
            <a:r>
              <a:rPr lang="en-US" dirty="0"/>
              <a:t>Attendance</a:t>
            </a:r>
          </a:p>
        </p:txBody>
      </p:sp>
      <p:pic>
        <p:nvPicPr>
          <p:cNvPr id="1026" name="Picture 2">
            <a:extLst>
              <a:ext uri="{FF2B5EF4-FFF2-40B4-BE49-F238E27FC236}">
                <a16:creationId xmlns:a16="http://schemas.microsoft.com/office/drawing/2014/main" id="{733A94CE-146F-41AC-80C6-CC2BADDFF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24" y="1212541"/>
            <a:ext cx="5396883" cy="539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F7405-3F4A-40BE-ADED-285FFD8F3D68}"/>
              </a:ext>
            </a:extLst>
          </p:cNvPr>
          <p:cNvSpPr>
            <a:spLocks noGrp="1"/>
          </p:cNvSpPr>
          <p:nvPr>
            <p:ph type="body" idx="1"/>
          </p:nvPr>
        </p:nvSpPr>
        <p:spPr/>
        <p:txBody>
          <a:bodyPr/>
          <a:lstStyle/>
          <a:p>
            <a:r>
              <a:rPr lang="en-US" dirty="0"/>
              <a:t>Introduce IPUMS</a:t>
            </a:r>
          </a:p>
          <a:p>
            <a:r>
              <a:rPr lang="en-US" dirty="0"/>
              <a:t>IPUMS Demo. Extracting ACS Data</a:t>
            </a:r>
          </a:p>
          <a:p>
            <a:r>
              <a:rPr lang="en-US" dirty="0"/>
              <a:t>Introduce </a:t>
            </a:r>
            <a:r>
              <a:rPr lang="en-US" dirty="0" err="1"/>
              <a:t>Data.Census.Gov</a:t>
            </a:r>
            <a:endParaRPr lang="en-US" dirty="0"/>
          </a:p>
          <a:p>
            <a:r>
              <a:rPr lang="en-US" dirty="0" err="1"/>
              <a:t>Data.Census.Gov</a:t>
            </a:r>
            <a:r>
              <a:rPr lang="en-US" dirty="0"/>
              <a:t> Demo. Extracting ACS Data</a:t>
            </a:r>
          </a:p>
          <a:p>
            <a:r>
              <a:rPr lang="en-US" dirty="0" err="1"/>
              <a:t>Data.Census.Gov</a:t>
            </a:r>
            <a:r>
              <a:rPr lang="en-US" dirty="0"/>
              <a:t> Workshop Exercise. </a:t>
            </a:r>
          </a:p>
          <a:p>
            <a:r>
              <a:rPr lang="en-US" dirty="0"/>
              <a:t>Differences between IPUMS and </a:t>
            </a:r>
            <a:r>
              <a:rPr lang="en-US" dirty="0" err="1"/>
              <a:t>Data.Census.Gov</a:t>
            </a:r>
            <a:endParaRPr lang="en-US" dirty="0"/>
          </a:p>
          <a:p>
            <a:endParaRPr lang="en-US" dirty="0"/>
          </a:p>
        </p:txBody>
      </p:sp>
      <p:sp>
        <p:nvSpPr>
          <p:cNvPr id="3" name="Title 2">
            <a:extLst>
              <a:ext uri="{FF2B5EF4-FFF2-40B4-BE49-F238E27FC236}">
                <a16:creationId xmlns:a16="http://schemas.microsoft.com/office/drawing/2014/main" id="{D2274209-BA01-4CF9-A6DC-9BB38EDEE482}"/>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3896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6CDF-5DA2-40A9-BAAE-649D4485DB1D}"/>
              </a:ext>
            </a:extLst>
          </p:cNvPr>
          <p:cNvSpPr>
            <a:spLocks noGrp="1"/>
          </p:cNvSpPr>
          <p:nvPr>
            <p:ph type="title"/>
          </p:nvPr>
        </p:nvSpPr>
        <p:spPr/>
        <p:txBody>
          <a:bodyPr>
            <a:normAutofit fontScale="90000"/>
          </a:bodyPr>
          <a:lstStyle/>
          <a:p>
            <a:r>
              <a:rPr lang="en-US" dirty="0"/>
              <a:t>IPUMS</a:t>
            </a:r>
          </a:p>
        </p:txBody>
      </p:sp>
      <p:sp>
        <p:nvSpPr>
          <p:cNvPr id="3" name="Content Placeholder 2">
            <a:extLst>
              <a:ext uri="{FF2B5EF4-FFF2-40B4-BE49-F238E27FC236}">
                <a16:creationId xmlns:a16="http://schemas.microsoft.com/office/drawing/2014/main" id="{0605E84A-3B3F-44D7-9941-7D034AA99F6A}"/>
              </a:ext>
            </a:extLst>
          </p:cNvPr>
          <p:cNvSpPr>
            <a:spLocks noGrp="1"/>
          </p:cNvSpPr>
          <p:nvPr>
            <p:ph idx="1"/>
          </p:nvPr>
        </p:nvSpPr>
        <p:spPr/>
        <p:txBody>
          <a:bodyPr/>
          <a:lstStyle/>
          <a:p>
            <a:r>
              <a:rPr lang="en-US" dirty="0"/>
              <a:t>IPUMS USA collects, preserves and harmonizes U.S. census data</a:t>
            </a:r>
          </a:p>
          <a:p>
            <a:r>
              <a:rPr lang="en-US" dirty="0"/>
              <a:t>Easy access and Documentation. </a:t>
            </a:r>
          </a:p>
          <a:p>
            <a:r>
              <a:rPr lang="en-US" dirty="0"/>
              <a:t>American Community Surveys (ACS) from 2000 to the present. </a:t>
            </a:r>
          </a:p>
          <a:p>
            <a:r>
              <a:rPr lang="en-US" dirty="0"/>
              <a:t>ACS measures the changing social and economic characteristics of the U.S. population(education, housing, jobs, </a:t>
            </a:r>
            <a:r>
              <a:rPr lang="en-US" dirty="0" err="1"/>
              <a:t>etc</a:t>
            </a:r>
            <a:r>
              <a:rPr lang="en-US" dirty="0"/>
              <a:t>)</a:t>
            </a:r>
          </a:p>
          <a:p>
            <a:r>
              <a:rPr lang="en-US" dirty="0"/>
              <a:t>Coding files to import data. </a:t>
            </a:r>
          </a:p>
        </p:txBody>
      </p:sp>
    </p:spTree>
    <p:extLst>
      <p:ext uri="{BB962C8B-B14F-4D97-AF65-F5344CB8AC3E}">
        <p14:creationId xmlns:p14="http://schemas.microsoft.com/office/powerpoint/2010/main" val="104440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9370-04B1-497F-B199-1CE55A2F5D7A}"/>
              </a:ext>
            </a:extLst>
          </p:cNvPr>
          <p:cNvSpPr>
            <a:spLocks noGrp="1"/>
          </p:cNvSpPr>
          <p:nvPr>
            <p:ph type="title"/>
          </p:nvPr>
        </p:nvSpPr>
        <p:spPr/>
        <p:txBody>
          <a:bodyPr>
            <a:normAutofit fontScale="90000"/>
          </a:bodyPr>
          <a:lstStyle/>
          <a:p>
            <a:r>
              <a:rPr lang="en-US" dirty="0"/>
              <a:t>IPUMS Data Extraction Demo</a:t>
            </a:r>
          </a:p>
        </p:txBody>
      </p:sp>
      <p:sp>
        <p:nvSpPr>
          <p:cNvPr id="3" name="Content Placeholder 2">
            <a:extLst>
              <a:ext uri="{FF2B5EF4-FFF2-40B4-BE49-F238E27FC236}">
                <a16:creationId xmlns:a16="http://schemas.microsoft.com/office/drawing/2014/main" id="{6399AA6D-2DFA-4675-8677-AF0E2C48A469}"/>
              </a:ext>
            </a:extLst>
          </p:cNvPr>
          <p:cNvSpPr>
            <a:spLocks noGrp="1"/>
          </p:cNvSpPr>
          <p:nvPr>
            <p:ph idx="1"/>
          </p:nvPr>
        </p:nvSpPr>
        <p:spPr>
          <a:xfrm>
            <a:off x="415600" y="1536632"/>
            <a:ext cx="11360700" cy="5321367"/>
          </a:xfrm>
        </p:spPr>
        <p:txBody>
          <a:bodyPr/>
          <a:lstStyle/>
          <a:p>
            <a:r>
              <a:rPr lang="en-US" dirty="0">
                <a:hlinkClick r:id="rId2"/>
              </a:rPr>
              <a:t>Register to access data</a:t>
            </a:r>
            <a:r>
              <a:rPr lang="en-US" dirty="0"/>
              <a:t>. </a:t>
            </a:r>
          </a:p>
          <a:p>
            <a:r>
              <a:rPr lang="en-US" dirty="0">
                <a:hlinkClick r:id="rId3"/>
              </a:rPr>
              <a:t>https://usa.ipums.org/usa-action/variables/group</a:t>
            </a:r>
            <a:endParaRPr lang="en-US" dirty="0"/>
          </a:p>
          <a:p>
            <a:r>
              <a:rPr lang="en-US" dirty="0"/>
              <a:t>Pick variables by from ‘Household’ or ‘Person’ menus. </a:t>
            </a:r>
          </a:p>
          <a:p>
            <a:r>
              <a:rPr lang="en-US" dirty="0"/>
              <a:t>Search by variable name.  </a:t>
            </a:r>
          </a:p>
          <a:p>
            <a:r>
              <a:rPr lang="en-US" dirty="0"/>
              <a:t>‘Select Samples’ to pick years. </a:t>
            </a:r>
          </a:p>
          <a:p>
            <a:r>
              <a:rPr lang="en-US" dirty="0"/>
              <a:t>View Cart -&gt; Submit Sample Selection</a:t>
            </a:r>
          </a:p>
          <a:p>
            <a:r>
              <a:rPr lang="en-US" dirty="0"/>
              <a:t>Example Search:</a:t>
            </a:r>
          </a:p>
          <a:p>
            <a:pPr marL="76200" indent="0">
              <a:buNone/>
            </a:pPr>
            <a:r>
              <a:rPr lang="en-US" sz="1800" dirty="0"/>
              <a:t>Household:</a:t>
            </a:r>
          </a:p>
          <a:p>
            <a:pPr marL="76200" indent="0">
              <a:buNone/>
            </a:pPr>
            <a:r>
              <a:rPr lang="en-US" sz="1600" dirty="0"/>
              <a:t>Technical - year, sample, serial, </a:t>
            </a:r>
            <a:r>
              <a:rPr lang="en-US" sz="1600" dirty="0" err="1"/>
              <a:t>hhtype</a:t>
            </a:r>
            <a:r>
              <a:rPr lang="en-US" sz="1600" dirty="0"/>
              <a:t>: Geography - region, </a:t>
            </a:r>
            <a:r>
              <a:rPr lang="en-US" sz="1600" dirty="0" err="1"/>
              <a:t>statefip</a:t>
            </a:r>
            <a:r>
              <a:rPr lang="en-US" sz="1600" dirty="0"/>
              <a:t>, </a:t>
            </a:r>
            <a:r>
              <a:rPr lang="en-US" sz="1600" dirty="0" err="1"/>
              <a:t>countyfip</a:t>
            </a:r>
            <a:r>
              <a:rPr lang="en-US" sz="1600" dirty="0"/>
              <a:t>: Economic characteristics - </a:t>
            </a:r>
            <a:r>
              <a:rPr lang="en-US" sz="1600" dirty="0" err="1"/>
              <a:t>hhincome</a:t>
            </a:r>
            <a:r>
              <a:rPr lang="en-US" sz="1600" dirty="0"/>
              <a:t>, </a:t>
            </a:r>
            <a:r>
              <a:rPr lang="en-US" sz="1600" dirty="0" err="1"/>
              <a:t>rentm</a:t>
            </a:r>
            <a:r>
              <a:rPr lang="en-US" sz="1600" dirty="0"/>
              <a:t> </a:t>
            </a:r>
            <a:r>
              <a:rPr lang="en-US" sz="1600" dirty="0" err="1"/>
              <a:t>mortotal</a:t>
            </a:r>
            <a:endParaRPr lang="en-US" sz="1600" dirty="0"/>
          </a:p>
          <a:p>
            <a:pPr marL="76200" indent="0">
              <a:buNone/>
            </a:pPr>
            <a:endParaRPr lang="en-US" sz="1600" dirty="0"/>
          </a:p>
          <a:p>
            <a:pPr marL="76200" indent="0">
              <a:buNone/>
            </a:pPr>
            <a:r>
              <a:rPr lang="en-US" sz="1600" dirty="0"/>
              <a:t>Person:</a:t>
            </a:r>
          </a:p>
          <a:p>
            <a:pPr marL="76200" indent="0">
              <a:buNone/>
            </a:pPr>
            <a:r>
              <a:rPr lang="en-US" sz="1600" dirty="0"/>
              <a:t>Technical – </a:t>
            </a:r>
            <a:r>
              <a:rPr lang="en-US" sz="1600" dirty="0" err="1"/>
              <a:t>pernum</a:t>
            </a:r>
            <a:r>
              <a:rPr lang="en-US" sz="1600" dirty="0"/>
              <a:t>: Family </a:t>
            </a:r>
            <a:r>
              <a:rPr lang="en-US" sz="1600" dirty="0" err="1"/>
              <a:t>interelate</a:t>
            </a:r>
            <a:r>
              <a:rPr lang="en-US" sz="1600" dirty="0"/>
              <a:t> – </a:t>
            </a:r>
            <a:r>
              <a:rPr lang="en-US" sz="1600" dirty="0" err="1"/>
              <a:t>sfrelate</a:t>
            </a:r>
            <a:r>
              <a:rPr lang="en-US" sz="1600" dirty="0"/>
              <a:t>: Demographic - relate, sex, age: Education – educ: Income - </a:t>
            </a:r>
            <a:r>
              <a:rPr lang="en-US" sz="1600" dirty="0" err="1"/>
              <a:t>inctotal</a:t>
            </a:r>
            <a:r>
              <a:rPr lang="en-US" sz="1600" dirty="0"/>
              <a:t>, </a:t>
            </a:r>
            <a:r>
              <a:rPr lang="en-US" sz="1600" dirty="0" err="1"/>
              <a:t>ftotalinc</a:t>
            </a:r>
            <a:endParaRPr lang="en-US" sz="1600" dirty="0"/>
          </a:p>
        </p:txBody>
      </p:sp>
    </p:spTree>
    <p:extLst>
      <p:ext uri="{BB962C8B-B14F-4D97-AF65-F5344CB8AC3E}">
        <p14:creationId xmlns:p14="http://schemas.microsoft.com/office/powerpoint/2010/main" val="1300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1299-4BA3-41F2-8764-555CD7804131}"/>
              </a:ext>
            </a:extLst>
          </p:cNvPr>
          <p:cNvSpPr>
            <a:spLocks noGrp="1"/>
          </p:cNvSpPr>
          <p:nvPr>
            <p:ph type="title"/>
          </p:nvPr>
        </p:nvSpPr>
        <p:spPr/>
        <p:txBody>
          <a:bodyPr>
            <a:normAutofit fontScale="90000"/>
          </a:bodyPr>
          <a:lstStyle/>
          <a:p>
            <a:r>
              <a:rPr lang="en-US" dirty="0" err="1"/>
              <a:t>Data.Census.Gov</a:t>
            </a:r>
            <a:endParaRPr lang="en-US" dirty="0"/>
          </a:p>
        </p:txBody>
      </p:sp>
      <p:sp>
        <p:nvSpPr>
          <p:cNvPr id="3" name="Content Placeholder 2">
            <a:extLst>
              <a:ext uri="{FF2B5EF4-FFF2-40B4-BE49-F238E27FC236}">
                <a16:creationId xmlns:a16="http://schemas.microsoft.com/office/drawing/2014/main" id="{F4CB2898-F2AE-4526-B948-9639AB1D7DAA}"/>
              </a:ext>
            </a:extLst>
          </p:cNvPr>
          <p:cNvSpPr>
            <a:spLocks noGrp="1"/>
          </p:cNvSpPr>
          <p:nvPr>
            <p:ph idx="1"/>
          </p:nvPr>
        </p:nvSpPr>
        <p:spPr/>
        <p:txBody>
          <a:bodyPr/>
          <a:lstStyle/>
          <a:p>
            <a:r>
              <a:rPr lang="en-US" dirty="0">
                <a:hlinkClick r:id="rId2"/>
              </a:rPr>
              <a:t>https://data.census.gov/</a:t>
            </a:r>
            <a:endParaRPr lang="en-US" dirty="0"/>
          </a:p>
          <a:p>
            <a:r>
              <a:rPr lang="en-US" dirty="0"/>
              <a:t>Explore Tables:</a:t>
            </a:r>
          </a:p>
          <a:p>
            <a:r>
              <a:rPr lang="en-US" dirty="0"/>
              <a:t>Use filters to select Geography, Survey Name, Variables, </a:t>
            </a:r>
            <a:r>
              <a:rPr lang="en-US" dirty="0" err="1"/>
              <a:t>ect</a:t>
            </a:r>
            <a:r>
              <a:rPr lang="en-US" dirty="0"/>
              <a:t>.</a:t>
            </a:r>
          </a:p>
          <a:p>
            <a:r>
              <a:rPr lang="en-US" dirty="0"/>
              <a:t>Sample extract. </a:t>
            </a:r>
          </a:p>
          <a:p>
            <a:pPr marL="76200" indent="0">
              <a:buNone/>
            </a:pPr>
            <a:r>
              <a:rPr lang="en-US" dirty="0"/>
              <a:t>Health Insurance All counties in New York. 2017 data from the Economic Census. </a:t>
            </a:r>
          </a:p>
        </p:txBody>
      </p:sp>
    </p:spTree>
    <p:extLst>
      <p:ext uri="{BB962C8B-B14F-4D97-AF65-F5344CB8AC3E}">
        <p14:creationId xmlns:p14="http://schemas.microsoft.com/office/powerpoint/2010/main" val="2267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7358-761F-4C15-8997-EC9AB2B046BF}"/>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18C4F1B9-3761-4960-96C4-A173ABA990D5}"/>
              </a:ext>
            </a:extLst>
          </p:cNvPr>
          <p:cNvSpPr>
            <a:spLocks noGrp="1"/>
          </p:cNvSpPr>
          <p:nvPr>
            <p:ph idx="1"/>
          </p:nvPr>
        </p:nvSpPr>
        <p:spPr/>
        <p:txBody>
          <a:bodyPr/>
          <a:lstStyle/>
          <a:p>
            <a:r>
              <a:rPr lang="en-US" dirty="0"/>
              <a:t>Extract from https://data.census.gov/table</a:t>
            </a:r>
          </a:p>
          <a:p>
            <a:r>
              <a:rPr lang="en-US" dirty="0"/>
              <a:t>Search for following characteristics:</a:t>
            </a:r>
          </a:p>
          <a:p>
            <a:pPr marL="76200" indent="0">
              <a:buNone/>
            </a:pPr>
            <a:r>
              <a:rPr lang="en-US" dirty="0"/>
              <a:t>ACS 5 year estimate detailed table. Educational Attainment, School enrollment for all the counties in the state of New York from 2010-2015</a:t>
            </a:r>
          </a:p>
          <a:p>
            <a:pPr marL="76200" indent="0">
              <a:buNone/>
            </a:pPr>
            <a:endParaRPr lang="en-US" dirty="0"/>
          </a:p>
          <a:p>
            <a:pPr marL="76200" indent="0">
              <a:buNone/>
            </a:pPr>
            <a:r>
              <a:rPr lang="en-US" dirty="0"/>
              <a:t>Tutorials: </a:t>
            </a:r>
          </a:p>
          <a:p>
            <a:pPr marL="76200" indent="0">
              <a:buNone/>
            </a:pPr>
            <a:r>
              <a:rPr lang="en-US" dirty="0">
                <a:hlinkClick r:id="rId2"/>
              </a:rPr>
              <a:t>https://www.census.gov/data/what-is-data-census-gov/guidance-for-data-users/how-to-materials-for-using-data-census-gov.html</a:t>
            </a:r>
            <a:endParaRPr lang="en-US" dirty="0"/>
          </a:p>
          <a:p>
            <a:pPr marL="76200" indent="0">
              <a:buNone/>
            </a:pPr>
            <a:endParaRPr lang="en-US" dirty="0"/>
          </a:p>
        </p:txBody>
      </p:sp>
    </p:spTree>
    <p:extLst>
      <p:ext uri="{BB962C8B-B14F-4D97-AF65-F5344CB8AC3E}">
        <p14:creationId xmlns:p14="http://schemas.microsoft.com/office/powerpoint/2010/main" val="33436056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715</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MT</vt:lpstr>
      <vt:lpstr>Calibri</vt:lpstr>
      <vt:lpstr>Helvetica Neue</vt:lpstr>
      <vt:lpstr>Times</vt:lpstr>
      <vt:lpstr>Verdana</vt:lpstr>
      <vt:lpstr>Simple Light</vt:lpstr>
      <vt:lpstr>American Community Survey(ACS)  Data extraction through Online Platforms(IPums, data.census.gov)</vt:lpstr>
      <vt:lpstr>CCSS Research Support Code of Conduct</vt:lpstr>
      <vt:lpstr>Land Acknowledgement Cornell University is located on the traditional homelands of the Gayogo̱ hó꞉nǫ' (the Cayuga  Nation). The Gayogo̱ hó꞉nǫ'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Gayogo̱ hó꞉nǫ' dispossession, and honor the  ongoing connection of Gayogo̱ hó꞉nǫ' people, past and present, to these lands and waters.</vt:lpstr>
      <vt:lpstr>Attendance</vt:lpstr>
      <vt:lpstr>Outline</vt:lpstr>
      <vt:lpstr>IPUMS</vt:lpstr>
      <vt:lpstr>IPUMS Data Extraction Demo</vt:lpstr>
      <vt:lpstr>Data.Census.Gov</vt:lpstr>
      <vt:lpstr>Exercise</vt:lpstr>
      <vt:lpstr>Evaluation</vt:lpstr>
      <vt:lpstr>IPUMS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Community Survey(ACS)  Data extraction through Online Platforms(IPums, data.census.gov)</dc:title>
  <dc:creator>Jacob R Grippin</dc:creator>
  <cp:lastModifiedBy>Jacob R Grippin</cp:lastModifiedBy>
  <cp:revision>14</cp:revision>
  <dcterms:created xsi:type="dcterms:W3CDTF">2022-12-28T22:20:09Z</dcterms:created>
  <dcterms:modified xsi:type="dcterms:W3CDTF">2023-01-23T20:16:09Z</dcterms:modified>
</cp:coreProperties>
</file>