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 id="2147483722" r:id="rId2"/>
  </p:sldMasterIdLst>
  <p:notesMasterIdLst>
    <p:notesMasterId r:id="rId34"/>
  </p:notesMasterIdLst>
  <p:sldIdLst>
    <p:sldId id="256" r:id="rId3"/>
    <p:sldId id="257" r:id="rId4"/>
    <p:sldId id="2145706218" r:id="rId5"/>
    <p:sldId id="2145706219" r:id="rId6"/>
    <p:sldId id="2145706220" r:id="rId7"/>
    <p:sldId id="258" r:id="rId8"/>
    <p:sldId id="2145706221" r:id="rId9"/>
    <p:sldId id="260" r:id="rId10"/>
    <p:sldId id="261" r:id="rId11"/>
    <p:sldId id="262" r:id="rId12"/>
    <p:sldId id="265" r:id="rId13"/>
    <p:sldId id="2145706214" r:id="rId14"/>
    <p:sldId id="281" r:id="rId15"/>
    <p:sldId id="277" r:id="rId16"/>
    <p:sldId id="728" r:id="rId17"/>
    <p:sldId id="2145706223" r:id="rId18"/>
    <p:sldId id="482" r:id="rId19"/>
    <p:sldId id="483" r:id="rId20"/>
    <p:sldId id="484" r:id="rId21"/>
    <p:sldId id="485" r:id="rId22"/>
    <p:sldId id="486" r:id="rId23"/>
    <p:sldId id="488" r:id="rId24"/>
    <p:sldId id="487" r:id="rId25"/>
    <p:sldId id="2145706224" r:id="rId26"/>
    <p:sldId id="283" r:id="rId27"/>
    <p:sldId id="284" r:id="rId28"/>
    <p:sldId id="465" r:id="rId29"/>
    <p:sldId id="457" r:id="rId30"/>
    <p:sldId id="270" r:id="rId31"/>
    <p:sldId id="278" r:id="rId32"/>
    <p:sldId id="35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07" autoAdjust="0"/>
    <p:restoredTop sz="75115" autoAdjust="0"/>
  </p:normalViewPr>
  <p:slideViewPr>
    <p:cSldViewPr snapToGrid="0">
      <p:cViewPr varScale="1">
        <p:scale>
          <a:sx n="68" d="100"/>
          <a:sy n="68" d="100"/>
        </p:scale>
        <p:origin x="89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35DAC8-E48C-4E29-902E-2E859BD75CF5}" type="datetimeFigureOut">
              <a:rPr lang="en-US" smtClean="0"/>
              <a:t>2/17/2023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08D1DA-19F6-44C6-982C-DF2CBCAF30D5}" type="slidenum">
              <a:rPr lang="en-US" smtClean="0"/>
              <a:t>‹#›</a:t>
            </a:fld>
            <a:endParaRPr lang="en-US"/>
          </a:p>
        </p:txBody>
      </p:sp>
    </p:spTree>
    <p:extLst>
      <p:ext uri="{BB962C8B-B14F-4D97-AF65-F5344CB8AC3E}">
        <p14:creationId xmlns:p14="http://schemas.microsoft.com/office/powerpoint/2010/main" val="1801486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22" name="Google Shape;122;p1:notes"/>
          <p:cNvSpPr>
            <a:spLocks noGrp="1" noRot="1" noChangeAspect="1"/>
          </p:cNvSpPr>
          <p:nvPr>
            <p:ph type="sldImg" idx="2"/>
          </p:nvPr>
        </p:nvSpPr>
        <p:spPr>
          <a:xfrm>
            <a:off x="687388" y="1143000"/>
            <a:ext cx="5483225" cy="30845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2F1856-1516-4805-9431-981A9DB45CC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7267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Sarah</a:t>
            </a:r>
          </a:p>
          <a:p>
            <a:r>
              <a:rPr lang="en-US" dirty="0">
                <a:cs typeface="Calibri"/>
              </a:rPr>
              <a:t>The NIH recognizes that there will be limitations on what researchers are able to share. Those limitations should be explained in the DMS plan, and the NIH does want researchers to maximize appropriate sharing. Reasons to limit sharing include:</a:t>
            </a:r>
          </a:p>
          <a:p>
            <a:endParaRPr lang="en-US" dirty="0">
              <a:cs typeface="Calibri"/>
            </a:endParaRPr>
          </a:p>
          <a:p>
            <a:pPr marL="457189" lvl="1" indent="0">
              <a:buNone/>
            </a:pPr>
            <a:r>
              <a:rPr lang="en-US" sz="2400" b="1" dirty="0">
                <a:solidFill>
                  <a:schemeClr val="accent1">
                    <a:lumMod val="50000"/>
                  </a:schemeClr>
                </a:solidFill>
                <a:ea typeface="Open Sans"/>
                <a:cs typeface="Open Sans"/>
              </a:rPr>
              <a:t>Reasons </a:t>
            </a:r>
            <a:r>
              <a:rPr lang="en-US" sz="2400" b="1" dirty="0">
                <a:solidFill>
                  <a:srgbClr val="F27900"/>
                </a:solidFill>
                <a:ea typeface="Open Sans"/>
                <a:cs typeface="Open Sans"/>
              </a:rPr>
              <a:t>NOT</a:t>
            </a:r>
            <a:r>
              <a:rPr lang="en-US" sz="2400" b="1" dirty="0">
                <a:solidFill>
                  <a:schemeClr val="accent1">
                    <a:lumMod val="50000"/>
                  </a:schemeClr>
                </a:solidFill>
                <a:ea typeface="Open Sans"/>
                <a:cs typeface="Open Sans"/>
              </a:rPr>
              <a:t> generally justifiable to limit sharing:</a:t>
            </a:r>
          </a:p>
          <a:p>
            <a:pPr lvl="2"/>
            <a:endParaRPr lang="en-US" sz="1200" dirty="0">
              <a:ea typeface="Open Sans"/>
              <a:cs typeface="Open Sans"/>
            </a:endParaRPr>
          </a:p>
          <a:p>
            <a:pPr lvl="2"/>
            <a:r>
              <a:rPr lang="en-US" sz="2400" dirty="0">
                <a:ea typeface="Open Sans"/>
                <a:cs typeface="Open Sans"/>
              </a:rPr>
              <a:t>Data are considered too small </a:t>
            </a:r>
            <a:endParaRPr lang="en-US" sz="2400" dirty="0"/>
          </a:p>
          <a:p>
            <a:pPr lvl="2"/>
            <a:endParaRPr lang="en-US" sz="1200" dirty="0">
              <a:ea typeface="Open Sans"/>
              <a:cs typeface="Open Sans"/>
            </a:endParaRPr>
          </a:p>
          <a:p>
            <a:pPr lvl="2"/>
            <a:r>
              <a:rPr lang="en-US" sz="2400" dirty="0">
                <a:ea typeface="Open Sans"/>
                <a:cs typeface="Open Sans"/>
              </a:rPr>
              <a:t>Researchers anticipate data will not be widely used</a:t>
            </a:r>
            <a:endParaRPr lang="en-US" sz="2400" dirty="0"/>
          </a:p>
          <a:p>
            <a:pPr lvl="2"/>
            <a:endParaRPr lang="en-US" sz="1200" dirty="0">
              <a:ea typeface="Open Sans"/>
              <a:cs typeface="Open Sans"/>
            </a:endParaRPr>
          </a:p>
          <a:p>
            <a:pPr lvl="2"/>
            <a:r>
              <a:rPr lang="en-US" sz="2400" dirty="0">
                <a:ea typeface="Open Sans"/>
                <a:cs typeface="Open Sans"/>
              </a:rPr>
              <a:t>Data are not thought to have a suitable repository </a:t>
            </a:r>
            <a:endParaRPr lang="en-US" sz="2400" dirty="0"/>
          </a:p>
          <a:p>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85629E-846D-43D2-99D5-7F47A1261E8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4350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operates as “wizard” and provides prompts for the user to fill out in order to create their data management plan.  You can save your plan, print it, or export it to your computer. </a:t>
            </a:r>
            <a:endParaRPr lang="en-US" dirty="0"/>
          </a:p>
        </p:txBody>
      </p:sp>
      <p:sp>
        <p:nvSpPr>
          <p:cNvPr id="4" name="Slide Number Placeholder 3"/>
          <p:cNvSpPr>
            <a:spLocks noGrp="1"/>
          </p:cNvSpPr>
          <p:nvPr>
            <p:ph type="sldNum" sz="quarter" idx="5"/>
          </p:nvPr>
        </p:nvSpPr>
        <p:spPr/>
        <p:txBody>
          <a:bodyPr/>
          <a:lstStyle/>
          <a:p>
            <a:fld id="{D51DB00E-F6DF-E04A-8A3E-7D2D85AA163E}" type="slidenum">
              <a:rPr lang="en-US" smtClean="0"/>
              <a:t>14</a:t>
            </a:fld>
            <a:endParaRPr lang="en-US"/>
          </a:p>
        </p:txBody>
      </p:sp>
    </p:spTree>
    <p:extLst>
      <p:ext uri="{BB962C8B-B14F-4D97-AF65-F5344CB8AC3E}">
        <p14:creationId xmlns:p14="http://schemas.microsoft.com/office/powerpoint/2010/main" val="875486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Insert DOI and ORCID logo</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2F1856-1516-4805-9431-981A9DB45CC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7120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Preparing</a:t>
            </a:r>
            <a:r>
              <a:rPr lang="en-US" baseline="0" dirty="0"/>
              <a:t> high-quality reproduction materials require that you do a Data Quality Review which includes File Review, Documentation Review, Data Review and Code Review</a:t>
            </a:r>
            <a:endParaRPr lang="en-US" dirty="0"/>
          </a:p>
        </p:txBody>
      </p:sp>
      <p:sp>
        <p:nvSpPr>
          <p:cNvPr id="4" name="Slide Number Placeholder 3"/>
          <p:cNvSpPr>
            <a:spLocks noGrp="1"/>
          </p:cNvSpPr>
          <p:nvPr>
            <p:ph type="sldNum" sz="quarter" idx="5"/>
          </p:nvPr>
        </p:nvSpPr>
        <p:spPr/>
        <p:txBody>
          <a:bodyPr/>
          <a:lstStyle/>
          <a:p>
            <a:fld id="{E82EE268-022C-4214-AD98-024D16CB2E89}" type="slidenum">
              <a:rPr lang="en-US" smtClean="0"/>
              <a:t>17</a:t>
            </a:fld>
            <a:endParaRPr lang="en-US"/>
          </a:p>
        </p:txBody>
      </p:sp>
    </p:spTree>
    <p:extLst>
      <p:ext uri="{BB962C8B-B14F-4D97-AF65-F5344CB8AC3E}">
        <p14:creationId xmlns:p14="http://schemas.microsoft.com/office/powerpoint/2010/main" val="2917308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2937">
              <a:defRPr/>
            </a:pPr>
            <a:r>
              <a:rPr lang="en-US" dirty="0"/>
              <a:t>Check that all files needed to reproduce your study are included in the reproducibility package</a:t>
            </a:r>
          </a:p>
          <a:p>
            <a:pPr defTabSz="912937">
              <a:defRPr/>
            </a:pPr>
            <a:endParaRPr lang="en-US" dirty="0"/>
          </a:p>
          <a:p>
            <a:pPr defTabSz="912937">
              <a:defRPr/>
            </a:pPr>
            <a:r>
              <a:rPr lang="en-US" dirty="0"/>
              <a:t>Ideally all files are in one project folder and organized by type.  For example, have a sub-folder for codes, for original data, for analytic data, outputs, etc.</a:t>
            </a:r>
          </a:p>
          <a:p>
            <a:pPr defTabSz="912937">
              <a:defRPr/>
            </a:pPr>
            <a:endParaRPr lang="en-US" dirty="0"/>
          </a:p>
          <a:p>
            <a:pPr defTabSz="912937">
              <a:defRPr/>
            </a:pPr>
            <a:r>
              <a:rPr lang="en-US" dirty="0"/>
              <a:t>The image on the right is an example of a protocol for organizing your files. It is actually called the TIER Protocol.  TIER stands for Teaching Integrity in Empirical Research.</a:t>
            </a:r>
          </a:p>
          <a:p>
            <a:pPr defTabSz="912937">
              <a:defRPr/>
            </a:pPr>
            <a:endParaRPr lang="en-US" dirty="0"/>
          </a:p>
          <a:p>
            <a:pPr defTabSz="912937">
              <a:defRPr/>
            </a:pPr>
            <a:r>
              <a:rPr lang="en-US" dirty="0"/>
              <a:t>In the TIER Protocol</a:t>
            </a:r>
          </a:p>
          <a:p>
            <a:pPr defTabSz="912937">
              <a:defRPr/>
            </a:pPr>
            <a:endParaRPr lang="en-US" dirty="0"/>
          </a:p>
          <a:p>
            <a:pPr defTabSz="912937">
              <a:defRPr/>
            </a:pPr>
            <a:endParaRPr lang="en-US" dirty="0"/>
          </a:p>
          <a:p>
            <a:endParaRPr lang="en-US" dirty="0"/>
          </a:p>
        </p:txBody>
      </p:sp>
      <p:sp>
        <p:nvSpPr>
          <p:cNvPr id="4" name="Slide Number Placeholder 3"/>
          <p:cNvSpPr>
            <a:spLocks noGrp="1"/>
          </p:cNvSpPr>
          <p:nvPr>
            <p:ph type="sldNum" sz="quarter" idx="5"/>
          </p:nvPr>
        </p:nvSpPr>
        <p:spPr/>
        <p:txBody>
          <a:bodyPr/>
          <a:lstStyle/>
          <a:p>
            <a:fld id="{E82EE268-022C-4214-AD98-024D16CB2E89}" type="slidenum">
              <a:rPr lang="en-US" smtClean="0"/>
              <a:t>18</a:t>
            </a:fld>
            <a:endParaRPr lang="en-US"/>
          </a:p>
        </p:txBody>
      </p:sp>
    </p:spTree>
    <p:extLst>
      <p:ext uri="{BB962C8B-B14F-4D97-AF65-F5344CB8AC3E}">
        <p14:creationId xmlns:p14="http://schemas.microsoft.com/office/powerpoint/2010/main" val="2260761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is review your documents.  </a:t>
            </a:r>
          </a:p>
        </p:txBody>
      </p:sp>
      <p:sp>
        <p:nvSpPr>
          <p:cNvPr id="4" name="Slide Number Placeholder 3"/>
          <p:cNvSpPr>
            <a:spLocks noGrp="1"/>
          </p:cNvSpPr>
          <p:nvPr>
            <p:ph type="sldNum" sz="quarter" idx="5"/>
          </p:nvPr>
        </p:nvSpPr>
        <p:spPr/>
        <p:txBody>
          <a:bodyPr/>
          <a:lstStyle/>
          <a:p>
            <a:fld id="{E82EE268-022C-4214-AD98-024D16CB2E89}" type="slidenum">
              <a:rPr lang="en-US" smtClean="0"/>
              <a:t>19</a:t>
            </a:fld>
            <a:endParaRPr lang="en-US"/>
          </a:p>
        </p:txBody>
      </p:sp>
    </p:spTree>
    <p:extLst>
      <p:ext uri="{BB962C8B-B14F-4D97-AF65-F5344CB8AC3E}">
        <p14:creationId xmlns:p14="http://schemas.microsoft.com/office/powerpoint/2010/main" val="619444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2937">
              <a:defRPr/>
            </a:pPr>
            <a:r>
              <a:rPr lang="en-US" dirty="0"/>
              <a:t>Data quality review</a:t>
            </a:r>
          </a:p>
          <a:p>
            <a:endParaRPr lang="en-US" dirty="0"/>
          </a:p>
        </p:txBody>
      </p:sp>
      <p:sp>
        <p:nvSpPr>
          <p:cNvPr id="4" name="Slide Number Placeholder 3"/>
          <p:cNvSpPr>
            <a:spLocks noGrp="1"/>
          </p:cNvSpPr>
          <p:nvPr>
            <p:ph type="sldNum" sz="quarter" idx="5"/>
          </p:nvPr>
        </p:nvSpPr>
        <p:spPr/>
        <p:txBody>
          <a:bodyPr/>
          <a:lstStyle/>
          <a:p>
            <a:fld id="{E82EE268-022C-4214-AD98-024D16CB2E89}" type="slidenum">
              <a:rPr lang="en-US" smtClean="0"/>
              <a:t>20</a:t>
            </a:fld>
            <a:endParaRPr lang="en-US"/>
          </a:p>
        </p:txBody>
      </p:sp>
    </p:spTree>
    <p:extLst>
      <p:ext uri="{BB962C8B-B14F-4D97-AF65-F5344CB8AC3E}">
        <p14:creationId xmlns:p14="http://schemas.microsoft.com/office/powerpoint/2010/main" val="4188988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your code</a:t>
            </a:r>
          </a:p>
          <a:p>
            <a:pPr marL="228234" indent="-228234">
              <a:buAutoNum type="arabicPeriod"/>
            </a:pPr>
            <a:r>
              <a:rPr lang="en-US" dirty="0"/>
              <a:t>File names of code are</a:t>
            </a:r>
            <a:r>
              <a:rPr lang="en-US" baseline="0" dirty="0"/>
              <a:t> prefixed with the order of execution</a:t>
            </a:r>
          </a:p>
          <a:p>
            <a:pPr marL="228234" indent="-228234">
              <a:buAutoNum type="arabicPeriod"/>
            </a:pPr>
            <a:r>
              <a:rPr lang="en-US" baseline="0" dirty="0"/>
              <a:t>Use a Master program file to call all programs used in the study</a:t>
            </a:r>
          </a:p>
          <a:p>
            <a:pPr marL="228234" indent="-228234">
              <a:buAutoNum type="arabicPeriod"/>
            </a:pPr>
            <a:r>
              <a:rPr lang="en-US" baseline="0" dirty="0"/>
              <a:t>Note the software, packages, operating system used and their versions.  And when the code was last executed  These are needed should re-users need to rebuild your computing environment.</a:t>
            </a:r>
          </a:p>
          <a:p>
            <a:pPr marL="228234" indent="-228234">
              <a:buAutoNum type="arabicPeriod"/>
            </a:pPr>
            <a:endParaRPr lang="en-US" dirty="0"/>
          </a:p>
          <a:p>
            <a:endParaRPr lang="en-US" dirty="0"/>
          </a:p>
        </p:txBody>
      </p:sp>
      <p:sp>
        <p:nvSpPr>
          <p:cNvPr id="4" name="Slide Number Placeholder 3"/>
          <p:cNvSpPr>
            <a:spLocks noGrp="1"/>
          </p:cNvSpPr>
          <p:nvPr>
            <p:ph type="sldNum" sz="quarter" idx="5"/>
          </p:nvPr>
        </p:nvSpPr>
        <p:spPr/>
        <p:txBody>
          <a:bodyPr/>
          <a:lstStyle/>
          <a:p>
            <a:fld id="{E82EE268-022C-4214-AD98-024D16CB2E89}" type="slidenum">
              <a:rPr lang="en-US" smtClean="0"/>
              <a:t>21</a:t>
            </a:fld>
            <a:endParaRPr lang="en-US"/>
          </a:p>
        </p:txBody>
      </p:sp>
    </p:spTree>
    <p:extLst>
      <p:ext uri="{BB962C8B-B14F-4D97-AF65-F5344CB8AC3E}">
        <p14:creationId xmlns:p14="http://schemas.microsoft.com/office/powerpoint/2010/main" val="2250519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2937">
              <a:defRPr/>
            </a:pPr>
            <a:r>
              <a:rPr lang="en-US" dirty="0"/>
              <a:t>Data quality review</a:t>
            </a:r>
          </a:p>
          <a:p>
            <a:endParaRPr lang="en-US" dirty="0"/>
          </a:p>
        </p:txBody>
      </p:sp>
      <p:sp>
        <p:nvSpPr>
          <p:cNvPr id="4" name="Slide Number Placeholder 3"/>
          <p:cNvSpPr>
            <a:spLocks noGrp="1"/>
          </p:cNvSpPr>
          <p:nvPr>
            <p:ph type="sldNum" sz="quarter" idx="5"/>
          </p:nvPr>
        </p:nvSpPr>
        <p:spPr/>
        <p:txBody>
          <a:bodyPr/>
          <a:lstStyle/>
          <a:p>
            <a:fld id="{E82EE268-022C-4214-AD98-024D16CB2E89}" type="slidenum">
              <a:rPr lang="en-US" smtClean="0"/>
              <a:t>22</a:t>
            </a:fld>
            <a:endParaRPr lang="en-US"/>
          </a:p>
        </p:txBody>
      </p:sp>
    </p:spTree>
    <p:extLst>
      <p:ext uri="{BB962C8B-B14F-4D97-AF65-F5344CB8AC3E}">
        <p14:creationId xmlns:p14="http://schemas.microsoft.com/office/powerpoint/2010/main" val="179911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2937">
              <a:defRPr/>
            </a:pPr>
            <a:r>
              <a:rPr lang="en-US" dirty="0"/>
              <a:t>Data quality review</a:t>
            </a:r>
          </a:p>
          <a:p>
            <a:endParaRPr lang="en-US" dirty="0"/>
          </a:p>
        </p:txBody>
      </p:sp>
      <p:sp>
        <p:nvSpPr>
          <p:cNvPr id="4" name="Slide Number Placeholder 3"/>
          <p:cNvSpPr>
            <a:spLocks noGrp="1"/>
          </p:cNvSpPr>
          <p:nvPr>
            <p:ph type="sldNum" sz="quarter" idx="5"/>
          </p:nvPr>
        </p:nvSpPr>
        <p:spPr/>
        <p:txBody>
          <a:bodyPr/>
          <a:lstStyle/>
          <a:p>
            <a:fld id="{E82EE268-022C-4214-AD98-024D16CB2E89}" type="slidenum">
              <a:rPr lang="en-US" smtClean="0"/>
              <a:t>23</a:t>
            </a:fld>
            <a:endParaRPr lang="en-US"/>
          </a:p>
        </p:txBody>
      </p:sp>
    </p:spTree>
    <p:extLst>
      <p:ext uri="{BB962C8B-B14F-4D97-AF65-F5344CB8AC3E}">
        <p14:creationId xmlns:p14="http://schemas.microsoft.com/office/powerpoint/2010/main" val="8708265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the manuscript and output</a:t>
            </a:r>
          </a:p>
        </p:txBody>
      </p:sp>
      <p:sp>
        <p:nvSpPr>
          <p:cNvPr id="4" name="Slide Number Placeholder 3"/>
          <p:cNvSpPr>
            <a:spLocks noGrp="1"/>
          </p:cNvSpPr>
          <p:nvPr>
            <p:ph type="sldNum" sz="quarter" idx="5"/>
          </p:nvPr>
        </p:nvSpPr>
        <p:spPr/>
        <p:txBody>
          <a:bodyPr/>
          <a:lstStyle/>
          <a:p>
            <a:fld id="{4FC9EAE6-5557-6D41-9E8D-FC009B2E0893}" type="slidenum">
              <a:rPr lang="en-US" smtClean="0"/>
              <a:t>24</a:t>
            </a:fld>
            <a:endParaRPr lang="en-US"/>
          </a:p>
        </p:txBody>
      </p:sp>
    </p:spTree>
    <p:extLst>
      <p:ext uri="{BB962C8B-B14F-4D97-AF65-F5344CB8AC3E}">
        <p14:creationId xmlns:p14="http://schemas.microsoft.com/office/powerpoint/2010/main" val="22101617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228234" indent="-228234" defTabSz="912937">
              <a:buFontTx/>
              <a:buAutoNum type="arabicPeriod" startAt="4"/>
              <a:defRPr/>
            </a:pPr>
            <a:endParaRPr lang="en-US" dirty="0"/>
          </a:p>
        </p:txBody>
      </p:sp>
      <p:sp>
        <p:nvSpPr>
          <p:cNvPr id="4" name="Slide Number Placeholder 3"/>
          <p:cNvSpPr>
            <a:spLocks noGrp="1"/>
          </p:cNvSpPr>
          <p:nvPr>
            <p:ph type="sldNum" sz="quarter" idx="10"/>
          </p:nvPr>
        </p:nvSpPr>
        <p:spPr/>
        <p:txBody>
          <a:bodyPr/>
          <a:lstStyle/>
          <a:p>
            <a:fld id="{4FC9EAE6-5557-6D41-9E8D-FC009B2E0893}" type="slidenum">
              <a:rPr lang="en-US" smtClean="0"/>
              <a:t>25</a:t>
            </a:fld>
            <a:endParaRPr lang="en-US"/>
          </a:p>
        </p:txBody>
      </p:sp>
    </p:spTree>
    <p:extLst>
      <p:ext uri="{BB962C8B-B14F-4D97-AF65-F5344CB8AC3E}">
        <p14:creationId xmlns:p14="http://schemas.microsoft.com/office/powerpoint/2010/main" val="171690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C9EAE6-5557-6D41-9E8D-FC009B2E0893}" type="slidenum">
              <a:rPr lang="en-US" smtClean="0"/>
              <a:t>26</a:t>
            </a:fld>
            <a:endParaRPr lang="en-US"/>
          </a:p>
        </p:txBody>
      </p:sp>
    </p:spTree>
    <p:extLst>
      <p:ext uri="{BB962C8B-B14F-4D97-AF65-F5344CB8AC3E}">
        <p14:creationId xmlns:p14="http://schemas.microsoft.com/office/powerpoint/2010/main" val="19921233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351" indent="-342351">
              <a:lnSpc>
                <a:spcPct val="107000"/>
              </a:lnSpc>
              <a:buFont typeface="Wingdings" panose="05000000000000000000" pitchFamily="2" charset="2"/>
              <a:buChar char=""/>
            </a:pPr>
            <a:r>
              <a:rPr lang="en-US" sz="1200" dirty="0">
                <a:latin typeface="Calibri" panose="020F0502020204030204" pitchFamily="34" charset="0"/>
                <a:ea typeface="Calibri" panose="020F0502020204030204" pitchFamily="34" charset="0"/>
                <a:cs typeface="Times New Roman" panose="02020603050405020304" pitchFamily="18" charset="0"/>
              </a:rPr>
              <a:t>Let me introduce you now to our current workflow. </a:t>
            </a:r>
          </a:p>
          <a:p>
            <a:pPr marL="342351" indent="-342351">
              <a:lnSpc>
                <a:spcPct val="107000"/>
              </a:lnSpc>
              <a:buFont typeface="Wingdings" panose="05000000000000000000" pitchFamily="2" charset="2"/>
              <a:buChar char=""/>
            </a:pPr>
            <a:r>
              <a:rPr lang="en-US" sz="1200" dirty="0">
                <a:latin typeface="Calibri" panose="020F0502020204030204" pitchFamily="34" charset="0"/>
                <a:ea typeface="Calibri" panose="020F0502020204030204" pitchFamily="34" charset="0"/>
                <a:cs typeface="Times New Roman" panose="02020603050405020304" pitchFamily="18" charset="0"/>
              </a:rPr>
              <a:t>First, we instruct authors to do what we call a post-manuscript writing review of their reproduction materials.</a:t>
            </a:r>
          </a:p>
          <a:p>
            <a:pPr marL="342351" indent="-342351">
              <a:lnSpc>
                <a:spcPct val="107000"/>
              </a:lnSpc>
              <a:buFont typeface="Wingdings" panose="05000000000000000000" pitchFamily="2" charset="2"/>
              <a:buChar char=""/>
            </a:pPr>
            <a:r>
              <a:rPr lang="en-US" sz="1200" dirty="0">
                <a:latin typeface="Calibri" panose="020F0502020204030204" pitchFamily="34" charset="0"/>
                <a:ea typeface="Calibri" panose="020F0502020204030204" pitchFamily="34" charset="0"/>
                <a:cs typeface="Times New Roman" panose="02020603050405020304" pitchFamily="18" charset="0"/>
              </a:rPr>
              <a:t>What do I mean by that?</a:t>
            </a:r>
          </a:p>
          <a:p>
            <a:pPr marL="342351" indent="-342351">
              <a:lnSpc>
                <a:spcPct val="107000"/>
              </a:lnSpc>
              <a:buFont typeface="Wingdings" panose="05000000000000000000" pitchFamily="2" charset="2"/>
              <a:buChar char=""/>
            </a:pPr>
            <a:r>
              <a:rPr lang="en-US" sz="1200" dirty="0">
                <a:latin typeface="Calibri" panose="020F0502020204030204" pitchFamily="34" charset="0"/>
                <a:ea typeface="Calibri" panose="020F0502020204030204" pitchFamily="34" charset="0"/>
                <a:cs typeface="Times New Roman" panose="02020603050405020304" pitchFamily="18" charset="0"/>
              </a:rPr>
              <a:t>Soon after or immediately after finishing their manuscript, we recommend authors to run their code(s) from beginning to end in one go and compare the results produced with that of their manuscript.   They will address all coding errors and inconsistencies encountered before submitting them to us.  On the manuscript, they will highlight all tables, figures, charts, and in-text numbers derived from the data.   These highlighted numbers are the results that our R-squared service will target for reproduction. We have detailed instructions on preparing reproduction materials for R-squared on our website below, and I’m also pasting it now on the chat window.</a:t>
            </a:r>
          </a:p>
          <a:p>
            <a:pPr marL="342351" indent="-342351">
              <a:lnSpc>
                <a:spcPct val="107000"/>
              </a:lnSpc>
              <a:buFont typeface="Wingdings" panose="05000000000000000000" pitchFamily="2" charset="2"/>
              <a:buChar char=""/>
            </a:pPr>
            <a:r>
              <a:rPr lang="en-US" sz="1200" dirty="0">
                <a:latin typeface="Calibri" panose="020F0502020204030204" pitchFamily="34" charset="0"/>
                <a:ea typeface="Calibri" panose="020F0502020204030204" pitchFamily="34" charset="0"/>
                <a:cs typeface="Times New Roman" panose="02020603050405020304" pitchFamily="18" charset="0"/>
              </a:rPr>
              <a:t>We prefer that authors come to us during the Accepted stage of the manuscript as the manuscript format is more or less final.   Any errors and inconsistencies found can still be corrected when the proof arrives.  While the proof stage is also okay, the turnaround to return the proof to the publisher is often short.  One journal gave the authors 48 hours to verify the proof.  We also do post-publication reproduction, i.e., we can help create a reproducibility package for an already published study.</a:t>
            </a:r>
          </a:p>
          <a:p>
            <a:pPr marL="342351" indent="-342351">
              <a:lnSpc>
                <a:spcPct val="107000"/>
              </a:lnSpc>
              <a:buFont typeface="Wingdings" panose="05000000000000000000" pitchFamily="2" charset="2"/>
              <a:buChar char=""/>
            </a:pPr>
            <a:r>
              <a:rPr lang="en-US" sz="1200" dirty="0">
                <a:latin typeface="Calibri" panose="020F0502020204030204" pitchFamily="34" charset="0"/>
                <a:ea typeface="Calibri" panose="020F0502020204030204" pitchFamily="34" charset="0"/>
                <a:cs typeface="Times New Roman" panose="02020603050405020304" pitchFamily="18" charset="0"/>
              </a:rPr>
              <a:t>Once the reproduction materials are ready, the authors will submit them to us via Cornell Box or SFT.</a:t>
            </a:r>
          </a:p>
          <a:p>
            <a:pPr marL="342351" indent="-342351">
              <a:lnSpc>
                <a:spcPct val="107000"/>
              </a:lnSpc>
              <a:buFont typeface="Wingdings" panose="05000000000000000000" pitchFamily="2" charset="2"/>
              <a:buChar char=""/>
            </a:pPr>
            <a:r>
              <a:rPr lang="en-US" sz="1200" dirty="0">
                <a:latin typeface="Calibri" panose="020F0502020204030204" pitchFamily="34" charset="0"/>
                <a:ea typeface="Calibri" panose="020F0502020204030204" pitchFamily="34" charset="0"/>
                <a:cs typeface="Times New Roman" panose="02020603050405020304" pitchFamily="18" charset="0"/>
              </a:rPr>
              <a:t>Next, we create a project folder for the files and check the submission for completeness.  We make that folder a git repository.  Git is a versioning software that we use to track changes that we make to the code.  We can go back to the previous version of the code, including the original.   Incidentally, I will teach a Git workshop on October 14, 2021.</a:t>
            </a:r>
          </a:p>
          <a:p>
            <a:pPr marL="342351" indent="-342351">
              <a:lnSpc>
                <a:spcPct val="107000"/>
              </a:lnSpc>
              <a:buFont typeface="Wingdings" panose="05000000000000000000" pitchFamily="2" charset="2"/>
              <a:buChar char=""/>
            </a:pPr>
            <a:r>
              <a:rPr lang="en-US" sz="1200" dirty="0">
                <a:latin typeface="Calibri" panose="020F0502020204030204" pitchFamily="34" charset="0"/>
                <a:ea typeface="Calibri" panose="020F0502020204030204" pitchFamily="34" charset="0"/>
                <a:cs typeface="Times New Roman" panose="02020603050405020304" pitchFamily="18" charset="0"/>
              </a:rPr>
              <a:t>Next, we run the code.  If we find errors in the code, we will correct them if we can.  If we cannot fix them, we will discuss them with the authors, and either they or we will make the necessary corrections.   During this process, we may also suggest code improvements for either curation or future usability.  </a:t>
            </a:r>
          </a:p>
          <a:p>
            <a:pPr marL="342351" indent="-342351">
              <a:lnSpc>
                <a:spcPct val="107000"/>
              </a:lnSpc>
              <a:buFont typeface="Wingdings" panose="05000000000000000000" pitchFamily="2" charset="2"/>
              <a:buChar char=""/>
            </a:pPr>
            <a:r>
              <a:rPr lang="en-US" sz="1200" dirty="0">
                <a:latin typeface="Calibri" panose="020F0502020204030204" pitchFamily="34" charset="0"/>
                <a:ea typeface="Calibri" panose="020F0502020204030204" pitchFamily="34" charset="0"/>
                <a:cs typeface="Times New Roman" panose="02020603050405020304" pitchFamily="18" charset="0"/>
              </a:rPr>
              <a:t>Once we get the code to run through, we compare the results with the manuscript.  If we find inconsistencies or differences between the output and manuscript, we flag them and inform the authors. </a:t>
            </a:r>
          </a:p>
          <a:p>
            <a:pPr marL="342351" indent="-342351">
              <a:lnSpc>
                <a:spcPct val="107000"/>
              </a:lnSpc>
              <a:buFont typeface="Wingdings" panose="05000000000000000000" pitchFamily="2" charset="2"/>
              <a:buChar char=""/>
            </a:pPr>
            <a:r>
              <a:rPr lang="en-US" sz="1200" dirty="0">
                <a:latin typeface="Calibri" panose="020F0502020204030204" pitchFamily="34" charset="0"/>
                <a:ea typeface="Calibri" panose="020F0502020204030204" pitchFamily="34" charset="0"/>
                <a:cs typeface="Times New Roman" panose="02020603050405020304" pitchFamily="18" charset="0"/>
              </a:rPr>
              <a:t>When there are no more errors, and the output matches the manuscript, we assemble the reproducibility package. We update the instructions to reproduce the study in the Readme file.  We also apply the appropriate licenses to the data and code in consultation with the authors, so re-users know their rights to the data and code shared by the authors.  </a:t>
            </a:r>
          </a:p>
          <a:p>
            <a:pPr marL="342351" indent="-342351">
              <a:lnSpc>
                <a:spcPct val="107000"/>
              </a:lnSpc>
              <a:buFont typeface="Wingdings" panose="05000000000000000000" pitchFamily="2" charset="2"/>
              <a:buChar char=""/>
            </a:pPr>
            <a:r>
              <a:rPr lang="en-US" sz="1200" dirty="0">
                <a:latin typeface="Calibri" panose="020F0502020204030204" pitchFamily="34" charset="0"/>
                <a:ea typeface="Calibri" panose="020F0502020204030204" pitchFamily="34" charset="0"/>
                <a:cs typeface="Times New Roman" panose="02020603050405020304" pitchFamily="18" charset="0"/>
              </a:rPr>
              <a:t>Next, we ask the authors to validate and sign off on the package.</a:t>
            </a:r>
          </a:p>
          <a:p>
            <a:pPr marL="342351" indent="-342351">
              <a:lnSpc>
                <a:spcPct val="107000"/>
              </a:lnSpc>
              <a:buFont typeface="Wingdings" panose="05000000000000000000" pitchFamily="2" charset="2"/>
              <a:buChar char=""/>
            </a:pPr>
            <a:r>
              <a:rPr lang="en-US" sz="1200" dirty="0">
                <a:latin typeface="Calibri" panose="020F0502020204030204" pitchFamily="34" charset="0"/>
                <a:ea typeface="Calibri" panose="020F0502020204030204" pitchFamily="34" charset="0"/>
                <a:cs typeface="Times New Roman" panose="02020603050405020304" pitchFamily="18" charset="0"/>
              </a:rPr>
              <a:t>Once validated, we may create two versions of the reproducibility package. One reason is that some or all data used in the study may be from a third party, and authors do not have the rights to share the data. </a:t>
            </a:r>
          </a:p>
          <a:p>
            <a:pPr marL="342351" indent="-342351">
              <a:lnSpc>
                <a:spcPct val="107000"/>
              </a:lnSpc>
              <a:spcAft>
                <a:spcPts val="799"/>
              </a:spcAft>
              <a:buFont typeface="Wingdings" panose="05000000000000000000" pitchFamily="2" charset="2"/>
              <a:buChar char=""/>
            </a:pPr>
            <a:r>
              <a:rPr lang="en-US" sz="1200" dirty="0">
                <a:latin typeface="Calibri" panose="020F0502020204030204" pitchFamily="34" charset="0"/>
                <a:ea typeface="Calibri" panose="020F0502020204030204" pitchFamily="34" charset="0"/>
                <a:cs typeface="Times New Roman" panose="02020603050405020304" pitchFamily="18" charset="0"/>
              </a:rPr>
              <a:t>So, there will be a version with data and one without data.  The version with data will be for authors’ use only, and the version without the data will be made publicly available. Still, we will insert in the Readme or write in a separate document a data availability statement detailing how re-users can gain access to the data. </a:t>
            </a:r>
          </a:p>
          <a:p>
            <a:pPr>
              <a:lnSpc>
                <a:spcPct val="107000"/>
              </a:lnSpc>
              <a:spcAft>
                <a:spcPts val="799"/>
              </a:spcAft>
            </a:pPr>
            <a:r>
              <a:rPr lang="en-US" sz="1200" dirty="0">
                <a:latin typeface="Calibri" panose="020F0502020204030204" pitchFamily="34" charset="0"/>
                <a:ea typeface="Calibri" panose="020F0502020204030204" pitchFamily="34" charset="0"/>
                <a:cs typeface="Times New Roman" panose="02020603050405020304" pitchFamily="18" charset="0"/>
              </a:rPr>
              <a:t> </a:t>
            </a:r>
          </a:p>
          <a:p>
            <a:pPr marL="342351" indent="-342351">
              <a:lnSpc>
                <a:spcPct val="107000"/>
              </a:lnSpc>
              <a:buFont typeface="Wingdings" panose="05000000000000000000" pitchFamily="2" charset="2"/>
              <a:buChar char=""/>
            </a:pPr>
            <a:r>
              <a:rPr lang="en-US" sz="1200" dirty="0">
                <a:latin typeface="Calibri" panose="020F0502020204030204" pitchFamily="34" charset="0"/>
                <a:ea typeface="Calibri" panose="020F0502020204030204" pitchFamily="34" charset="0"/>
                <a:cs typeface="Times New Roman" panose="02020603050405020304" pitchFamily="18" charset="0"/>
              </a:rPr>
              <a:t>Another reason we may create two versions of the reproducibility package is when one is for public use, and the other is for restricted use requiring authors’ permission before being granted access.   </a:t>
            </a:r>
          </a:p>
          <a:p>
            <a:pPr marL="342351" indent="-342351">
              <a:lnSpc>
                <a:spcPct val="107000"/>
              </a:lnSpc>
              <a:spcAft>
                <a:spcPts val="799"/>
              </a:spcAft>
              <a:buFont typeface="Wingdings" panose="05000000000000000000" pitchFamily="2" charset="2"/>
              <a:buChar char=""/>
            </a:pPr>
            <a:r>
              <a:rPr lang="en-US" sz="1200" dirty="0">
                <a:latin typeface="Calibri" panose="020F0502020204030204" pitchFamily="34" charset="0"/>
                <a:ea typeface="Calibri" panose="020F0502020204030204" pitchFamily="34" charset="0"/>
                <a:cs typeface="Times New Roman" panose="02020603050405020304" pitchFamily="18" charset="0"/>
              </a:rPr>
              <a:t>Finally, suppose the authors decide for CCSS to host their reproducibility package.  In that case, we will create a catalog for it on the CCSS Data and Reproduction Archive and provide them the DOI that they can give to the journal.</a:t>
            </a:r>
          </a:p>
        </p:txBody>
      </p:sp>
      <p:sp>
        <p:nvSpPr>
          <p:cNvPr id="4" name="Slide Number Placeholder 3"/>
          <p:cNvSpPr>
            <a:spLocks noGrp="1"/>
          </p:cNvSpPr>
          <p:nvPr>
            <p:ph type="sldNum" sz="quarter" idx="10"/>
          </p:nvPr>
        </p:nvSpPr>
        <p:spPr/>
        <p:txBody>
          <a:bodyPr/>
          <a:lstStyle/>
          <a:p>
            <a:fld id="{342FB0BE-1F0E-4F68-9461-75FE4101AA9C}" type="slidenum">
              <a:rPr lang="en-US" smtClean="0"/>
              <a:t>27</a:t>
            </a:fld>
            <a:endParaRPr lang="en-US"/>
          </a:p>
        </p:txBody>
      </p:sp>
    </p:spTree>
    <p:extLst>
      <p:ext uri="{BB962C8B-B14F-4D97-AF65-F5344CB8AC3E}">
        <p14:creationId xmlns:p14="http://schemas.microsoft.com/office/powerpoint/2010/main" val="5308091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examples of Reproducibility packages</a:t>
            </a:r>
          </a:p>
        </p:txBody>
      </p:sp>
      <p:sp>
        <p:nvSpPr>
          <p:cNvPr id="4" name="Slide Number Placeholder 3"/>
          <p:cNvSpPr>
            <a:spLocks noGrp="1"/>
          </p:cNvSpPr>
          <p:nvPr>
            <p:ph type="sldNum" sz="quarter" idx="10"/>
          </p:nvPr>
        </p:nvSpPr>
        <p:spPr/>
        <p:txBody>
          <a:bodyPr/>
          <a:lstStyle/>
          <a:p>
            <a:fld id="{342FB0BE-1F0E-4F68-9461-75FE4101AA9C}" type="slidenum">
              <a:rPr lang="en-US" smtClean="0"/>
              <a:t>28</a:t>
            </a:fld>
            <a:endParaRPr lang="en-US"/>
          </a:p>
        </p:txBody>
      </p:sp>
    </p:spTree>
    <p:extLst>
      <p:ext uri="{BB962C8B-B14F-4D97-AF65-F5344CB8AC3E}">
        <p14:creationId xmlns:p14="http://schemas.microsoft.com/office/powerpoint/2010/main" val="15563433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Before we begin, please scan the QR code above so we can record your attendance.</a:t>
            </a:r>
            <a:endParaRPr dirty="0"/>
          </a:p>
        </p:txBody>
      </p:sp>
      <p:sp>
        <p:nvSpPr>
          <p:cNvPr id="141" name="Google Shape;14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Before I begin, let me acknowledge my Fellow Consultant at RDMSG, Sarah J. Wright, who created some of the slides I am using here today, which RDMSG uses for our outreach to the research community.   Sarah is the Research Data and Life Sciences Librarian here at Cornell.</a:t>
            </a:r>
            <a:endParaRPr dirty="0"/>
          </a:p>
        </p:txBody>
      </p:sp>
      <p:sp>
        <p:nvSpPr>
          <p:cNvPr id="147" name="Google Shape;14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08D1DA-19F6-44C6-982C-DF2CBCAF30D5}" type="slidenum">
              <a:rPr lang="en-US" smtClean="0"/>
              <a:t>6</a:t>
            </a:fld>
            <a:endParaRPr lang="en-US"/>
          </a:p>
        </p:txBody>
      </p:sp>
    </p:spTree>
    <p:extLst>
      <p:ext uri="{BB962C8B-B14F-4D97-AF65-F5344CB8AC3E}">
        <p14:creationId xmlns:p14="http://schemas.microsoft.com/office/powerpoint/2010/main" val="738802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08af224d18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08af224d18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It means that you begin thinking about managing your research data during the proposal development stage, and applying best practices at various phases of the research and data lifecycle.    Applying best practices at each phase of the research lifecycle will make it simple to prepare your data and relevant document for sharing later.   Avoid organizing your data and documentation at a later stage.  It will make the task so daunting.</a:t>
            </a:r>
            <a:endParaRPr dirty="0"/>
          </a:p>
        </p:txBody>
      </p:sp>
      <p:sp>
        <p:nvSpPr>
          <p:cNvPr id="182" name="Google Shape;182;g208af224d18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accent1">
                  <a:lumMod val="75000"/>
                </a:schemeClr>
              </a:buClr>
              <a:buSzPct val="95000"/>
            </a:pPr>
            <a:r>
              <a:rPr lang="en-US" sz="1200" dirty="0">
                <a:ea typeface="ＭＳ Ｐゴシック" pitchFamily="34" charset="-128"/>
              </a:rPr>
              <a:t>Formal document (but not fixed!)</a:t>
            </a:r>
          </a:p>
          <a:p>
            <a:pPr>
              <a:buClr>
                <a:schemeClr val="accent1">
                  <a:lumMod val="75000"/>
                </a:schemeClr>
              </a:buClr>
              <a:buSzPct val="95000"/>
            </a:pPr>
            <a:r>
              <a:rPr lang="en-US" sz="1200" dirty="0">
                <a:ea typeface="ＭＳ Ｐゴシック" pitchFamily="34" charset="-128"/>
              </a:rPr>
              <a:t>Outlines what you will do with your data </a:t>
            </a:r>
            <a:r>
              <a:rPr lang="en-US" sz="1200" b="1" dirty="0">
                <a:ea typeface="ＭＳ Ｐゴシック" pitchFamily="34" charset="-128"/>
              </a:rPr>
              <a:t>during</a:t>
            </a:r>
            <a:r>
              <a:rPr lang="en-US" sz="1200" dirty="0">
                <a:ea typeface="ＭＳ Ｐゴシック" pitchFamily="34" charset="-128"/>
              </a:rPr>
              <a:t> and </a:t>
            </a:r>
            <a:r>
              <a:rPr lang="en-US" sz="1200" b="1" dirty="0">
                <a:ea typeface="ＭＳ Ｐゴシック" pitchFamily="34" charset="-128"/>
              </a:rPr>
              <a:t>after</a:t>
            </a:r>
            <a:r>
              <a:rPr lang="en-US" sz="1200" dirty="0">
                <a:ea typeface="ＭＳ Ｐゴシック" pitchFamily="34" charset="-128"/>
              </a:rPr>
              <a:t> you complete your research</a:t>
            </a:r>
          </a:p>
          <a:p>
            <a:pPr>
              <a:buClr>
                <a:schemeClr val="accent1">
                  <a:lumMod val="75000"/>
                </a:schemeClr>
              </a:buClr>
              <a:buSzPct val="95000"/>
            </a:pPr>
            <a:r>
              <a:rPr lang="en-US" sz="1200" dirty="0">
                <a:ea typeface="ＭＳ Ｐゴシック" pitchFamily="34" charset="-128"/>
              </a:rPr>
              <a:t>Ensures your data is safe for the </a:t>
            </a:r>
            <a:r>
              <a:rPr lang="en-US" sz="1200" b="1" dirty="0">
                <a:ea typeface="ＭＳ Ｐゴシック" pitchFamily="34" charset="-128"/>
              </a:rPr>
              <a:t>present</a:t>
            </a:r>
            <a:r>
              <a:rPr lang="en-US" sz="1200" dirty="0">
                <a:ea typeface="ＭＳ Ｐゴシック" pitchFamily="34" charset="-128"/>
              </a:rPr>
              <a:t> and the </a:t>
            </a:r>
            <a:r>
              <a:rPr lang="en-US" sz="1200" b="1" dirty="0">
                <a:ea typeface="ＭＳ Ｐゴシック" pitchFamily="34" charset="-128"/>
              </a:rPr>
              <a:t>future</a:t>
            </a:r>
          </a:p>
          <a:p>
            <a:endParaRPr lang="en-US" dirty="0"/>
          </a:p>
        </p:txBody>
      </p:sp>
      <p:sp>
        <p:nvSpPr>
          <p:cNvPr id="4" name="Slide Number Placeholder 3"/>
          <p:cNvSpPr>
            <a:spLocks noGrp="1"/>
          </p:cNvSpPr>
          <p:nvPr>
            <p:ph type="sldNum" sz="quarter" idx="5"/>
          </p:nvPr>
        </p:nvSpPr>
        <p:spPr/>
        <p:txBody>
          <a:bodyPr/>
          <a:lstStyle/>
          <a:p>
            <a:fld id="{1108D1DA-19F6-44C6-982C-DF2CBCAF30D5}" type="slidenum">
              <a:rPr lang="en-US" smtClean="0"/>
              <a:t>9</a:t>
            </a:fld>
            <a:endParaRPr lang="en-US"/>
          </a:p>
        </p:txBody>
      </p:sp>
    </p:spTree>
    <p:extLst>
      <p:ext uri="{BB962C8B-B14F-4D97-AF65-F5344CB8AC3E}">
        <p14:creationId xmlns:p14="http://schemas.microsoft.com/office/powerpoint/2010/main" val="3733106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Willam</a:t>
            </a:r>
            <a:r>
              <a:rPr lang="en-US" dirty="0"/>
              <a:t> T Grant Foundation: “</a:t>
            </a:r>
            <a:r>
              <a:rPr lang="en-US" dirty="0">
                <a:effectLst/>
                <a:latin typeface="Times New Roman" panose="02020603050405020304" pitchFamily="18" charset="0"/>
              </a:rPr>
              <a:t>Where appropriate, we value projects that: generate data useful to other researchers and make such data available for public”</a:t>
            </a:r>
            <a:br>
              <a:rPr lang="en-US" dirty="0"/>
            </a:br>
            <a:r>
              <a:rPr lang="en-US" dirty="0">
                <a:effectLst/>
                <a:latin typeface="Times New Roman" panose="02020603050405020304" pitchFamily="18" charset="0"/>
              </a:rPr>
              <a:t>use.</a:t>
            </a:r>
          </a:p>
          <a:p>
            <a:r>
              <a:rPr lang="en-US" dirty="0">
                <a:effectLst/>
                <a:latin typeface="Times New Roman" panose="02020603050405020304" pitchFamily="18" charset="0"/>
              </a:rPr>
              <a:t>NEH: The plan should describe how the project team will manage and disseminate data generated by the project. As noted earlier, NEH peer reviewers will consider the DMP when they evaluate proposals. If the project receives an award, NEH will also require the recipient to discuss compliance with the DMP in post-award reports.”</a:t>
            </a:r>
          </a:p>
        </p:txBody>
      </p:sp>
      <p:sp>
        <p:nvSpPr>
          <p:cNvPr id="4" name="Slide Number Placeholder 3"/>
          <p:cNvSpPr>
            <a:spLocks noGrp="1"/>
          </p:cNvSpPr>
          <p:nvPr>
            <p:ph type="sldNum" sz="quarter" idx="5"/>
          </p:nvPr>
        </p:nvSpPr>
        <p:spPr/>
        <p:txBody>
          <a:bodyPr/>
          <a:lstStyle/>
          <a:p>
            <a:fld id="{1108D1DA-19F6-44C6-982C-DF2CBCAF30D5}" type="slidenum">
              <a:rPr lang="en-US" smtClean="0"/>
              <a:t>10</a:t>
            </a:fld>
            <a:endParaRPr lang="en-US"/>
          </a:p>
        </p:txBody>
      </p:sp>
    </p:spTree>
    <p:extLst>
      <p:ext uri="{BB962C8B-B14F-4D97-AF65-F5344CB8AC3E}">
        <p14:creationId xmlns:p14="http://schemas.microsoft.com/office/powerpoint/2010/main" val="1975840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61BEF0D-F0BB-DE4B-95CE-6DB70DBA9567}" type="datetimeFigureOut">
              <a:rPr lang="en-US" smtClean="0"/>
              <a:pPr/>
              <a:t>2/17/2023</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7F1E4F-1CFF-5643-939E-217C01CDF565}"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4775263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7769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1555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14"/>
        <p:cNvGrpSpPr/>
        <p:nvPr/>
      </p:nvGrpSpPr>
      <p:grpSpPr>
        <a:xfrm>
          <a:off x="0" y="0"/>
          <a:ext cx="0" cy="0"/>
          <a:chOff x="0" y="0"/>
          <a:chExt cx="0" cy="0"/>
        </a:xfrm>
      </p:grpSpPr>
      <p:sp>
        <p:nvSpPr>
          <p:cNvPr id="15" name="Google Shape;15;p14"/>
          <p:cNvSpPr txBox="1">
            <a:spLocks noGrp="1"/>
          </p:cNvSpPr>
          <p:nvPr>
            <p:ph type="dt" idx="10"/>
          </p:nvPr>
        </p:nvSpPr>
        <p:spPr>
          <a:xfrm>
            <a:off x="609600" y="6356350"/>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6" name="Google Shape;16;p14"/>
          <p:cNvSpPr txBox="1">
            <a:spLocks noGrp="1"/>
          </p:cNvSpPr>
          <p:nvPr>
            <p:ph type="ftr" idx="11"/>
          </p:nvPr>
        </p:nvSpPr>
        <p:spPr>
          <a:xfrm>
            <a:off x="4165600" y="6356350"/>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7" name="Google Shape;17;p14"/>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rmAutofit/>
          </a:bodyPr>
          <a:lstStyle>
            <a:lvl1pPr marL="0" marR="0" lvl="0" indent="0" algn="r">
              <a:spcBef>
                <a:spcPts val="0"/>
              </a:spcBef>
              <a:spcAft>
                <a:spcPts val="0"/>
              </a:spcAft>
              <a:buClr>
                <a:schemeClr val="dk2"/>
              </a:buClr>
              <a:buSzPts val="1300"/>
              <a:buFont typeface="Arial"/>
              <a:buNone/>
              <a:defRPr sz="1300" b="0" i="0" u="none" strike="noStrike" cap="none">
                <a:solidFill>
                  <a:schemeClr val="dk2"/>
                </a:solidFill>
                <a:latin typeface="Arial"/>
                <a:ea typeface="Arial"/>
                <a:cs typeface="Arial"/>
                <a:sym typeface="Arial"/>
              </a:defRPr>
            </a:lvl1pPr>
            <a:lvl2pPr marL="0" marR="0" lvl="1" indent="0" algn="r">
              <a:spcBef>
                <a:spcPts val="0"/>
              </a:spcBef>
              <a:spcAft>
                <a:spcPts val="0"/>
              </a:spcAft>
              <a:buClr>
                <a:schemeClr val="dk2"/>
              </a:buClr>
              <a:buSzPts val="1300"/>
              <a:buFont typeface="Arial"/>
              <a:buNone/>
              <a:defRPr sz="1300" b="0" i="0" u="none" strike="noStrike" cap="none">
                <a:solidFill>
                  <a:schemeClr val="dk2"/>
                </a:solidFill>
                <a:latin typeface="Arial"/>
                <a:ea typeface="Arial"/>
                <a:cs typeface="Arial"/>
                <a:sym typeface="Arial"/>
              </a:defRPr>
            </a:lvl2pPr>
            <a:lvl3pPr marL="0" marR="0" lvl="2" indent="0" algn="r">
              <a:spcBef>
                <a:spcPts val="0"/>
              </a:spcBef>
              <a:spcAft>
                <a:spcPts val="0"/>
              </a:spcAft>
              <a:buClr>
                <a:schemeClr val="dk2"/>
              </a:buClr>
              <a:buSzPts val="1300"/>
              <a:buFont typeface="Arial"/>
              <a:buNone/>
              <a:defRPr sz="1300" b="0" i="0" u="none" strike="noStrike" cap="none">
                <a:solidFill>
                  <a:schemeClr val="dk2"/>
                </a:solidFill>
                <a:latin typeface="Arial"/>
                <a:ea typeface="Arial"/>
                <a:cs typeface="Arial"/>
                <a:sym typeface="Arial"/>
              </a:defRPr>
            </a:lvl3pPr>
            <a:lvl4pPr marL="0" marR="0" lvl="3" indent="0" algn="r">
              <a:spcBef>
                <a:spcPts val="0"/>
              </a:spcBef>
              <a:spcAft>
                <a:spcPts val="0"/>
              </a:spcAft>
              <a:buClr>
                <a:schemeClr val="dk2"/>
              </a:buClr>
              <a:buSzPts val="1300"/>
              <a:buFont typeface="Arial"/>
              <a:buNone/>
              <a:defRPr sz="1300" b="0" i="0" u="none" strike="noStrike" cap="none">
                <a:solidFill>
                  <a:schemeClr val="dk2"/>
                </a:solidFill>
                <a:latin typeface="Arial"/>
                <a:ea typeface="Arial"/>
                <a:cs typeface="Arial"/>
                <a:sym typeface="Arial"/>
              </a:defRPr>
            </a:lvl4pPr>
            <a:lvl5pPr marL="0" marR="0" lvl="4" indent="0" algn="r">
              <a:spcBef>
                <a:spcPts val="0"/>
              </a:spcBef>
              <a:spcAft>
                <a:spcPts val="0"/>
              </a:spcAft>
              <a:buClr>
                <a:schemeClr val="dk2"/>
              </a:buClr>
              <a:buSzPts val="1300"/>
              <a:buFont typeface="Arial"/>
              <a:buNone/>
              <a:defRPr sz="1300" b="0" i="0" u="none" strike="noStrike" cap="none">
                <a:solidFill>
                  <a:schemeClr val="dk2"/>
                </a:solidFill>
                <a:latin typeface="Arial"/>
                <a:ea typeface="Arial"/>
                <a:cs typeface="Arial"/>
                <a:sym typeface="Arial"/>
              </a:defRPr>
            </a:lvl5pPr>
            <a:lvl6pPr marL="0" marR="0" lvl="5" indent="0" algn="r">
              <a:spcBef>
                <a:spcPts val="0"/>
              </a:spcBef>
              <a:spcAft>
                <a:spcPts val="0"/>
              </a:spcAft>
              <a:buClr>
                <a:schemeClr val="dk2"/>
              </a:buClr>
              <a:buSzPts val="1300"/>
              <a:buFont typeface="Arial"/>
              <a:buNone/>
              <a:defRPr sz="1300" b="0" i="0" u="none" strike="noStrike" cap="none">
                <a:solidFill>
                  <a:schemeClr val="dk2"/>
                </a:solidFill>
                <a:latin typeface="Arial"/>
                <a:ea typeface="Arial"/>
                <a:cs typeface="Arial"/>
                <a:sym typeface="Arial"/>
              </a:defRPr>
            </a:lvl6pPr>
            <a:lvl7pPr marL="0" marR="0" lvl="6" indent="0" algn="r">
              <a:spcBef>
                <a:spcPts val="0"/>
              </a:spcBef>
              <a:spcAft>
                <a:spcPts val="0"/>
              </a:spcAft>
              <a:buClr>
                <a:schemeClr val="dk2"/>
              </a:buClr>
              <a:buSzPts val="1300"/>
              <a:buFont typeface="Arial"/>
              <a:buNone/>
              <a:defRPr sz="1300" b="0" i="0" u="none" strike="noStrike" cap="none">
                <a:solidFill>
                  <a:schemeClr val="dk2"/>
                </a:solidFill>
                <a:latin typeface="Arial"/>
                <a:ea typeface="Arial"/>
                <a:cs typeface="Arial"/>
                <a:sym typeface="Arial"/>
              </a:defRPr>
            </a:lvl7pPr>
            <a:lvl8pPr marL="0" marR="0" lvl="7" indent="0" algn="r">
              <a:spcBef>
                <a:spcPts val="0"/>
              </a:spcBef>
              <a:spcAft>
                <a:spcPts val="0"/>
              </a:spcAft>
              <a:buClr>
                <a:schemeClr val="dk2"/>
              </a:buClr>
              <a:buSzPts val="1300"/>
              <a:buFont typeface="Arial"/>
              <a:buNone/>
              <a:defRPr sz="1300" b="0" i="0" u="none" strike="noStrike" cap="none">
                <a:solidFill>
                  <a:schemeClr val="dk2"/>
                </a:solidFill>
                <a:latin typeface="Arial"/>
                <a:ea typeface="Arial"/>
                <a:cs typeface="Arial"/>
                <a:sym typeface="Arial"/>
              </a:defRPr>
            </a:lvl8pPr>
            <a:lvl9pPr marL="0" marR="0" lvl="8" indent="0" algn="r">
              <a:spcBef>
                <a:spcPts val="0"/>
              </a:spcBef>
              <a:spcAft>
                <a:spcPts val="0"/>
              </a:spcAft>
              <a:buClr>
                <a:schemeClr val="dk2"/>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8" name="Google Shape;18;p14"/>
          <p:cNvSpPr/>
          <p:nvPr/>
        </p:nvSpPr>
        <p:spPr>
          <a:xfrm>
            <a:off x="0" y="0"/>
            <a:ext cx="12192000" cy="222300"/>
          </a:xfrm>
          <a:prstGeom prst="rect">
            <a:avLst/>
          </a:prstGeom>
          <a:solidFill>
            <a:srgbClr val="B31B1B"/>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Times"/>
              <a:ea typeface="Times"/>
              <a:cs typeface="Times"/>
              <a:sym typeface="Times"/>
            </a:endParaRPr>
          </a:p>
        </p:txBody>
      </p:sp>
      <p:pic>
        <p:nvPicPr>
          <p:cNvPr id="19" name="Google Shape;19;p14" descr="cu white lrg.psd"/>
          <p:cNvPicPr preferRelativeResize="0"/>
          <p:nvPr/>
        </p:nvPicPr>
        <p:blipFill rotWithShape="1">
          <a:blip r:embed="rId2">
            <a:alphaModFix/>
          </a:blip>
          <a:srcRect l="29545" r="-704"/>
          <a:stretch/>
        </p:blipFill>
        <p:spPr>
          <a:xfrm>
            <a:off x="5162102" y="-157024"/>
            <a:ext cx="1826746" cy="522449"/>
          </a:xfrm>
          <a:prstGeom prst="rect">
            <a:avLst/>
          </a:prstGeom>
          <a:noFill/>
          <a:ln>
            <a:noFill/>
          </a:ln>
        </p:spPr>
      </p:pic>
      <p:sp>
        <p:nvSpPr>
          <p:cNvPr id="20" name="Google Shape;20;p14"/>
          <p:cNvSpPr txBox="1">
            <a:spLocks noGrp="1"/>
          </p:cNvSpPr>
          <p:nvPr>
            <p:ph type="body" idx="1"/>
          </p:nvPr>
        </p:nvSpPr>
        <p:spPr>
          <a:xfrm>
            <a:off x="381000" y="1752600"/>
            <a:ext cx="11571900" cy="3999000"/>
          </a:xfrm>
          <a:prstGeom prst="rect">
            <a:avLst/>
          </a:prstGeom>
          <a:noFill/>
          <a:ln>
            <a:noFill/>
          </a:ln>
        </p:spPr>
        <p:txBody>
          <a:bodyPr spcFirstLastPara="1" wrap="square" lIns="91425" tIns="45700" rIns="91425" bIns="45700" anchor="t" anchorCtr="0">
            <a:normAutofit/>
          </a:bodyPr>
          <a:lstStyle>
            <a:lvl1pPr marL="457200" lvl="0" indent="-342900" algn="l">
              <a:lnSpc>
                <a:spcPct val="115000"/>
              </a:lnSpc>
              <a:spcBef>
                <a:spcPts val="360"/>
              </a:spcBef>
              <a:spcAft>
                <a:spcPts val="0"/>
              </a:spcAft>
              <a:buClr>
                <a:schemeClr val="accent2"/>
              </a:buClr>
              <a:buSzPts val="1800"/>
              <a:buChar char="●"/>
              <a:defRPr/>
            </a:lvl1pPr>
            <a:lvl2pPr marL="914400" lvl="1" indent="-342900" algn="l">
              <a:lnSpc>
                <a:spcPct val="115000"/>
              </a:lnSpc>
              <a:spcBef>
                <a:spcPts val="1600"/>
              </a:spcBef>
              <a:spcAft>
                <a:spcPts val="0"/>
              </a:spcAft>
              <a:buClr>
                <a:schemeClr val="accent2"/>
              </a:buClr>
              <a:buSzPts val="1800"/>
              <a:buChar char="○"/>
              <a:defRPr/>
            </a:lvl2pPr>
            <a:lvl3pPr marL="1371600" lvl="2" indent="-342900" algn="l">
              <a:lnSpc>
                <a:spcPct val="115000"/>
              </a:lnSpc>
              <a:spcBef>
                <a:spcPts val="1600"/>
              </a:spcBef>
              <a:spcAft>
                <a:spcPts val="0"/>
              </a:spcAft>
              <a:buClr>
                <a:schemeClr val="accent2"/>
              </a:buClr>
              <a:buSzPts val="1800"/>
              <a:buChar char="■"/>
              <a:defRPr/>
            </a:lvl3pPr>
            <a:lvl4pPr marL="1828800" lvl="3" indent="-342900" algn="l">
              <a:lnSpc>
                <a:spcPct val="115000"/>
              </a:lnSpc>
              <a:spcBef>
                <a:spcPts val="1600"/>
              </a:spcBef>
              <a:spcAft>
                <a:spcPts val="0"/>
              </a:spcAft>
              <a:buClr>
                <a:schemeClr val="accent2"/>
              </a:buClr>
              <a:buSzPts val="1800"/>
              <a:buChar char="●"/>
              <a:defRPr/>
            </a:lvl4pPr>
            <a:lvl5pPr marL="2286000" lvl="4" indent="-342900" algn="l">
              <a:lnSpc>
                <a:spcPct val="115000"/>
              </a:lnSpc>
              <a:spcBef>
                <a:spcPts val="1600"/>
              </a:spcBef>
              <a:spcAft>
                <a:spcPts val="0"/>
              </a:spcAft>
              <a:buClr>
                <a:schemeClr val="accent2"/>
              </a:buClr>
              <a:buSzPts val="1800"/>
              <a:buChar char="○"/>
              <a:defRPr/>
            </a:lvl5pPr>
            <a:lvl6pPr marL="2743200" lvl="5" indent="-342900" algn="l">
              <a:lnSpc>
                <a:spcPct val="115000"/>
              </a:lnSpc>
              <a:spcBef>
                <a:spcPts val="1600"/>
              </a:spcBef>
              <a:spcAft>
                <a:spcPts val="0"/>
              </a:spcAft>
              <a:buClr>
                <a:schemeClr val="dk1"/>
              </a:buClr>
              <a:buSzPts val="1800"/>
              <a:buChar char="■"/>
              <a:defRPr/>
            </a:lvl6pPr>
            <a:lvl7pPr marL="3200400" lvl="6" indent="-342900" algn="l">
              <a:lnSpc>
                <a:spcPct val="115000"/>
              </a:lnSpc>
              <a:spcBef>
                <a:spcPts val="1600"/>
              </a:spcBef>
              <a:spcAft>
                <a:spcPts val="0"/>
              </a:spcAft>
              <a:buClr>
                <a:schemeClr val="dk1"/>
              </a:buClr>
              <a:buSzPts val="1800"/>
              <a:buChar char="●"/>
              <a:defRPr/>
            </a:lvl7pPr>
            <a:lvl8pPr marL="3657600" lvl="7" indent="-342900" algn="l">
              <a:lnSpc>
                <a:spcPct val="115000"/>
              </a:lnSpc>
              <a:spcBef>
                <a:spcPts val="1600"/>
              </a:spcBef>
              <a:spcAft>
                <a:spcPts val="0"/>
              </a:spcAft>
              <a:buClr>
                <a:schemeClr val="dk1"/>
              </a:buClr>
              <a:buSzPts val="1800"/>
              <a:buChar char="○"/>
              <a:defRPr/>
            </a:lvl8pPr>
            <a:lvl9pPr marL="4114800" lvl="8" indent="-342900" algn="l">
              <a:lnSpc>
                <a:spcPct val="115000"/>
              </a:lnSpc>
              <a:spcBef>
                <a:spcPts val="1600"/>
              </a:spcBef>
              <a:spcAft>
                <a:spcPts val="1600"/>
              </a:spcAft>
              <a:buClr>
                <a:schemeClr val="dk1"/>
              </a:buClr>
              <a:buSzPts val="1800"/>
              <a:buChar char="■"/>
              <a:defRPr/>
            </a:lvl9pPr>
          </a:lstStyle>
          <a:p>
            <a:endParaRPr/>
          </a:p>
        </p:txBody>
      </p:sp>
      <p:sp>
        <p:nvSpPr>
          <p:cNvPr id="21" name="Google Shape;21;p14"/>
          <p:cNvSpPr txBox="1">
            <a:spLocks noGrp="1"/>
          </p:cNvSpPr>
          <p:nvPr>
            <p:ph type="title"/>
          </p:nvPr>
        </p:nvSpPr>
        <p:spPr>
          <a:xfrm>
            <a:off x="381000" y="1066800"/>
            <a:ext cx="11570100" cy="6858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3"/>
              </a:buClr>
              <a:buSzPts val="3200"/>
              <a:buFont typeface="Helvetica Neue"/>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Tree>
    <p:extLst>
      <p:ext uri="{BB962C8B-B14F-4D97-AF65-F5344CB8AC3E}">
        <p14:creationId xmlns:p14="http://schemas.microsoft.com/office/powerpoint/2010/main" val="3402438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0601E4-3F87-485E-BCF1-0932C51EED9D}"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5554C-9387-4378-80C2-5F7076CAC952}" type="slidenum">
              <a:rPr lang="en-US" smtClean="0"/>
              <a:t>‹#›</a:t>
            </a:fld>
            <a:endParaRPr lang="en-US"/>
          </a:p>
        </p:txBody>
      </p:sp>
      <p:sp>
        <p:nvSpPr>
          <p:cNvPr id="10" name="Rectangle 9"/>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2" name="Picture 11" descr="cu white lrg.psd"/>
          <p:cNvPicPr>
            <a:picLocks noChangeAspect="1"/>
          </p:cNvPicPr>
          <p:nvPr userDrawn="1"/>
        </p:nvPicPr>
        <p:blipFill rotWithShape="1">
          <a:blip r:embed="rId2" cstate="print">
            <a:extLst>
              <a:ext uri="{28A0092B-C50C-407E-A947-70E740481C1C}">
                <a14:useLocalDpi xmlns:a14="http://schemas.microsoft.com/office/drawing/2010/main" val="0"/>
              </a:ext>
            </a:extLst>
          </a:blip>
          <a:srcRect l="29543" r="-704"/>
          <a:stretch/>
        </p:blipFill>
        <p:spPr>
          <a:xfrm>
            <a:off x="5162102" y="-157024"/>
            <a:ext cx="1826745" cy="522449"/>
          </a:xfrm>
          <a:prstGeom prst="rect">
            <a:avLst/>
          </a:prstGeom>
        </p:spPr>
      </p:pic>
      <p:sp>
        <p:nvSpPr>
          <p:cNvPr id="3" name="Text Placeholder 2"/>
          <p:cNvSpPr>
            <a:spLocks noGrp="1"/>
          </p:cNvSpPr>
          <p:nvPr>
            <p:ph type="body" sz="quarter" idx="13"/>
          </p:nvPr>
        </p:nvSpPr>
        <p:spPr>
          <a:xfrm>
            <a:off x="381001" y="1752601"/>
            <a:ext cx="11571817" cy="399891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381000" y="1066800"/>
            <a:ext cx="11570208" cy="685800"/>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744293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3006A52-9190-4BA1-9203-3020989037BD}" type="datetime1">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7DA61-0C93-4C31-9112-F37C70E52E54}" type="slidenum">
              <a:rPr lang="en-US" smtClean="0"/>
              <a:t>‹#›</a:t>
            </a:fld>
            <a:endParaRPr lang="en-US"/>
          </a:p>
        </p:txBody>
      </p:sp>
    </p:spTree>
    <p:extLst>
      <p:ext uri="{BB962C8B-B14F-4D97-AF65-F5344CB8AC3E}">
        <p14:creationId xmlns:p14="http://schemas.microsoft.com/office/powerpoint/2010/main" val="31101635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791241-3302-4CF0-B866-ED4DC60CC3D3}" type="datetime1">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7DA61-0C93-4C31-9112-F37C70E52E54}" type="slidenum">
              <a:rPr lang="en-US" smtClean="0"/>
              <a:t>‹#›</a:t>
            </a:fld>
            <a:endParaRPr lang="en-US"/>
          </a:p>
        </p:txBody>
      </p:sp>
    </p:spTree>
    <p:extLst>
      <p:ext uri="{BB962C8B-B14F-4D97-AF65-F5344CB8AC3E}">
        <p14:creationId xmlns:p14="http://schemas.microsoft.com/office/powerpoint/2010/main" val="1220051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247FD4-7880-49AC-9CE4-48DB1109BB7E}" type="datetime1">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7DA61-0C93-4C31-9112-F37C70E52E54}" type="slidenum">
              <a:rPr lang="en-US" smtClean="0"/>
              <a:t>‹#›</a:t>
            </a:fld>
            <a:endParaRPr lang="en-US"/>
          </a:p>
        </p:txBody>
      </p:sp>
    </p:spTree>
    <p:extLst>
      <p:ext uri="{BB962C8B-B14F-4D97-AF65-F5344CB8AC3E}">
        <p14:creationId xmlns:p14="http://schemas.microsoft.com/office/powerpoint/2010/main" val="31377428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4E3F4DD-9FCF-416F-9BC4-7D0816B93A01}" type="datetime1">
              <a:rPr lang="en-US" smtClean="0"/>
              <a:t>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E7DA61-0C93-4C31-9112-F37C70E52E54}" type="slidenum">
              <a:rPr lang="en-US" smtClean="0"/>
              <a:t>‹#›</a:t>
            </a:fld>
            <a:endParaRPr lang="en-US"/>
          </a:p>
        </p:txBody>
      </p:sp>
    </p:spTree>
    <p:extLst>
      <p:ext uri="{BB962C8B-B14F-4D97-AF65-F5344CB8AC3E}">
        <p14:creationId xmlns:p14="http://schemas.microsoft.com/office/powerpoint/2010/main" val="1259071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86B7DE-7218-4843-BCDE-B16EB2D6BB10}" type="datetime1">
              <a:rPr lang="en-US" smtClean="0"/>
              <a:t>2/17/2023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E7DA61-0C93-4C31-9112-F37C70E52E54}" type="slidenum">
              <a:rPr lang="en-US" smtClean="0"/>
              <a:t>‹#›</a:t>
            </a:fld>
            <a:endParaRPr lang="en-US"/>
          </a:p>
        </p:txBody>
      </p:sp>
    </p:spTree>
    <p:extLst>
      <p:ext uri="{BB962C8B-B14F-4D97-AF65-F5344CB8AC3E}">
        <p14:creationId xmlns:p14="http://schemas.microsoft.com/office/powerpoint/2010/main" val="3927144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CDB7DA-1A02-4AB9-A926-E6868764A341}" type="datetime1">
              <a:rPr lang="en-US" smtClean="0"/>
              <a:t>2/17/2023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E7DA61-0C93-4C31-9112-F37C70E52E54}" type="slidenum">
              <a:rPr lang="en-US" smtClean="0"/>
              <a:t>‹#›</a:t>
            </a:fld>
            <a:endParaRPr lang="en-US"/>
          </a:p>
        </p:txBody>
      </p:sp>
    </p:spTree>
    <p:extLst>
      <p:ext uri="{BB962C8B-B14F-4D97-AF65-F5344CB8AC3E}">
        <p14:creationId xmlns:p14="http://schemas.microsoft.com/office/powerpoint/2010/main" val="4116715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55839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8CFDC1-D8C1-44C7-96D8-E0874234B5AA}" type="datetime1">
              <a:rPr lang="en-US" smtClean="0"/>
              <a:t>2/17/2023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E7DA61-0C93-4C31-9112-F37C70E52E54}" type="slidenum">
              <a:rPr lang="en-US" smtClean="0"/>
              <a:t>‹#›</a:t>
            </a:fld>
            <a:endParaRPr lang="en-US"/>
          </a:p>
        </p:txBody>
      </p:sp>
    </p:spTree>
    <p:extLst>
      <p:ext uri="{BB962C8B-B14F-4D97-AF65-F5344CB8AC3E}">
        <p14:creationId xmlns:p14="http://schemas.microsoft.com/office/powerpoint/2010/main" val="17360444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ED0786-2A79-490B-92DB-97FA34827652}" type="datetime1">
              <a:rPr lang="en-US" smtClean="0"/>
              <a:t>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E7DA61-0C93-4C31-9112-F37C70E52E54}" type="slidenum">
              <a:rPr lang="en-US" smtClean="0"/>
              <a:t>‹#›</a:t>
            </a:fld>
            <a:endParaRPr lang="en-US"/>
          </a:p>
        </p:txBody>
      </p:sp>
    </p:spTree>
    <p:extLst>
      <p:ext uri="{BB962C8B-B14F-4D97-AF65-F5344CB8AC3E}">
        <p14:creationId xmlns:p14="http://schemas.microsoft.com/office/powerpoint/2010/main" val="16243742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7C1F4FA-CED4-4AE4-AD1F-8DC6B0DDF439}" type="datetime1">
              <a:rPr lang="en-US" smtClean="0"/>
              <a:t>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E7DA61-0C93-4C31-9112-F37C70E52E54}" type="slidenum">
              <a:rPr lang="en-US" smtClean="0"/>
              <a:t>‹#›</a:t>
            </a:fld>
            <a:endParaRPr lang="en-US"/>
          </a:p>
        </p:txBody>
      </p:sp>
    </p:spTree>
    <p:extLst>
      <p:ext uri="{BB962C8B-B14F-4D97-AF65-F5344CB8AC3E}">
        <p14:creationId xmlns:p14="http://schemas.microsoft.com/office/powerpoint/2010/main" val="41926118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345945-6E2E-48A3-A827-9AD0C36AEBA1}" type="datetime1">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7DA61-0C93-4C31-9112-F37C70E52E54}" type="slidenum">
              <a:rPr lang="en-US" smtClean="0"/>
              <a:t>‹#›</a:t>
            </a:fld>
            <a:endParaRPr lang="en-US"/>
          </a:p>
        </p:txBody>
      </p:sp>
    </p:spTree>
    <p:extLst>
      <p:ext uri="{BB962C8B-B14F-4D97-AF65-F5344CB8AC3E}">
        <p14:creationId xmlns:p14="http://schemas.microsoft.com/office/powerpoint/2010/main" val="13149116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744E89-088B-43B1-BB85-D8CB65651333}" type="datetime1">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7DA61-0C93-4C31-9112-F37C70E52E54}" type="slidenum">
              <a:rPr lang="en-US" smtClean="0"/>
              <a:t>‹#›</a:t>
            </a:fld>
            <a:endParaRPr lang="en-US"/>
          </a:p>
        </p:txBody>
      </p:sp>
    </p:spTree>
    <p:extLst>
      <p:ext uri="{BB962C8B-B14F-4D97-AF65-F5344CB8AC3E}">
        <p14:creationId xmlns:p14="http://schemas.microsoft.com/office/powerpoint/2010/main" val="2196853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97377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0611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6337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775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2594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5325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757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61BEF0D-F0BB-DE4B-95CE-6DB70DBA9567}" type="datetimeFigureOut">
              <a:rPr lang="en-US" smtClean="0"/>
              <a:pPr/>
              <a:t>2/17/2023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334021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34" r:id="rId12"/>
    <p:sldLayoutId id="2147483735" r:id="rId13"/>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224A33-DE08-4446-B1C9-4CDCA60234D9}" type="datetime1">
              <a:rPr lang="en-US" smtClean="0"/>
              <a:t>2/17/2023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E7DA61-0C93-4C31-9112-F37C70E52E54}" type="slidenum">
              <a:rPr lang="en-US" smtClean="0"/>
              <a:t>‹#›</a:t>
            </a:fld>
            <a:endParaRPr lang="en-US"/>
          </a:p>
        </p:txBody>
      </p:sp>
    </p:spTree>
    <p:extLst>
      <p:ext uri="{BB962C8B-B14F-4D97-AF65-F5344CB8AC3E}">
        <p14:creationId xmlns:p14="http://schemas.microsoft.com/office/powerpoint/2010/main" val="3691315163"/>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hyperlink" Target="https://sparcopen.org/wp-content/uploads/2021/01/NASA-Plan_for_increasing_access.pdf" TargetMode="External"/><Relationship Id="rId13" Type="http://schemas.openxmlformats.org/officeDocument/2006/relationships/hyperlink" Target="https://data.research.cornell.edu/content/funder-data-requirements" TargetMode="External"/><Relationship Id="rId3" Type="http://schemas.openxmlformats.org/officeDocument/2006/relationships/hyperlink" Target="https://www.nsf.gov/bfa/dias/policy/dmp.jsp" TargetMode="External"/><Relationship Id="rId7" Type="http://schemas.openxmlformats.org/officeDocument/2006/relationships/hyperlink" Target="https://nosc.noaa.gov/EDMC/PD.DMP.php" TargetMode="External"/><Relationship Id="rId12" Type="http://schemas.openxmlformats.org/officeDocument/2006/relationships/hyperlink" Target="https://www.neh.gov/sites/default/files/inline-files/Data%20Management%20Plans%2C%202019.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nal.usda.gov/data/data-management-plan-guidance" TargetMode="External"/><Relationship Id="rId11" Type="http://schemas.openxmlformats.org/officeDocument/2006/relationships/hyperlink" Target="https://socialsciences.cornell.edu/" TargetMode="External"/><Relationship Id="rId5" Type="http://schemas.openxmlformats.org/officeDocument/2006/relationships/hyperlink" Target="https://www.nifa.usda.gov/data-management-plan-nifa-funded-research-education-extension-projects" TargetMode="External"/><Relationship Id="rId10" Type="http://schemas.openxmlformats.org/officeDocument/2006/relationships/hyperlink" Target="https://www.energy.gov/datamanagement/doe-policy-digital-research-data-management" TargetMode="External"/><Relationship Id="rId4" Type="http://schemas.openxmlformats.org/officeDocument/2006/relationships/hyperlink" Target="https://grants.nih.gov/policy/sharing.htm" TargetMode="External"/><Relationship Id="rId9" Type="http://schemas.openxmlformats.org/officeDocument/2006/relationships/hyperlink" Target="https://www.usgs.gov/products/data-and-tools/data-management/data-management-plans" TargetMode="External"/><Relationship Id="rId14" Type="http://schemas.openxmlformats.org/officeDocument/2006/relationships/hyperlink" Target="http://datasharing.sparcopen.org/data"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rants.nih.gov/grants/guide/notice-files/NOT-OD-22-213.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ata.research.cornell.edu/content/data-management-planning" TargetMode="External"/><Relationship Id="rId7" Type="http://schemas.openxmlformats.org/officeDocument/2006/relationships/hyperlink" Target="mailto:rdmsg-help@cornell.edu" TargetMode="External"/><Relationship Id="rId2" Type="http://schemas.openxmlformats.org/officeDocument/2006/relationships/hyperlink" Target="https://data.research.cornell.edu/" TargetMode="External"/><Relationship Id="rId1" Type="http://schemas.openxmlformats.org/officeDocument/2006/relationships/slideLayout" Target="../slideLayouts/slideLayout2.xml"/><Relationship Id="rId6" Type="http://schemas.openxmlformats.org/officeDocument/2006/relationships/hyperlink" Target="https://dmptool.org/" TargetMode="External"/><Relationship Id="rId5" Type="http://schemas.openxmlformats.org/officeDocument/2006/relationships/hyperlink" Target="https://data.research.cornell.edu/content/best-practices" TargetMode="External"/><Relationship Id="rId4" Type="http://schemas.openxmlformats.org/officeDocument/2006/relationships/hyperlink" Target="https://finder.research.cornell.edu/storag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dmptool.org/"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www.nature.com/articles/sdata201618" TargetMode="External"/><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notesSlide" Target="../notesSlides/notesSlide13.xml"/><Relationship Id="rId1" Type="http://schemas.openxmlformats.org/officeDocument/2006/relationships/slideLayout" Target="../slideLayouts/slideLayout19.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hyperlink" Target="https://ec.europa.eu/research/participants/data/ref/h2020/grants_manual/hi/oa_pilot/h2020-hi-oa-data-mgt_en.pdf" TargetMode="External"/><Relationship Id="rId10" Type="http://schemas.openxmlformats.org/officeDocument/2006/relationships/image" Target="../media/image12.svg"/><Relationship Id="rId4" Type="http://schemas.openxmlformats.org/officeDocument/2006/relationships/hyperlink" Target="http://www.force11.org/fairprinciples" TargetMode="External"/><Relationship Id="rId9"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emf"/><Relationship Id="rId7" Type="http://schemas.openxmlformats.org/officeDocument/2006/relationships/hyperlink" Target="http://doi.org/10.2218/ijdc.v9i1.317" TargetMode="Externa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1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20.png"/><Relationship Id="rId4" Type="http://schemas.openxmlformats.org/officeDocument/2006/relationships/hyperlink" Target="http://doi.org/10.2218/ijdc.v9i1.317"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hyperlink" Target="mailto:CCSS-ResearchSupport@cornell.edu"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hyperlink" Target="https://ciser.cornell.edu/research/results-reproduction-r-squared-service/reproduction-materials-review-recommendations/" TargetMode="External"/><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hyperlink" Target="http://doi.org/10.6077/80ph-y162" TargetMode="External"/><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hyperlink" Target="https://archive.ciser.cornell.edu/" TargetMode="External"/><Relationship Id="rId4" Type="http://schemas.openxmlformats.org/officeDocument/2006/relationships/hyperlink" Target="https://doi.org/10.7910/DVN/OARGFC"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sts.cornell.edu/morrill-hall-and-land-grab-universiti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givegab.com/campaigns/gayogohono-sovereignty" TargetMode="External"/><Relationship Id="rId5" Type="http://schemas.openxmlformats.org/officeDocument/2006/relationships/hyperlink" Target="https://cals.cornell.edu/american-indian-indigenous-studies/about/history" TargetMode="External"/><Relationship Id="rId4" Type="http://schemas.openxmlformats.org/officeDocument/2006/relationships/hyperlink" Target="https://blogs.cornell.edu/cornelluniversityindigenousdispossession/2020/07/29/cornell-a-land-grab-university/"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hyperlink" Target="https://www.icpsr.umich.edu/files/deposit/dataprep.pdf"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1"/>
          <p:cNvPicPr preferRelativeResize="0"/>
          <p:nvPr/>
        </p:nvPicPr>
        <p:blipFill rotWithShape="1">
          <a:blip r:embed="rId3">
            <a:alphaModFix/>
          </a:blip>
          <a:srcRect/>
          <a:stretch/>
        </p:blipFill>
        <p:spPr>
          <a:xfrm>
            <a:off x="406400" y="457200"/>
            <a:ext cx="3429007" cy="822962"/>
          </a:xfrm>
          <a:prstGeom prst="rect">
            <a:avLst/>
          </a:prstGeom>
          <a:noFill/>
          <a:ln>
            <a:noFill/>
          </a:ln>
        </p:spPr>
      </p:pic>
      <p:sp>
        <p:nvSpPr>
          <p:cNvPr id="125" name="Google Shape;125;p1"/>
          <p:cNvSpPr txBox="1">
            <a:spLocks noGrp="1"/>
          </p:cNvSpPr>
          <p:nvPr>
            <p:ph type="title"/>
          </p:nvPr>
        </p:nvSpPr>
        <p:spPr>
          <a:xfrm>
            <a:off x="1" y="2268747"/>
            <a:ext cx="11133056" cy="1656272"/>
          </a:xfrm>
          <a:prstGeom prst="rect">
            <a:avLst/>
          </a:prstGeom>
          <a:noFill/>
          <a:ln>
            <a:noFill/>
          </a:ln>
        </p:spPr>
        <p:txBody>
          <a:bodyPr spcFirstLastPara="1" wrap="square" lIns="91425" tIns="45700" rIns="91425" bIns="45700" anchor="ctr" anchorCtr="0">
            <a:noAutofit/>
          </a:bodyPr>
          <a:lstStyle/>
          <a:p>
            <a:pPr marL="102870" defTabSz="457200">
              <a:spcBef>
                <a:spcPts val="325"/>
              </a:spcBef>
              <a:buClr>
                <a:srgbClr val="000000"/>
              </a:buClr>
              <a:buSzPts val="1800"/>
            </a:pPr>
            <a:r>
              <a:rPr lang="en-US" sz="3200" dirty="0">
                <a:solidFill>
                  <a:srgbClr val="000000"/>
                </a:solidFill>
                <a:latin typeface="Verdana"/>
                <a:ea typeface="Verdana"/>
              </a:rPr>
              <a:t>Protect your Future Publications: Reproducibility Through Data Management Plans - Compliance and Security</a:t>
            </a:r>
            <a:endParaRPr sz="3200" dirty="0">
              <a:solidFill>
                <a:srgbClr val="000000"/>
              </a:solidFill>
              <a:latin typeface="Verdana"/>
              <a:ea typeface="Verdana"/>
            </a:endParaRPr>
          </a:p>
        </p:txBody>
      </p:sp>
      <p:sp>
        <p:nvSpPr>
          <p:cNvPr id="126" name="Google Shape;126;p1"/>
          <p:cNvSpPr txBox="1">
            <a:spLocks noGrp="1"/>
          </p:cNvSpPr>
          <p:nvPr>
            <p:ph type="body" idx="1"/>
          </p:nvPr>
        </p:nvSpPr>
        <p:spPr>
          <a:xfrm>
            <a:off x="405700" y="4167050"/>
            <a:ext cx="8101800" cy="2155500"/>
          </a:xfrm>
          <a:prstGeom prst="rect">
            <a:avLst/>
          </a:prstGeom>
          <a:noFill/>
          <a:ln>
            <a:noFill/>
          </a:ln>
        </p:spPr>
        <p:txBody>
          <a:bodyPr spcFirstLastPara="1" wrap="square" lIns="91425" tIns="45700" rIns="91425" bIns="45700" anchor="t" anchorCtr="0">
            <a:noAutofit/>
          </a:bodyPr>
          <a:lstStyle/>
          <a:p>
            <a:pPr marL="0" lvl="0" indent="0" algn="l" rtl="0">
              <a:lnSpc>
                <a:spcPct val="95000"/>
              </a:lnSpc>
              <a:spcBef>
                <a:spcPts val="0"/>
              </a:spcBef>
              <a:spcAft>
                <a:spcPts val="1600"/>
              </a:spcAft>
              <a:buSzPts val="688"/>
              <a:buNone/>
            </a:pPr>
            <a:r>
              <a:rPr lang="en-US" sz="1600">
                <a:latin typeface="Verdana"/>
                <a:ea typeface="Verdana"/>
                <a:cs typeface="Verdana"/>
                <a:sym typeface="Verdana"/>
              </a:rPr>
              <a:t>	</a:t>
            </a:r>
            <a:endParaRPr sz="16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4650A-32CF-424F-B1A8-3F32EA87D9AC}"/>
              </a:ext>
            </a:extLst>
          </p:cNvPr>
          <p:cNvSpPr>
            <a:spLocks noGrp="1"/>
          </p:cNvSpPr>
          <p:nvPr>
            <p:ph type="title"/>
          </p:nvPr>
        </p:nvSpPr>
        <p:spPr/>
        <p:txBody>
          <a:bodyPr/>
          <a:lstStyle/>
          <a:p>
            <a:r>
              <a:rPr lang="en-US" dirty="0"/>
              <a:t>Who requires a DMP-like document with a proposal?</a:t>
            </a:r>
          </a:p>
        </p:txBody>
      </p:sp>
      <p:sp>
        <p:nvSpPr>
          <p:cNvPr id="3" name="Content Placeholder 2">
            <a:extLst>
              <a:ext uri="{FF2B5EF4-FFF2-40B4-BE49-F238E27FC236}">
                <a16:creationId xmlns:a16="http://schemas.microsoft.com/office/drawing/2014/main" id="{3228D168-616B-495F-AB86-E846704B3C16}"/>
              </a:ext>
            </a:extLst>
          </p:cNvPr>
          <p:cNvSpPr>
            <a:spLocks noGrp="1"/>
          </p:cNvSpPr>
          <p:nvPr>
            <p:ph idx="1"/>
          </p:nvPr>
        </p:nvSpPr>
        <p:spPr>
          <a:xfrm>
            <a:off x="721844" y="1715956"/>
            <a:ext cx="4781374" cy="1013800"/>
          </a:xfrm>
        </p:spPr>
        <p:txBody>
          <a:bodyPr>
            <a:normAutofit/>
          </a:bodyPr>
          <a:lstStyle/>
          <a:p>
            <a:pPr marL="0" indent="0">
              <a:buNone/>
            </a:pPr>
            <a:endParaRPr lang="en-US" sz="1200" dirty="0"/>
          </a:p>
          <a:p>
            <a:pPr marL="0" indent="0">
              <a:buNone/>
            </a:pPr>
            <a:r>
              <a:rPr lang="en-US" sz="3200" dirty="0"/>
              <a:t>Key Cornell Funders</a:t>
            </a:r>
          </a:p>
        </p:txBody>
      </p:sp>
      <p:sp>
        <p:nvSpPr>
          <p:cNvPr id="10" name="Content Placeholder 2">
            <a:extLst>
              <a:ext uri="{FF2B5EF4-FFF2-40B4-BE49-F238E27FC236}">
                <a16:creationId xmlns:a16="http://schemas.microsoft.com/office/drawing/2014/main" id="{C4D900B7-12E6-426D-8422-510F5FB59A20}"/>
              </a:ext>
            </a:extLst>
          </p:cNvPr>
          <p:cNvSpPr txBox="1">
            <a:spLocks/>
          </p:cNvSpPr>
          <p:nvPr/>
        </p:nvSpPr>
        <p:spPr>
          <a:xfrm>
            <a:off x="430014" y="2927139"/>
            <a:ext cx="9608930" cy="2493876"/>
          </a:xfrm>
          <a:prstGeom prst="rect">
            <a:avLst/>
          </a:prstGeom>
        </p:spPr>
        <p:txBody>
          <a:bodyPr>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spcBef>
                <a:spcPts val="0"/>
              </a:spcBef>
            </a:pPr>
            <a:r>
              <a:rPr lang="en-US" sz="2600" dirty="0">
                <a:hlinkClick r:id="rId3"/>
              </a:rPr>
              <a:t>NSF</a:t>
            </a:r>
            <a:r>
              <a:rPr lang="en-US" sz="2600" dirty="0"/>
              <a:t> 		</a:t>
            </a:r>
            <a:r>
              <a:rPr lang="en-US" sz="2600" dirty="0">
                <a:sym typeface="Wingdings" panose="05000000000000000000" pitchFamily="2" charset="2"/>
              </a:rPr>
              <a:t> DMP</a:t>
            </a:r>
          </a:p>
          <a:p>
            <a:pPr>
              <a:spcBef>
                <a:spcPts val="0"/>
              </a:spcBef>
            </a:pPr>
            <a:r>
              <a:rPr lang="en-US" sz="2600" dirty="0">
                <a:sym typeface="Wingdings" panose="05000000000000000000" pitchFamily="2" charset="2"/>
                <a:hlinkClick r:id="rId4"/>
              </a:rPr>
              <a:t>NIH</a:t>
            </a:r>
            <a:r>
              <a:rPr lang="en-US" sz="2600" dirty="0">
                <a:sym typeface="Wingdings" panose="05000000000000000000" pitchFamily="2" charset="2"/>
              </a:rPr>
              <a:t> 		 Data Management </a:t>
            </a:r>
            <a:br>
              <a:rPr lang="en-US" sz="2600" dirty="0">
                <a:sym typeface="Wingdings" panose="05000000000000000000" pitchFamily="2" charset="2"/>
              </a:rPr>
            </a:br>
            <a:r>
              <a:rPr lang="en-US" sz="2600" dirty="0">
                <a:sym typeface="Wingdings" panose="05000000000000000000" pitchFamily="2" charset="2"/>
              </a:rPr>
              <a:t>			     and Sharing Plan</a:t>
            </a:r>
          </a:p>
          <a:p>
            <a:pPr>
              <a:spcBef>
                <a:spcPts val="0"/>
              </a:spcBef>
            </a:pPr>
            <a:r>
              <a:rPr lang="en-US" dirty="0">
                <a:sym typeface="Wingdings" panose="05000000000000000000" pitchFamily="2" charset="2"/>
              </a:rPr>
              <a:t>USDA</a:t>
            </a:r>
            <a:r>
              <a:rPr lang="en-US" sz="2600" dirty="0">
                <a:sym typeface="Wingdings" panose="05000000000000000000" pitchFamily="2" charset="2"/>
              </a:rPr>
              <a:t>/</a:t>
            </a:r>
            <a:r>
              <a:rPr lang="en-US" sz="2600" dirty="0">
                <a:sym typeface="Wingdings" panose="05000000000000000000" pitchFamily="2" charset="2"/>
                <a:hlinkClick r:id="rId5"/>
              </a:rPr>
              <a:t>NIFA</a:t>
            </a:r>
            <a:r>
              <a:rPr lang="en-US" sz="2600" dirty="0">
                <a:sym typeface="Wingdings" panose="05000000000000000000" pitchFamily="2" charset="2"/>
              </a:rPr>
              <a:t>/</a:t>
            </a:r>
            <a:r>
              <a:rPr lang="en-US" sz="2600" dirty="0">
                <a:sym typeface="Wingdings" panose="05000000000000000000" pitchFamily="2" charset="2"/>
                <a:hlinkClick r:id="rId6"/>
              </a:rPr>
              <a:t>ARS</a:t>
            </a:r>
            <a:r>
              <a:rPr lang="en-US" sz="2600" dirty="0">
                <a:sym typeface="Wingdings" panose="05000000000000000000" pitchFamily="2" charset="2"/>
              </a:rPr>
              <a:t>	 DMP</a:t>
            </a:r>
          </a:p>
          <a:p>
            <a:pPr>
              <a:spcBef>
                <a:spcPts val="0"/>
              </a:spcBef>
            </a:pPr>
            <a:r>
              <a:rPr lang="en-US" sz="2600" dirty="0">
                <a:hlinkClick r:id="rId7"/>
              </a:rPr>
              <a:t>NOAA</a:t>
            </a:r>
            <a:r>
              <a:rPr lang="en-US" sz="2600" dirty="0"/>
              <a:t>		</a:t>
            </a:r>
            <a:r>
              <a:rPr lang="en-US" sz="2600" dirty="0">
                <a:sym typeface="Wingdings" panose="05000000000000000000" pitchFamily="2" charset="2"/>
              </a:rPr>
              <a:t> DMP</a:t>
            </a:r>
            <a:endParaRPr lang="en-US" sz="2600" dirty="0"/>
          </a:p>
          <a:p>
            <a:pPr>
              <a:spcBef>
                <a:spcPts val="0"/>
              </a:spcBef>
            </a:pPr>
            <a:r>
              <a:rPr lang="en-US" sz="2600" dirty="0">
                <a:hlinkClick r:id="rId8"/>
              </a:rPr>
              <a:t>NASA</a:t>
            </a:r>
            <a:r>
              <a:rPr lang="en-US" sz="2600" dirty="0"/>
              <a:t>		</a:t>
            </a:r>
            <a:r>
              <a:rPr lang="en-US" sz="2600" dirty="0">
                <a:sym typeface="Wingdings" panose="05000000000000000000" pitchFamily="2" charset="2"/>
              </a:rPr>
              <a:t> DMP</a:t>
            </a:r>
            <a:endParaRPr lang="en-US" sz="2600" dirty="0"/>
          </a:p>
          <a:p>
            <a:pPr>
              <a:spcBef>
                <a:spcPts val="0"/>
              </a:spcBef>
            </a:pPr>
            <a:r>
              <a:rPr lang="en-US" sz="2600" dirty="0">
                <a:hlinkClick r:id="rId9"/>
              </a:rPr>
              <a:t>USGS</a:t>
            </a:r>
            <a:r>
              <a:rPr lang="en-US" sz="2600" dirty="0"/>
              <a:t>		</a:t>
            </a:r>
            <a:r>
              <a:rPr lang="en-US" sz="2600" dirty="0">
                <a:sym typeface="Wingdings" panose="05000000000000000000" pitchFamily="2" charset="2"/>
              </a:rPr>
              <a:t> DMP</a:t>
            </a:r>
            <a:endParaRPr lang="en-US" sz="2600" dirty="0"/>
          </a:p>
          <a:p>
            <a:pPr>
              <a:spcBef>
                <a:spcPts val="0"/>
              </a:spcBef>
            </a:pPr>
            <a:r>
              <a:rPr lang="en-US" sz="2600" dirty="0">
                <a:hlinkClick r:id="rId10"/>
              </a:rPr>
              <a:t>DOE</a:t>
            </a:r>
            <a:r>
              <a:rPr lang="en-US" sz="2600" dirty="0"/>
              <a:t>		</a:t>
            </a:r>
            <a:r>
              <a:rPr lang="en-US" sz="2600" dirty="0">
                <a:sym typeface="Wingdings" panose="05000000000000000000" pitchFamily="2" charset="2"/>
              </a:rPr>
              <a:t> DMP</a:t>
            </a:r>
            <a:endParaRPr lang="en-US" sz="2600" dirty="0"/>
          </a:p>
          <a:p>
            <a:r>
              <a:rPr lang="en-US" sz="2600" dirty="0">
                <a:hlinkClick r:id="rId11"/>
              </a:rPr>
              <a:t>CCSS</a:t>
            </a:r>
            <a:endParaRPr lang="en-US" sz="2600" dirty="0"/>
          </a:p>
        </p:txBody>
      </p:sp>
      <p:sp>
        <p:nvSpPr>
          <p:cNvPr id="11" name="Text Placeholder 6">
            <a:extLst>
              <a:ext uri="{FF2B5EF4-FFF2-40B4-BE49-F238E27FC236}">
                <a16:creationId xmlns:a16="http://schemas.microsoft.com/office/drawing/2014/main" id="{A6D3173A-E32B-40CD-BBEC-94A0E73E6F85}"/>
              </a:ext>
            </a:extLst>
          </p:cNvPr>
          <p:cNvSpPr txBox="1">
            <a:spLocks/>
          </p:cNvSpPr>
          <p:nvPr/>
        </p:nvSpPr>
        <p:spPr>
          <a:xfrm>
            <a:off x="6593626" y="2198357"/>
            <a:ext cx="5785277" cy="802237"/>
          </a:xfrm>
          <a:prstGeom prst="rect">
            <a:avLst/>
          </a:prstGeom>
        </p:spPr>
        <p:txBody>
          <a:bodyPr>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None/>
            </a:pPr>
            <a:r>
              <a:rPr lang="en-US" sz="3200" dirty="0"/>
              <a:t>Other Funders/More Information</a:t>
            </a:r>
          </a:p>
        </p:txBody>
      </p:sp>
      <p:sp>
        <p:nvSpPr>
          <p:cNvPr id="12" name="Content Placeholder 3">
            <a:extLst>
              <a:ext uri="{FF2B5EF4-FFF2-40B4-BE49-F238E27FC236}">
                <a16:creationId xmlns:a16="http://schemas.microsoft.com/office/drawing/2014/main" id="{F210F985-4D63-4223-BA2E-94B13B3C666D}"/>
              </a:ext>
            </a:extLst>
          </p:cNvPr>
          <p:cNvSpPr txBox="1">
            <a:spLocks/>
          </p:cNvSpPr>
          <p:nvPr/>
        </p:nvSpPr>
        <p:spPr>
          <a:xfrm>
            <a:off x="6767363" y="3242078"/>
            <a:ext cx="4296877" cy="2487193"/>
          </a:xfrm>
          <a:prstGeom prst="rect">
            <a:avLst/>
          </a:prstGeom>
        </p:spPr>
        <p:txBody>
          <a:bodyPr>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spcBef>
                <a:spcPts val="0"/>
              </a:spcBef>
            </a:pPr>
            <a:r>
              <a:rPr lang="en-US" sz="1600" dirty="0"/>
              <a:t>Gordon and Betty Moore Foundation</a:t>
            </a:r>
          </a:p>
          <a:p>
            <a:pPr>
              <a:spcBef>
                <a:spcPts val="0"/>
              </a:spcBef>
            </a:pPr>
            <a:r>
              <a:rPr lang="en-US" sz="1600" dirty="0"/>
              <a:t>Gulf of Mexico Research Institute</a:t>
            </a:r>
          </a:p>
          <a:p>
            <a:pPr>
              <a:spcBef>
                <a:spcPts val="0"/>
              </a:spcBef>
            </a:pPr>
            <a:r>
              <a:rPr lang="en-US" sz="1600" dirty="0"/>
              <a:t>IMLS</a:t>
            </a:r>
          </a:p>
          <a:p>
            <a:pPr>
              <a:spcBef>
                <a:spcPts val="0"/>
              </a:spcBef>
            </a:pPr>
            <a:r>
              <a:rPr lang="en-US" sz="1600" dirty="0"/>
              <a:t>NEH/</a:t>
            </a:r>
            <a:r>
              <a:rPr lang="en-US" sz="1600" dirty="0">
                <a:hlinkClick r:id="rId12"/>
              </a:rPr>
              <a:t>Office of Digital Humanities</a:t>
            </a:r>
            <a:endParaRPr lang="en-US" sz="1600" dirty="0"/>
          </a:p>
          <a:p>
            <a:pPr>
              <a:spcBef>
                <a:spcPts val="0"/>
              </a:spcBef>
            </a:pPr>
            <a:r>
              <a:rPr lang="en-US" sz="1600" dirty="0"/>
              <a:t>Smithsonian Institute </a:t>
            </a:r>
            <a:r>
              <a:rPr lang="en-US" sz="1600" dirty="0">
                <a:sym typeface="Wingdings" panose="05000000000000000000" pitchFamily="2" charset="2"/>
              </a:rPr>
              <a:t>  </a:t>
            </a:r>
            <a:r>
              <a:rPr lang="en-US" sz="1600" dirty="0"/>
              <a:t>Digital Asset Management Plan</a:t>
            </a:r>
          </a:p>
          <a:p>
            <a:pPr>
              <a:spcBef>
                <a:spcPts val="0"/>
              </a:spcBef>
            </a:pPr>
            <a:r>
              <a:rPr lang="en-US" sz="1600" dirty="0">
                <a:solidFill>
                  <a:schemeClr val="accent3"/>
                </a:solidFill>
                <a:hlinkClick r:id="rId13"/>
              </a:rPr>
              <a:t>https://data.research.cornell.edu/content/funder-data-requirements</a:t>
            </a:r>
            <a:endParaRPr lang="en-US" sz="1600" dirty="0">
              <a:solidFill>
                <a:schemeClr val="accent3"/>
              </a:solidFill>
            </a:endParaRPr>
          </a:p>
          <a:p>
            <a:pPr>
              <a:spcBef>
                <a:spcPts val="0"/>
              </a:spcBef>
            </a:pPr>
            <a:r>
              <a:rPr lang="en-US" sz="1600" dirty="0">
                <a:solidFill>
                  <a:schemeClr val="accent3"/>
                </a:solidFill>
                <a:hlinkClick r:id="rId14"/>
              </a:rPr>
              <a:t>http://datasharing.sparcopen.org/data</a:t>
            </a:r>
            <a:endParaRPr lang="en-US" sz="1600" dirty="0"/>
          </a:p>
        </p:txBody>
      </p:sp>
      <p:sp>
        <p:nvSpPr>
          <p:cNvPr id="7" name="TextBox 6">
            <a:extLst>
              <a:ext uri="{FF2B5EF4-FFF2-40B4-BE49-F238E27FC236}">
                <a16:creationId xmlns:a16="http://schemas.microsoft.com/office/drawing/2014/main" id="{BB772652-143F-45E1-8736-040380792AC1}"/>
              </a:ext>
            </a:extLst>
          </p:cNvPr>
          <p:cNvSpPr txBox="1"/>
          <p:nvPr/>
        </p:nvSpPr>
        <p:spPr>
          <a:xfrm>
            <a:off x="5578923" y="6133612"/>
            <a:ext cx="5564344" cy="523220"/>
          </a:xfrm>
          <a:prstGeom prst="rect">
            <a:avLst/>
          </a:prstGeom>
          <a:noFill/>
        </p:spPr>
        <p:txBody>
          <a:bodyPr wrap="none" rtlCol="0">
            <a:spAutoFit/>
          </a:bodyPr>
          <a:lstStyle/>
          <a:p>
            <a:r>
              <a:rPr lang="en-US" sz="2800" dirty="0">
                <a:solidFill>
                  <a:schemeClr val="accent2"/>
                </a:solidFill>
                <a:latin typeface="Century Gothic" panose="020B0502020202020204" pitchFamily="34" charset="0"/>
              </a:rPr>
              <a:t>Re-Use </a:t>
            </a:r>
            <a:r>
              <a:rPr lang="en-US" sz="2800" dirty="0">
                <a:solidFill>
                  <a:schemeClr val="accent2"/>
                </a:solidFill>
                <a:latin typeface="Century Gothic" panose="020B0502020202020204" pitchFamily="34" charset="0"/>
                <a:sym typeface="Wingdings" panose="05000000000000000000" pitchFamily="2" charset="2"/>
              </a:rPr>
              <a:t> Return on Investment</a:t>
            </a:r>
            <a:endParaRPr lang="en-US" sz="2800" dirty="0">
              <a:solidFill>
                <a:schemeClr val="accent2"/>
              </a:solidFill>
              <a:latin typeface="Century Gothic" panose="020B0502020202020204" pitchFamily="34" charset="0"/>
            </a:endParaRPr>
          </a:p>
        </p:txBody>
      </p:sp>
      <p:sp>
        <p:nvSpPr>
          <p:cNvPr id="8" name="TextBox 7">
            <a:extLst>
              <a:ext uri="{FF2B5EF4-FFF2-40B4-BE49-F238E27FC236}">
                <a16:creationId xmlns:a16="http://schemas.microsoft.com/office/drawing/2014/main" id="{51368AAE-7AF2-3C94-4BF9-5BC7A613009B}"/>
              </a:ext>
            </a:extLst>
          </p:cNvPr>
          <p:cNvSpPr txBox="1"/>
          <p:nvPr/>
        </p:nvSpPr>
        <p:spPr>
          <a:xfrm>
            <a:off x="3178519" y="6279011"/>
            <a:ext cx="6188696" cy="492443"/>
          </a:xfrm>
          <a:prstGeom prst="rect">
            <a:avLst/>
          </a:prstGeom>
          <a:noFill/>
        </p:spPr>
        <p:txBody>
          <a:bodyPr wrap="square">
            <a:spAutoFit/>
          </a:bodyPr>
          <a:lstStyle/>
          <a:p>
            <a:r>
              <a:rPr lang="en-US" sz="2600" dirty="0">
                <a:sym typeface="Wingdings" panose="05000000000000000000" pitchFamily="2" charset="2"/>
              </a:rPr>
              <a:t> DMP</a:t>
            </a:r>
            <a:endParaRPr lang="en-US" sz="2600" dirty="0"/>
          </a:p>
        </p:txBody>
      </p:sp>
    </p:spTree>
    <p:extLst>
      <p:ext uri="{BB962C8B-B14F-4D97-AF65-F5344CB8AC3E}">
        <p14:creationId xmlns:p14="http://schemas.microsoft.com/office/powerpoint/2010/main" val="3993439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936" y="-52694"/>
            <a:ext cx="10365576" cy="1325562"/>
          </a:xfrm>
        </p:spPr>
        <p:txBody>
          <a:bodyPr/>
          <a:lstStyle/>
          <a:p>
            <a:r>
              <a:rPr lang="en-US" b="1" dirty="0">
                <a:solidFill>
                  <a:schemeClr val="accent4">
                    <a:lumMod val="50000"/>
                  </a:schemeClr>
                </a:solidFill>
                <a:cs typeface="Segoe UI Semilight" panose="020B0402040204020203" pitchFamily="34" charset="0"/>
              </a:rPr>
              <a:t>What goes into a DMP (generally)??</a:t>
            </a:r>
          </a:p>
        </p:txBody>
      </p:sp>
      <p:sp>
        <p:nvSpPr>
          <p:cNvPr id="3" name="Content Placeholder 2"/>
          <p:cNvSpPr>
            <a:spLocks noGrp="1"/>
          </p:cNvSpPr>
          <p:nvPr>
            <p:ph idx="1"/>
          </p:nvPr>
        </p:nvSpPr>
        <p:spPr>
          <a:xfrm>
            <a:off x="247973" y="1338689"/>
            <a:ext cx="11105826" cy="5076668"/>
          </a:xfrm>
        </p:spPr>
        <p:txBody>
          <a:bodyPr>
            <a:noAutofit/>
          </a:bodyPr>
          <a:lstStyle/>
          <a:p>
            <a:pPr marL="514350" indent="-514350">
              <a:spcBef>
                <a:spcPts val="0"/>
              </a:spcBef>
              <a:spcAft>
                <a:spcPts val="0"/>
              </a:spcAft>
              <a:buFont typeface="+mj-lt"/>
              <a:buAutoNum type="arabicPeriod"/>
            </a:pPr>
            <a:r>
              <a:rPr lang="en-US" sz="2200" b="1" dirty="0">
                <a:latin typeface="Segoe UI Semilight" panose="020B0402040204020203" pitchFamily="34" charset="0"/>
                <a:ea typeface="Open Sans" panose="020B0606030504020204" pitchFamily="34" charset="0"/>
                <a:cs typeface="Segoe UI Semilight" panose="020B0402040204020203" pitchFamily="34" charset="0"/>
              </a:rPr>
              <a:t>Expected data &amp; research products</a:t>
            </a:r>
          </a:p>
          <a:p>
            <a:pPr marL="640080" lvl="1" indent="0">
              <a:lnSpc>
                <a:spcPct val="100000"/>
              </a:lnSpc>
              <a:spcBef>
                <a:spcPts val="0"/>
              </a:spcBef>
              <a:spcAft>
                <a:spcPts val="0"/>
              </a:spcAft>
              <a:buNone/>
            </a:pPr>
            <a:r>
              <a:rPr lang="en-US" sz="2200" dirty="0">
                <a:solidFill>
                  <a:srgbClr val="0070C0"/>
                </a:solidFill>
                <a:latin typeface="Segoe UI Semilight" panose="020B0402040204020203" pitchFamily="34" charset="0"/>
                <a:cs typeface="Segoe UI Semilight" panose="020B0402040204020203" pitchFamily="34" charset="0"/>
              </a:rPr>
              <a:t>What types of data, samples, physical collections, code, software</a:t>
            </a:r>
            <a:r>
              <a:rPr lang="en-US" sz="2200">
                <a:solidFill>
                  <a:srgbClr val="0070C0"/>
                </a:solidFill>
                <a:latin typeface="Segoe UI Semilight" panose="020B0402040204020203" pitchFamily="34" charset="0"/>
                <a:cs typeface="Segoe UI Semilight" panose="020B0402040204020203" pitchFamily="34" charset="0"/>
              </a:rPr>
              <a:t>, curriculum, </a:t>
            </a:r>
            <a:r>
              <a:rPr lang="en-US" sz="2200" dirty="0">
                <a:solidFill>
                  <a:srgbClr val="0070C0"/>
                </a:solidFill>
                <a:latin typeface="Segoe UI Semilight" panose="020B0402040204020203" pitchFamily="34" charset="0"/>
                <a:cs typeface="Segoe UI Semilight" panose="020B0402040204020203" pitchFamily="34" charset="0"/>
              </a:rPr>
              <a:t>and other materials will be produced during the project?</a:t>
            </a:r>
            <a:endParaRPr lang="en-US" sz="2200" dirty="0">
              <a:solidFill>
                <a:srgbClr val="0070C0"/>
              </a:solidFill>
              <a:latin typeface="Segoe UI Semilight" panose="020B0402040204020203" pitchFamily="34" charset="0"/>
              <a:ea typeface="Open Sans" panose="020B0606030504020204" pitchFamily="34" charset="0"/>
              <a:cs typeface="Segoe UI Semilight" panose="020B0402040204020203" pitchFamily="34" charset="0"/>
            </a:endParaRPr>
          </a:p>
          <a:p>
            <a:pPr marL="514350" indent="-514350">
              <a:spcBef>
                <a:spcPts val="0"/>
              </a:spcBef>
              <a:spcAft>
                <a:spcPts val="0"/>
              </a:spcAft>
              <a:buFont typeface="+mj-lt"/>
              <a:buAutoNum type="arabicPeriod"/>
            </a:pPr>
            <a:r>
              <a:rPr lang="en-US" sz="2200" b="1" dirty="0">
                <a:latin typeface="Segoe UI Semilight" panose="020B0402040204020203" pitchFamily="34" charset="0"/>
                <a:ea typeface="Open Sans" panose="020B0606030504020204" pitchFamily="34" charset="0"/>
                <a:cs typeface="Segoe UI Semilight" panose="020B0402040204020203" pitchFamily="34" charset="0"/>
              </a:rPr>
              <a:t>Data &amp; metadata formats &amp; standards</a:t>
            </a:r>
          </a:p>
          <a:p>
            <a:pPr marL="640080" lvl="1" indent="0">
              <a:spcBef>
                <a:spcPts val="0"/>
              </a:spcBef>
              <a:spcAft>
                <a:spcPts val="0"/>
              </a:spcAft>
              <a:buNone/>
            </a:pPr>
            <a:r>
              <a:rPr lang="en-US" sz="2200" dirty="0">
                <a:solidFill>
                  <a:srgbClr val="0070C0"/>
                </a:solidFill>
                <a:latin typeface="Segoe UI Semilight" panose="020B0402040204020203" pitchFamily="34" charset="0"/>
                <a:cs typeface="Segoe UI Semilight" panose="020B0402040204020203" pitchFamily="34" charset="0"/>
              </a:rPr>
              <a:t>What formats and standards will be used for your files and metadata?</a:t>
            </a:r>
            <a:endParaRPr lang="en-US" sz="2200" dirty="0">
              <a:solidFill>
                <a:srgbClr val="0070C0"/>
              </a:solidFill>
              <a:latin typeface="Segoe UI Semilight" panose="020B0402040204020203" pitchFamily="34" charset="0"/>
              <a:ea typeface="Open Sans" panose="020B0606030504020204" pitchFamily="34" charset="0"/>
              <a:cs typeface="Segoe UI Semilight" panose="020B0402040204020203" pitchFamily="34" charset="0"/>
            </a:endParaRPr>
          </a:p>
          <a:p>
            <a:pPr marL="514350" indent="-514350">
              <a:spcBef>
                <a:spcPts val="0"/>
              </a:spcBef>
              <a:spcAft>
                <a:spcPts val="0"/>
              </a:spcAft>
              <a:buFont typeface="+mj-lt"/>
              <a:buAutoNum type="arabicPeriod"/>
            </a:pPr>
            <a:r>
              <a:rPr lang="en-US" sz="2200" b="1" dirty="0">
                <a:latin typeface="Segoe UI Semilight" panose="020B0402040204020203" pitchFamily="34" charset="0"/>
                <a:ea typeface="Open Sans" panose="020B0606030504020204" pitchFamily="34" charset="0"/>
                <a:cs typeface="Segoe UI Semilight" panose="020B0402040204020203" pitchFamily="34" charset="0"/>
              </a:rPr>
              <a:t>Policies for access &amp; sharing (dissemination)</a:t>
            </a:r>
          </a:p>
          <a:p>
            <a:pPr marL="640080" lvl="1" indent="0">
              <a:spcBef>
                <a:spcPts val="0"/>
              </a:spcBef>
              <a:spcAft>
                <a:spcPts val="0"/>
              </a:spcAft>
              <a:buNone/>
            </a:pPr>
            <a:r>
              <a:rPr lang="en-US" sz="2200" dirty="0">
                <a:solidFill>
                  <a:srgbClr val="0070C0"/>
                </a:solidFill>
                <a:latin typeface="Segoe UI Semilight" panose="020B0402040204020203" pitchFamily="34" charset="0"/>
                <a:ea typeface="Open Sans" panose="020B0606030504020204" pitchFamily="34" charset="0"/>
                <a:cs typeface="Segoe UI Semilight" panose="020B0402040204020203" pitchFamily="34" charset="0"/>
              </a:rPr>
              <a:t>For the data you are sharing, when will you make it available, and under what conditions?</a:t>
            </a:r>
          </a:p>
          <a:p>
            <a:pPr marL="640080" lvl="1" indent="0">
              <a:spcBef>
                <a:spcPts val="0"/>
              </a:spcBef>
              <a:spcAft>
                <a:spcPts val="0"/>
              </a:spcAft>
              <a:buNone/>
            </a:pPr>
            <a:r>
              <a:rPr lang="en-US" sz="2200" dirty="0">
                <a:solidFill>
                  <a:srgbClr val="0070C0"/>
                </a:solidFill>
                <a:latin typeface="Segoe UI Semilight" panose="020B0402040204020203" pitchFamily="34" charset="0"/>
                <a:ea typeface="Open Sans" panose="020B0606030504020204" pitchFamily="34" charset="0"/>
                <a:cs typeface="Segoe UI Semilight" panose="020B0402040204020203" pitchFamily="34" charset="0"/>
              </a:rPr>
              <a:t>What methods will be used for storing, securing, and sharing data and metadata during and after the award period?</a:t>
            </a:r>
          </a:p>
          <a:p>
            <a:pPr marL="514350" indent="-514350">
              <a:spcBef>
                <a:spcPts val="0"/>
              </a:spcBef>
              <a:spcAft>
                <a:spcPts val="0"/>
              </a:spcAft>
              <a:buFont typeface="+mj-lt"/>
              <a:buAutoNum type="arabicPeriod"/>
            </a:pPr>
            <a:r>
              <a:rPr lang="en-US" sz="2200" b="1" dirty="0">
                <a:latin typeface="Segoe UI Semilight" panose="020B0402040204020203" pitchFamily="34" charset="0"/>
                <a:ea typeface="Open Sans" panose="020B0606030504020204" pitchFamily="34" charset="0"/>
                <a:cs typeface="Segoe UI Semilight" panose="020B0402040204020203" pitchFamily="34" charset="0"/>
              </a:rPr>
              <a:t>Policies &amp; provision for re-use, re-distribution &amp; production of derivatives </a:t>
            </a:r>
          </a:p>
          <a:p>
            <a:pPr marL="640080" lvl="1" indent="0">
              <a:lnSpc>
                <a:spcPct val="100000"/>
              </a:lnSpc>
              <a:spcBef>
                <a:spcPts val="0"/>
              </a:spcBef>
              <a:spcAft>
                <a:spcPts val="0"/>
              </a:spcAft>
              <a:buNone/>
            </a:pPr>
            <a:r>
              <a:rPr lang="en-US" sz="2200" dirty="0">
                <a:solidFill>
                  <a:srgbClr val="0070C0"/>
                </a:solidFill>
                <a:latin typeface="Segoe UI Semilight" panose="020B0402040204020203" pitchFamily="34" charset="0"/>
                <a:cs typeface="Segoe UI Semilight" panose="020B0402040204020203" pitchFamily="34" charset="0"/>
              </a:rPr>
              <a:t>How will you provide public access to the data while protecting privacy, confidentiality, security, and intellectual property rights?</a:t>
            </a:r>
            <a:endParaRPr lang="en-US" sz="2200" dirty="0">
              <a:solidFill>
                <a:srgbClr val="0070C0"/>
              </a:solidFill>
              <a:latin typeface="Segoe UI Semilight" panose="020B0402040204020203" pitchFamily="34" charset="0"/>
              <a:ea typeface="Open Sans" panose="020B0606030504020204" pitchFamily="34" charset="0"/>
              <a:cs typeface="Segoe UI Semilight" panose="020B0402040204020203" pitchFamily="34" charset="0"/>
            </a:endParaRPr>
          </a:p>
          <a:p>
            <a:pPr marL="514350" indent="-514350">
              <a:spcBef>
                <a:spcPts val="0"/>
              </a:spcBef>
              <a:spcAft>
                <a:spcPts val="0"/>
              </a:spcAft>
              <a:buFont typeface="+mj-lt"/>
              <a:buAutoNum type="arabicPeriod"/>
            </a:pPr>
            <a:r>
              <a:rPr lang="en-US" sz="2200" b="1" dirty="0">
                <a:latin typeface="Segoe UI Semilight" panose="020B0402040204020203" pitchFamily="34" charset="0"/>
                <a:ea typeface="Open Sans" panose="020B0606030504020204" pitchFamily="34" charset="0"/>
                <a:cs typeface="Segoe UI Semilight" panose="020B0402040204020203" pitchFamily="34" charset="0"/>
              </a:rPr>
              <a:t>Plan for archiving &amp; preservation of access</a:t>
            </a:r>
          </a:p>
          <a:p>
            <a:pPr marL="640080" lvl="1" indent="0">
              <a:spcBef>
                <a:spcPts val="0"/>
              </a:spcBef>
              <a:spcAft>
                <a:spcPts val="0"/>
              </a:spcAft>
              <a:buNone/>
            </a:pPr>
            <a:r>
              <a:rPr lang="en-US" sz="2200" dirty="0">
                <a:solidFill>
                  <a:srgbClr val="0070C0"/>
                </a:solidFill>
                <a:latin typeface="Segoe UI Semilight" panose="020B0402040204020203" pitchFamily="34" charset="0"/>
                <a:ea typeface="Open Sans" panose="020B0606030504020204" pitchFamily="34" charset="0"/>
                <a:cs typeface="Segoe UI Semilight" panose="020B0402040204020203" pitchFamily="34" charset="0"/>
              </a:rPr>
              <a:t>How will you preserve the data over time? How long will the data be kept?</a:t>
            </a:r>
          </a:p>
          <a:p>
            <a:pPr marL="457200" indent="-457200">
              <a:spcBef>
                <a:spcPts val="0"/>
              </a:spcBef>
              <a:spcAft>
                <a:spcPts val="0"/>
              </a:spcAft>
              <a:buFont typeface="+mj-lt"/>
              <a:buAutoNum type="arabicPeriod"/>
            </a:pPr>
            <a:r>
              <a:rPr lang="en-US" sz="2200" b="1" dirty="0">
                <a:latin typeface="Segoe UI Semilight" panose="020B0402040204020203" pitchFamily="34" charset="0"/>
                <a:ea typeface="Open Sans" panose="020B0606030504020204" pitchFamily="34" charset="0"/>
                <a:cs typeface="Segoe UI Semilight" panose="020B0402040204020203" pitchFamily="34" charset="0"/>
              </a:rPr>
              <a:t>Roles &amp; responsibilities</a:t>
            </a:r>
          </a:p>
          <a:p>
            <a:pPr marL="640080" lvl="1" indent="0">
              <a:spcBef>
                <a:spcPts val="0"/>
              </a:spcBef>
              <a:spcAft>
                <a:spcPts val="0"/>
              </a:spcAft>
              <a:buNone/>
            </a:pPr>
            <a:r>
              <a:rPr lang="en-US" sz="2200" dirty="0">
                <a:solidFill>
                  <a:srgbClr val="0070C0"/>
                </a:solidFill>
                <a:latin typeface="Segoe UI Semilight" panose="020B0402040204020203" pitchFamily="34" charset="0"/>
                <a:cs typeface="Segoe UI Semilight" panose="020B0402040204020203" pitchFamily="34" charset="0"/>
              </a:rPr>
              <a:t>What are the roles and who has the responsibilities for managing data?</a:t>
            </a:r>
            <a:endParaRPr lang="en-US" sz="2200" dirty="0">
              <a:solidFill>
                <a:srgbClr val="0070C0"/>
              </a:solidFill>
              <a:latin typeface="Segoe UI Semilight" panose="020B0402040204020203" pitchFamily="34" charset="0"/>
              <a:ea typeface="Open Sans" panose="020B0606030504020204" pitchFamily="34" charset="0"/>
              <a:cs typeface="Segoe UI Semilight" panose="020B0402040204020203" pitchFamily="34" charset="0"/>
            </a:endParaRPr>
          </a:p>
          <a:p>
            <a:pPr marL="0" indent="0">
              <a:spcBef>
                <a:spcPts val="0"/>
              </a:spcBef>
              <a:spcAft>
                <a:spcPts val="0"/>
              </a:spcAft>
              <a:buNone/>
            </a:pPr>
            <a:endParaRPr lang="en-US" sz="2200" dirty="0">
              <a:latin typeface="Segoe UI Semilight" panose="020B0402040204020203" pitchFamily="34" charset="0"/>
              <a:cs typeface="Segoe UI Semilight" panose="020B0402040204020203" pitchFamily="34" charset="0"/>
            </a:endParaRPr>
          </a:p>
        </p:txBody>
      </p:sp>
      <p:pic>
        <p:nvPicPr>
          <p:cNvPr id="5" name="Picture 4"/>
          <p:cNvPicPr>
            <a:picLocks noChangeAspect="1"/>
          </p:cNvPicPr>
          <p:nvPr/>
        </p:nvPicPr>
        <p:blipFill>
          <a:blip r:embed="rId3"/>
          <a:stretch>
            <a:fillRect/>
          </a:stretch>
        </p:blipFill>
        <p:spPr>
          <a:xfrm>
            <a:off x="10809694" y="168413"/>
            <a:ext cx="1280305" cy="1495741"/>
          </a:xfrm>
          <a:prstGeom prst="rect">
            <a:avLst/>
          </a:prstGeom>
        </p:spPr>
      </p:pic>
    </p:spTree>
    <p:extLst>
      <p:ext uri="{BB962C8B-B14F-4D97-AF65-F5344CB8AC3E}">
        <p14:creationId xmlns:p14="http://schemas.microsoft.com/office/powerpoint/2010/main" val="1519766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CB37A6-22AE-4A77-B819-A9942855F423}"/>
              </a:ext>
            </a:extLst>
          </p:cNvPr>
          <p:cNvSpPr>
            <a:spLocks noGrp="1"/>
          </p:cNvSpPr>
          <p:nvPr>
            <p:ph type="title"/>
          </p:nvPr>
        </p:nvSpPr>
        <p:spPr/>
        <p:txBody>
          <a:bodyPr>
            <a:normAutofit/>
          </a:bodyPr>
          <a:lstStyle/>
          <a:p>
            <a:r>
              <a:rPr lang="en-US" dirty="0">
                <a:ea typeface="Open Sans"/>
                <a:cs typeface="Open Sans"/>
              </a:rPr>
              <a:t>Limitations on Sharing</a:t>
            </a:r>
            <a:endParaRPr lang="en-US" dirty="0"/>
          </a:p>
        </p:txBody>
      </p:sp>
      <p:sp>
        <p:nvSpPr>
          <p:cNvPr id="2" name="TextBox 1">
            <a:extLst>
              <a:ext uri="{FF2B5EF4-FFF2-40B4-BE49-F238E27FC236}">
                <a16:creationId xmlns:a16="http://schemas.microsoft.com/office/drawing/2014/main" id="{5751AFAC-317D-4248-A7B5-E05E9BC69506}"/>
              </a:ext>
            </a:extLst>
          </p:cNvPr>
          <p:cNvSpPr txBox="1"/>
          <p:nvPr/>
        </p:nvSpPr>
        <p:spPr>
          <a:xfrm>
            <a:off x="243646" y="1728554"/>
            <a:ext cx="11208775" cy="738664"/>
          </a:xfrm>
          <a:prstGeom prst="rect">
            <a:avLst/>
          </a:prstGeom>
          <a:solidFill>
            <a:srgbClr val="FF8205"/>
          </a:solidFill>
          <a:effectLst>
            <a:outerShdw blurRad="50800" dist="38100" dir="18900000" algn="bl" rotWithShape="0">
              <a:prstClr val="black">
                <a:alpha val="40000"/>
              </a:prstClr>
            </a:outerShdw>
          </a:effectLst>
        </p:spPr>
        <p:txBody>
          <a:bodyPr wrap="square" tIns="182880" bIns="182880" rtlCol="0">
            <a:spAutoFit/>
          </a:bodyPr>
          <a:lstStyle/>
          <a:p>
            <a:pPr algn="ctr" defTabSz="914377"/>
            <a:r>
              <a:rPr lang="en-US" sz="2400" b="1" dirty="0">
                <a:solidFill>
                  <a:prstClr val="black"/>
                </a:solidFill>
                <a:latin typeface="Open Sans" panose="020B0606030504020204" pitchFamily="34" charset="0"/>
                <a:ea typeface="Open Sans" panose="020B0606030504020204" pitchFamily="34" charset="0"/>
                <a:cs typeface="Open Sans" panose="020B0606030504020204" pitchFamily="34" charset="0"/>
              </a:rPr>
              <a:t>DMS Plans should maximize appropriate sharing</a:t>
            </a:r>
            <a:endParaRPr lang="en-US" b="1" dirty="0">
              <a:solidFill>
                <a:prstClr val="black"/>
              </a:solidFill>
              <a:latin typeface="Calibri" panose="020F0502020204030204"/>
            </a:endParaRPr>
          </a:p>
        </p:txBody>
      </p:sp>
      <p:sp>
        <p:nvSpPr>
          <p:cNvPr id="8" name="Content Placeholder 7">
            <a:extLst>
              <a:ext uri="{FF2B5EF4-FFF2-40B4-BE49-F238E27FC236}">
                <a16:creationId xmlns:a16="http://schemas.microsoft.com/office/drawing/2014/main" id="{907252B9-BD42-49FE-9EBB-D77C73A434B4}"/>
              </a:ext>
            </a:extLst>
          </p:cNvPr>
          <p:cNvSpPr>
            <a:spLocks noGrp="1"/>
          </p:cNvSpPr>
          <p:nvPr>
            <p:ph idx="1"/>
          </p:nvPr>
        </p:nvSpPr>
        <p:spPr>
          <a:xfrm>
            <a:off x="-247967" y="2573156"/>
            <a:ext cx="11633012" cy="3251200"/>
          </a:xfrm>
        </p:spPr>
        <p:txBody>
          <a:bodyPr vert="horz" lIns="91440" tIns="45720" rIns="91440" bIns="45720" rtlCol="0" anchor="t">
            <a:noAutofit/>
          </a:bodyPr>
          <a:lstStyle/>
          <a:p>
            <a:pPr marL="457189" lvl="1" indent="0">
              <a:lnSpc>
                <a:spcPct val="108000"/>
              </a:lnSpc>
              <a:buNone/>
            </a:pPr>
            <a:r>
              <a:rPr lang="en-US" sz="2200" b="1" dirty="0">
                <a:solidFill>
                  <a:schemeClr val="accent1">
                    <a:lumMod val="50000"/>
                  </a:schemeClr>
                </a:solidFill>
                <a:ea typeface="Open Sans"/>
                <a:cs typeface="Open Sans"/>
              </a:rPr>
              <a:t>Justifiable ethical, legal, and technical factors for limiting sharing include: </a:t>
            </a:r>
            <a:endParaRPr lang="en-US" sz="2200" dirty="0">
              <a:solidFill>
                <a:schemeClr val="accent1">
                  <a:lumMod val="50000"/>
                </a:schemeClr>
              </a:solidFill>
            </a:endParaRPr>
          </a:p>
          <a:p>
            <a:pPr lvl="2">
              <a:lnSpc>
                <a:spcPct val="108000"/>
              </a:lnSpc>
              <a:spcAft>
                <a:spcPts val="1200"/>
              </a:spcAft>
            </a:pPr>
            <a:r>
              <a:rPr lang="en-US" sz="2000" dirty="0">
                <a:ea typeface="Open Sans"/>
                <a:cs typeface="Open Sans"/>
              </a:rPr>
              <a:t>Informed consent will not permit or limit scope of sharing or use </a:t>
            </a:r>
            <a:endParaRPr lang="en-US" sz="2000" dirty="0"/>
          </a:p>
          <a:p>
            <a:pPr lvl="2">
              <a:lnSpc>
                <a:spcPct val="108000"/>
              </a:lnSpc>
              <a:spcAft>
                <a:spcPts val="1200"/>
              </a:spcAft>
            </a:pPr>
            <a:r>
              <a:rPr lang="en-US" sz="2000" dirty="0">
                <a:ea typeface="Open Sans"/>
                <a:cs typeface="Open Sans"/>
              </a:rPr>
              <a:t>Privacy or safety of research participants would be compromised and available protections insufficient</a:t>
            </a:r>
            <a:endParaRPr lang="en-US" sz="2000" dirty="0"/>
          </a:p>
          <a:p>
            <a:pPr lvl="2">
              <a:lnSpc>
                <a:spcPct val="108000"/>
              </a:lnSpc>
              <a:spcAft>
                <a:spcPts val="1200"/>
              </a:spcAft>
            </a:pPr>
            <a:r>
              <a:rPr lang="en-US" sz="2000" dirty="0">
                <a:ea typeface="Open Sans"/>
                <a:cs typeface="Open Sans"/>
              </a:rPr>
              <a:t>Explicit federal, state, local, or Tribal law, regulation, or policy prohibits disclosure </a:t>
            </a:r>
          </a:p>
          <a:p>
            <a:pPr lvl="2">
              <a:lnSpc>
                <a:spcPct val="108000"/>
              </a:lnSpc>
              <a:spcAft>
                <a:spcPts val="1200"/>
              </a:spcAft>
            </a:pPr>
            <a:r>
              <a:rPr lang="en-US" sz="2000" dirty="0">
                <a:ea typeface="Open Sans"/>
                <a:cs typeface="Open Sans"/>
              </a:rPr>
              <a:t>Restrictions imposed by existing or anticipated agreements with other parties </a:t>
            </a:r>
            <a:endParaRPr lang="en-US" sz="2000" dirty="0"/>
          </a:p>
        </p:txBody>
      </p:sp>
      <p:sp>
        <p:nvSpPr>
          <p:cNvPr id="5" name="TextBox 4">
            <a:extLst>
              <a:ext uri="{FF2B5EF4-FFF2-40B4-BE49-F238E27FC236}">
                <a16:creationId xmlns:a16="http://schemas.microsoft.com/office/drawing/2014/main" id="{1D360230-52D6-4969-853B-9D9D1C7E48C8}"/>
              </a:ext>
            </a:extLst>
          </p:cNvPr>
          <p:cNvSpPr txBox="1"/>
          <p:nvPr/>
        </p:nvSpPr>
        <p:spPr>
          <a:xfrm>
            <a:off x="305639" y="5808850"/>
            <a:ext cx="11208773" cy="984885"/>
          </a:xfrm>
          <a:prstGeom prst="rect">
            <a:avLst/>
          </a:prstGeom>
          <a:solidFill>
            <a:schemeClr val="accent1">
              <a:lumMod val="40000"/>
              <a:lumOff val="60000"/>
              <a:alpha val="60000"/>
            </a:schemeClr>
          </a:solidFill>
        </p:spPr>
        <p:txBody>
          <a:bodyPr wrap="square" tIns="182880" bIns="182880" rtlCol="0">
            <a:spAutoFit/>
          </a:bodyPr>
          <a:lstStyle/>
          <a:p>
            <a:pPr algn="ctr" defTabSz="914377"/>
            <a:r>
              <a:rPr lang="en-US" sz="2000" b="1" dirty="0">
                <a:solidFill>
                  <a:prstClr val="black"/>
                </a:solidFill>
                <a:latin typeface="Calibri" panose="020F0502020204030204"/>
              </a:rPr>
              <a:t>See</a:t>
            </a:r>
            <a:r>
              <a:rPr lang="en-US" sz="2000" b="1" dirty="0">
                <a:solidFill>
                  <a:srgbClr val="20558A"/>
                </a:solidFill>
                <a:latin typeface="Calibri" panose="020F0502020204030204"/>
              </a:rPr>
              <a:t> </a:t>
            </a:r>
            <a:r>
              <a:rPr lang="en-US" sz="2000" b="1" dirty="0">
                <a:solidFill>
                  <a:srgbClr val="20558A"/>
                </a:solidFill>
                <a:hlinkClick r:id="rId3"/>
              </a:rPr>
              <a:t>Protecting Privacy When Sharing Human Research Participant Data </a:t>
            </a:r>
            <a:r>
              <a:rPr lang="en-US" sz="2000" b="1" dirty="0">
                <a:solidFill>
                  <a:prstClr val="black"/>
                </a:solidFill>
                <a:latin typeface="Calibri" panose="020F0502020204030204"/>
              </a:rPr>
              <a:t>for additional details</a:t>
            </a:r>
          </a:p>
        </p:txBody>
      </p:sp>
    </p:spTree>
    <p:extLst>
      <p:ext uri="{BB962C8B-B14F-4D97-AF65-F5344CB8AC3E}">
        <p14:creationId xmlns:p14="http://schemas.microsoft.com/office/powerpoint/2010/main" val="2295285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D63EA-61E9-4141-94A8-2EF652D5279A}"/>
              </a:ext>
            </a:extLst>
          </p:cNvPr>
          <p:cNvSpPr>
            <a:spLocks noGrp="1"/>
          </p:cNvSpPr>
          <p:nvPr>
            <p:ph type="title"/>
          </p:nvPr>
        </p:nvSpPr>
        <p:spPr/>
        <p:txBody>
          <a:bodyPr>
            <a:noAutofit/>
          </a:bodyPr>
          <a:lstStyle/>
          <a:p>
            <a:r>
              <a:rPr lang="en-US" sz="3800" dirty="0"/>
              <a:t>How to get help with DMPs</a:t>
            </a:r>
          </a:p>
        </p:txBody>
      </p:sp>
      <p:sp>
        <p:nvSpPr>
          <p:cNvPr id="3" name="Content Placeholder 2">
            <a:extLst>
              <a:ext uri="{FF2B5EF4-FFF2-40B4-BE49-F238E27FC236}">
                <a16:creationId xmlns:a16="http://schemas.microsoft.com/office/drawing/2014/main" id="{3E1CF0FD-A3D6-4AEF-8BB3-F8636E327AA8}"/>
              </a:ext>
            </a:extLst>
          </p:cNvPr>
          <p:cNvSpPr>
            <a:spLocks noGrp="1"/>
          </p:cNvSpPr>
          <p:nvPr>
            <p:ph idx="1"/>
          </p:nvPr>
        </p:nvSpPr>
        <p:spPr/>
        <p:txBody>
          <a:bodyPr>
            <a:normAutofit lnSpcReduction="10000"/>
          </a:bodyPr>
          <a:lstStyle/>
          <a:p>
            <a:r>
              <a:rPr lang="en-US" sz="2400" dirty="0">
                <a:solidFill>
                  <a:srgbClr val="0070C0"/>
                </a:solidFill>
              </a:rPr>
              <a:t>Agency guidance </a:t>
            </a:r>
            <a:r>
              <a:rPr lang="en-US" sz="2400" dirty="0"/>
              <a:t>(see links provided throughout)</a:t>
            </a:r>
          </a:p>
          <a:p>
            <a:r>
              <a:rPr lang="en-US" sz="2400" dirty="0">
                <a:solidFill>
                  <a:srgbClr val="0070C0"/>
                </a:solidFill>
              </a:rPr>
              <a:t>RDMSG guidance </a:t>
            </a:r>
            <a:r>
              <a:rPr lang="en-US" sz="2400" dirty="0">
                <a:hlinkClick r:id="rId2"/>
              </a:rPr>
              <a:t>https://data.research.cornell.edu</a:t>
            </a:r>
            <a:r>
              <a:rPr lang="en-US" sz="2400" dirty="0"/>
              <a:t>  </a:t>
            </a:r>
          </a:p>
          <a:p>
            <a:pPr lvl="1"/>
            <a:r>
              <a:rPr lang="en-US" sz="2200" dirty="0">
                <a:hlinkClick r:id="rId3"/>
              </a:rPr>
              <a:t>Data management planning</a:t>
            </a:r>
            <a:endParaRPr lang="en-US" sz="2200" dirty="0"/>
          </a:p>
          <a:p>
            <a:pPr lvl="1"/>
            <a:r>
              <a:rPr lang="en-US" sz="2200" dirty="0">
                <a:hlinkClick r:id="rId4"/>
              </a:rPr>
              <a:t>Data storage finder tool </a:t>
            </a:r>
            <a:endParaRPr lang="en-US" sz="2200" dirty="0"/>
          </a:p>
          <a:p>
            <a:pPr lvl="1"/>
            <a:r>
              <a:rPr lang="en-US" sz="2200" dirty="0">
                <a:hlinkClick r:id="rId5"/>
              </a:rPr>
              <a:t>Data management best practices</a:t>
            </a:r>
            <a:endParaRPr lang="en-US" sz="2400" dirty="0"/>
          </a:p>
          <a:p>
            <a:r>
              <a:rPr lang="en-US" sz="2400" dirty="0" err="1">
                <a:solidFill>
                  <a:srgbClr val="0070C0"/>
                </a:solidFill>
              </a:rPr>
              <a:t>DMPTool</a:t>
            </a:r>
            <a:r>
              <a:rPr lang="en-US" sz="2400" dirty="0">
                <a:solidFill>
                  <a:srgbClr val="0070C0"/>
                </a:solidFill>
              </a:rPr>
              <a:t>: </a:t>
            </a:r>
            <a:r>
              <a:rPr lang="en-US" sz="2400" dirty="0"/>
              <a:t>Web-based tool to build and edit a customized plan according to select funder requirements. </a:t>
            </a:r>
            <a:r>
              <a:rPr lang="en-US" sz="2400" dirty="0">
                <a:hlinkClick r:id="rId6"/>
              </a:rPr>
              <a:t>https://dmptool.org</a:t>
            </a:r>
            <a:r>
              <a:rPr lang="en-US" sz="2400" dirty="0"/>
              <a:t>  </a:t>
            </a:r>
          </a:p>
          <a:p>
            <a:r>
              <a:rPr lang="en-US" sz="2400" dirty="0">
                <a:solidFill>
                  <a:srgbClr val="0070C0"/>
                </a:solidFill>
              </a:rPr>
              <a:t>Ask for help! </a:t>
            </a:r>
          </a:p>
          <a:p>
            <a:pPr lvl="1"/>
            <a:r>
              <a:rPr lang="en-US" sz="2200" dirty="0">
                <a:solidFill>
                  <a:srgbClr val="0070C0"/>
                </a:solidFill>
              </a:rPr>
              <a:t>ccss-researchsupport@cornell.edu</a:t>
            </a:r>
          </a:p>
          <a:p>
            <a:pPr lvl="1"/>
            <a:r>
              <a:rPr lang="en-US" sz="2200" dirty="0">
                <a:hlinkClick r:id="rId7"/>
              </a:rPr>
              <a:t>rdmsg-help@cornell.edu</a:t>
            </a:r>
            <a:r>
              <a:rPr lang="en-US" sz="2200" dirty="0"/>
              <a:t>  </a:t>
            </a:r>
          </a:p>
          <a:p>
            <a:endParaRPr lang="en-US" sz="2400" dirty="0"/>
          </a:p>
          <a:p>
            <a:endParaRPr lang="en-US" dirty="0"/>
          </a:p>
        </p:txBody>
      </p:sp>
    </p:spTree>
    <p:extLst>
      <p:ext uri="{BB962C8B-B14F-4D97-AF65-F5344CB8AC3E}">
        <p14:creationId xmlns:p14="http://schemas.microsoft.com/office/powerpoint/2010/main" val="2590516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7ACED-8AF6-7541-9CB6-9C03E4F047B0}"/>
              </a:ext>
            </a:extLst>
          </p:cNvPr>
          <p:cNvSpPr>
            <a:spLocks noGrp="1"/>
          </p:cNvSpPr>
          <p:nvPr>
            <p:ph type="title"/>
          </p:nvPr>
        </p:nvSpPr>
        <p:spPr/>
        <p:txBody>
          <a:bodyPr/>
          <a:lstStyle/>
          <a:p>
            <a:r>
              <a:rPr lang="en-US" dirty="0"/>
              <a:t>Creating a DMP</a:t>
            </a:r>
          </a:p>
        </p:txBody>
      </p:sp>
      <p:pic>
        <p:nvPicPr>
          <p:cNvPr id="5" name="Content Placeholder 4">
            <a:extLst>
              <a:ext uri="{FF2B5EF4-FFF2-40B4-BE49-F238E27FC236}">
                <a16:creationId xmlns:a16="http://schemas.microsoft.com/office/drawing/2014/main" id="{03015769-718E-6C45-AE08-69160255913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4429" y="1690688"/>
            <a:ext cx="8648700" cy="3390900"/>
          </a:xfrm>
        </p:spPr>
      </p:pic>
      <p:sp>
        <p:nvSpPr>
          <p:cNvPr id="6" name="TextBox 5">
            <a:extLst>
              <a:ext uri="{FF2B5EF4-FFF2-40B4-BE49-F238E27FC236}">
                <a16:creationId xmlns:a16="http://schemas.microsoft.com/office/drawing/2014/main" id="{865004DE-AD0D-F947-916D-D7918D7E9260}"/>
              </a:ext>
            </a:extLst>
          </p:cNvPr>
          <p:cNvSpPr txBox="1"/>
          <p:nvPr/>
        </p:nvSpPr>
        <p:spPr>
          <a:xfrm>
            <a:off x="3657600" y="5558590"/>
            <a:ext cx="4022255" cy="584775"/>
          </a:xfrm>
          <a:prstGeom prst="rect">
            <a:avLst/>
          </a:prstGeom>
          <a:noFill/>
        </p:spPr>
        <p:txBody>
          <a:bodyPr wrap="none" rtlCol="0">
            <a:spAutoFit/>
          </a:bodyPr>
          <a:lstStyle/>
          <a:p>
            <a:r>
              <a:rPr lang="en-US" sz="3200" dirty="0">
                <a:hlinkClick r:id="rId4"/>
              </a:rPr>
              <a:t>http://dmptool.org/</a:t>
            </a:r>
            <a:endParaRPr lang="en-US" sz="3200" dirty="0"/>
          </a:p>
        </p:txBody>
      </p:sp>
    </p:spTree>
    <p:extLst>
      <p:ext uri="{BB962C8B-B14F-4D97-AF65-F5344CB8AC3E}">
        <p14:creationId xmlns:p14="http://schemas.microsoft.com/office/powerpoint/2010/main" val="3669319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982DAB2D-C09F-2249-9525-CEDCBF7F775D}"/>
              </a:ext>
            </a:extLst>
          </p:cNvPr>
          <p:cNvSpPr>
            <a:spLocks noGrp="1"/>
          </p:cNvSpPr>
          <p:nvPr>
            <p:ph type="title"/>
          </p:nvPr>
        </p:nvSpPr>
        <p:spPr>
          <a:xfrm>
            <a:off x="629795" y="236939"/>
            <a:ext cx="4989829" cy="1112171"/>
          </a:xfrm>
        </p:spPr>
        <p:txBody>
          <a:bodyPr/>
          <a:lstStyle/>
          <a:p>
            <a:r>
              <a:rPr lang="en-US" b="1" dirty="0">
                <a:solidFill>
                  <a:schemeClr val="accent1">
                    <a:lumMod val="75000"/>
                  </a:schemeClr>
                </a:solidFill>
                <a:latin typeface="Segoe UI Semilight" panose="020B0402040204020203" pitchFamily="34" charset="0"/>
                <a:cs typeface="Segoe UI Semilight" panose="020B0402040204020203" pitchFamily="34" charset="0"/>
              </a:rPr>
              <a:t>FAIR Data</a:t>
            </a:r>
          </a:p>
        </p:txBody>
      </p:sp>
      <p:grpSp>
        <p:nvGrpSpPr>
          <p:cNvPr id="21" name="Group 20">
            <a:extLst>
              <a:ext uri="{FF2B5EF4-FFF2-40B4-BE49-F238E27FC236}">
                <a16:creationId xmlns:a16="http://schemas.microsoft.com/office/drawing/2014/main" id="{F7B3FBAD-9CFA-D975-8ECA-125728FEBF5C}"/>
              </a:ext>
            </a:extLst>
          </p:cNvPr>
          <p:cNvGrpSpPr/>
          <p:nvPr/>
        </p:nvGrpSpPr>
        <p:grpSpPr>
          <a:xfrm>
            <a:off x="390845" y="1517508"/>
            <a:ext cx="11006429" cy="5175040"/>
            <a:chOff x="646883" y="1501375"/>
            <a:chExt cx="11006429" cy="5175040"/>
          </a:xfrm>
        </p:grpSpPr>
        <p:grpSp>
          <p:nvGrpSpPr>
            <p:cNvPr id="5" name="Group 4">
              <a:extLst>
                <a:ext uri="{FF2B5EF4-FFF2-40B4-BE49-F238E27FC236}">
                  <a16:creationId xmlns:a16="http://schemas.microsoft.com/office/drawing/2014/main" id="{95572D2F-A3E2-704B-9E00-E0ADF360A827}"/>
                </a:ext>
              </a:extLst>
            </p:cNvPr>
            <p:cNvGrpSpPr/>
            <p:nvPr/>
          </p:nvGrpSpPr>
          <p:grpSpPr>
            <a:xfrm>
              <a:off x="646883" y="1501375"/>
              <a:ext cx="3034130" cy="4686542"/>
              <a:chOff x="1097280" y="1812426"/>
              <a:chExt cx="3034130" cy="4686542"/>
            </a:xfrm>
          </p:grpSpPr>
          <p:sp>
            <p:nvSpPr>
              <p:cNvPr id="6" name="TextBox 5">
                <a:extLst>
                  <a:ext uri="{FF2B5EF4-FFF2-40B4-BE49-F238E27FC236}">
                    <a16:creationId xmlns:a16="http://schemas.microsoft.com/office/drawing/2014/main" id="{2C192A5E-706F-9F4D-B3B4-4D6C78E8800F}"/>
                  </a:ext>
                </a:extLst>
              </p:cNvPr>
              <p:cNvSpPr txBox="1"/>
              <p:nvPr/>
            </p:nvSpPr>
            <p:spPr>
              <a:xfrm>
                <a:off x="1097280" y="1812426"/>
                <a:ext cx="3034130" cy="527804"/>
              </a:xfrm>
              <a:prstGeom prst="roundRect">
                <a:avLst/>
              </a:prstGeom>
              <a:solidFill>
                <a:srgbClr val="FFC00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500" b="1" i="0" u="none" strike="noStrike" kern="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rPr>
                  <a:t>DATA SHOULD BE</a:t>
                </a:r>
              </a:p>
            </p:txBody>
          </p:sp>
          <p:sp>
            <p:nvSpPr>
              <p:cNvPr id="7" name="TextBox 6">
                <a:extLst>
                  <a:ext uri="{FF2B5EF4-FFF2-40B4-BE49-F238E27FC236}">
                    <a16:creationId xmlns:a16="http://schemas.microsoft.com/office/drawing/2014/main" id="{1DECBBD9-BDB7-F648-AD91-8EA0F77A9D29}"/>
                  </a:ext>
                </a:extLst>
              </p:cNvPr>
              <p:cNvSpPr txBox="1"/>
              <p:nvPr/>
            </p:nvSpPr>
            <p:spPr>
              <a:xfrm>
                <a:off x="1097280" y="5443360"/>
                <a:ext cx="3034130" cy="1055608"/>
              </a:xfrm>
              <a:prstGeom prst="roundRect">
                <a:avLst/>
              </a:prstGeom>
              <a:solidFill>
                <a:srgbClr val="FFC00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1" i="0" u="none" strike="noStrike" kern="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rPr>
                  <a:t>BY HUMANS </a:t>
                </a:r>
                <a:br>
                  <a:rPr kumimoji="0" lang="en-GB" sz="2800" b="1" i="0" u="none" strike="noStrike" kern="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rPr>
                </a:br>
                <a:r>
                  <a:rPr kumimoji="0" lang="en-GB" sz="2800" b="1" i="0" u="none" strike="noStrike" kern="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rPr>
                  <a:t>AND MACHINES</a:t>
                </a:r>
              </a:p>
            </p:txBody>
          </p:sp>
          <p:grpSp>
            <p:nvGrpSpPr>
              <p:cNvPr id="8" name="Group 7">
                <a:extLst>
                  <a:ext uri="{FF2B5EF4-FFF2-40B4-BE49-F238E27FC236}">
                    <a16:creationId xmlns:a16="http://schemas.microsoft.com/office/drawing/2014/main" id="{7A280EE9-F165-7B44-AB51-05D797BD6C7E}"/>
                  </a:ext>
                </a:extLst>
              </p:cNvPr>
              <p:cNvGrpSpPr/>
              <p:nvPr/>
            </p:nvGrpSpPr>
            <p:grpSpPr>
              <a:xfrm>
                <a:off x="1397545" y="2457305"/>
                <a:ext cx="2433600" cy="2140014"/>
                <a:chOff x="2878417" y="2259389"/>
                <a:chExt cx="2433600" cy="2140014"/>
              </a:xfrm>
            </p:grpSpPr>
            <p:sp>
              <p:nvSpPr>
                <p:cNvPr id="12" name="TextBox 11">
                  <a:extLst>
                    <a:ext uri="{FF2B5EF4-FFF2-40B4-BE49-F238E27FC236}">
                      <a16:creationId xmlns:a16="http://schemas.microsoft.com/office/drawing/2014/main" id="{4E9EE2DC-31A4-8E44-81EA-2E71FB5C1939}"/>
                    </a:ext>
                  </a:extLst>
                </p:cNvPr>
                <p:cNvSpPr txBox="1"/>
                <p:nvPr/>
              </p:nvSpPr>
              <p:spPr>
                <a:xfrm>
                  <a:off x="2878417" y="2259389"/>
                  <a:ext cx="2433600" cy="646986"/>
                </a:xfrm>
                <a:prstGeom prst="roundRect">
                  <a:avLst/>
                </a:prstGeom>
                <a:solidFill>
                  <a:srgbClr val="ED7D3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0" cap="none" spc="0" normalizeH="0" baseline="0" noProof="0" dirty="0">
                      <a:ln>
                        <a:noFill/>
                      </a:ln>
                      <a:solidFill>
                        <a:srgbClr val="9F2936"/>
                      </a:solidFill>
                      <a:effectLst/>
                      <a:uLnTx/>
                      <a:uFillTx/>
                      <a:latin typeface="Calibri" panose="020F0502020204030204"/>
                      <a:ea typeface="+mn-ea"/>
                      <a:cs typeface="+mn-cs"/>
                    </a:rPr>
                    <a:t>F</a:t>
                  </a:r>
                  <a:r>
                    <a:rPr kumimoji="0" lang="en-GB" sz="2800" b="1" i="0" u="none" strike="noStrike" kern="0" cap="none" spc="0" normalizeH="0" baseline="0" noProof="0" dirty="0">
                      <a:ln>
                        <a:noFill/>
                      </a:ln>
                      <a:solidFill>
                        <a:prstClr val="white"/>
                      </a:solidFill>
                      <a:effectLst/>
                      <a:uLnTx/>
                      <a:uFillTx/>
                      <a:latin typeface="Calibri" panose="020F0502020204030204"/>
                      <a:ea typeface="+mn-ea"/>
                      <a:cs typeface="+mn-cs"/>
                    </a:rPr>
                    <a:t>indable</a:t>
                  </a:r>
                </a:p>
              </p:txBody>
            </p:sp>
            <p:sp>
              <p:nvSpPr>
                <p:cNvPr id="13" name="TextBox 12">
                  <a:extLst>
                    <a:ext uri="{FF2B5EF4-FFF2-40B4-BE49-F238E27FC236}">
                      <a16:creationId xmlns:a16="http://schemas.microsoft.com/office/drawing/2014/main" id="{C6DB8059-21A0-164D-8A93-DC8BF872AA0E}"/>
                    </a:ext>
                  </a:extLst>
                </p:cNvPr>
                <p:cNvSpPr txBox="1"/>
                <p:nvPr/>
              </p:nvSpPr>
              <p:spPr>
                <a:xfrm>
                  <a:off x="2878417" y="3752417"/>
                  <a:ext cx="2433600" cy="646986"/>
                </a:xfrm>
                <a:prstGeom prst="roundRect">
                  <a:avLst/>
                </a:prstGeom>
                <a:solidFill>
                  <a:srgbClr val="ED7D3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0" cap="none" spc="0" normalizeH="0" baseline="0" noProof="0" dirty="0">
                      <a:ln>
                        <a:noFill/>
                      </a:ln>
                      <a:solidFill>
                        <a:srgbClr val="9F2936"/>
                      </a:solidFill>
                      <a:effectLst/>
                      <a:uLnTx/>
                      <a:uFillTx/>
                      <a:latin typeface="Calibri" panose="020F0502020204030204"/>
                      <a:ea typeface="+mn-ea"/>
                      <a:cs typeface="+mn-cs"/>
                    </a:rPr>
                    <a:t>I</a:t>
                  </a:r>
                  <a:r>
                    <a:rPr kumimoji="0" lang="en-GB" sz="2800" b="1" i="0" u="none" strike="noStrike" kern="0" cap="none" spc="0" normalizeH="0" baseline="0" noProof="0" dirty="0">
                      <a:ln>
                        <a:noFill/>
                      </a:ln>
                      <a:solidFill>
                        <a:prstClr val="white"/>
                      </a:solidFill>
                      <a:effectLst/>
                      <a:uLnTx/>
                      <a:uFillTx/>
                      <a:latin typeface="Calibri" panose="020F0502020204030204"/>
                      <a:ea typeface="+mn-ea"/>
                      <a:cs typeface="+mn-cs"/>
                    </a:rPr>
                    <a:t>nteroperable</a:t>
                  </a:r>
                </a:p>
              </p:txBody>
            </p:sp>
          </p:grpSp>
          <p:grpSp>
            <p:nvGrpSpPr>
              <p:cNvPr id="9" name="Group 8">
                <a:extLst>
                  <a:ext uri="{FF2B5EF4-FFF2-40B4-BE49-F238E27FC236}">
                    <a16:creationId xmlns:a16="http://schemas.microsoft.com/office/drawing/2014/main" id="{CB1708EE-28EC-6C49-961D-027EBBCBB1F3}"/>
                  </a:ext>
                </a:extLst>
              </p:cNvPr>
              <p:cNvGrpSpPr/>
              <p:nvPr/>
            </p:nvGrpSpPr>
            <p:grpSpPr>
              <a:xfrm>
                <a:off x="1397545" y="3203819"/>
                <a:ext cx="2433600" cy="2140014"/>
                <a:chOff x="2879135" y="2987117"/>
                <a:chExt cx="2433600" cy="2140014"/>
              </a:xfrm>
            </p:grpSpPr>
            <p:sp>
              <p:nvSpPr>
                <p:cNvPr id="10" name="TextBox 9">
                  <a:extLst>
                    <a:ext uri="{FF2B5EF4-FFF2-40B4-BE49-F238E27FC236}">
                      <a16:creationId xmlns:a16="http://schemas.microsoft.com/office/drawing/2014/main" id="{D4CD73B8-ECC4-0942-9AC0-E71926A1CD7D}"/>
                    </a:ext>
                  </a:extLst>
                </p:cNvPr>
                <p:cNvSpPr txBox="1"/>
                <p:nvPr/>
              </p:nvSpPr>
              <p:spPr>
                <a:xfrm>
                  <a:off x="2879135" y="2987117"/>
                  <a:ext cx="2433600" cy="646986"/>
                </a:xfrm>
                <a:prstGeom prst="roundRect">
                  <a:avLst/>
                </a:prstGeom>
                <a:solidFill>
                  <a:srgbClr val="ED7D3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0" cap="none" spc="0" normalizeH="0" baseline="0" noProof="0" dirty="0">
                      <a:ln>
                        <a:noFill/>
                      </a:ln>
                      <a:solidFill>
                        <a:srgbClr val="9F2936"/>
                      </a:solidFill>
                      <a:effectLst/>
                      <a:uLnTx/>
                      <a:uFillTx/>
                      <a:latin typeface="Calibri" panose="020F0502020204030204"/>
                      <a:ea typeface="+mn-ea"/>
                      <a:cs typeface="+mn-cs"/>
                    </a:rPr>
                    <a:t>A</a:t>
                  </a:r>
                  <a:r>
                    <a:rPr kumimoji="0" lang="en-GB" sz="2800" b="1" i="0" u="none" strike="noStrike" kern="0" cap="none" spc="0" normalizeH="0" baseline="0" noProof="0" dirty="0">
                      <a:ln>
                        <a:noFill/>
                      </a:ln>
                      <a:solidFill>
                        <a:prstClr val="white"/>
                      </a:solidFill>
                      <a:effectLst/>
                      <a:uLnTx/>
                      <a:uFillTx/>
                      <a:latin typeface="Calibri" panose="020F0502020204030204"/>
                      <a:ea typeface="+mn-ea"/>
                      <a:cs typeface="+mn-cs"/>
                    </a:rPr>
                    <a:t>ccessible</a:t>
                  </a:r>
                </a:p>
              </p:txBody>
            </p:sp>
            <p:sp>
              <p:nvSpPr>
                <p:cNvPr id="11" name="TextBox 10">
                  <a:extLst>
                    <a:ext uri="{FF2B5EF4-FFF2-40B4-BE49-F238E27FC236}">
                      <a16:creationId xmlns:a16="http://schemas.microsoft.com/office/drawing/2014/main" id="{08790336-A89C-0640-B7B0-BE500D0F7C59}"/>
                    </a:ext>
                  </a:extLst>
                </p:cNvPr>
                <p:cNvSpPr txBox="1"/>
                <p:nvPr/>
              </p:nvSpPr>
              <p:spPr>
                <a:xfrm>
                  <a:off x="2879135" y="4480145"/>
                  <a:ext cx="2433600" cy="646986"/>
                </a:xfrm>
                <a:prstGeom prst="roundRect">
                  <a:avLst/>
                </a:prstGeom>
                <a:solidFill>
                  <a:srgbClr val="ED7D3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0" cap="none" spc="0" normalizeH="0" baseline="0" noProof="0" dirty="0">
                      <a:ln>
                        <a:noFill/>
                      </a:ln>
                      <a:solidFill>
                        <a:srgbClr val="9F2936"/>
                      </a:solidFill>
                      <a:effectLst/>
                      <a:uLnTx/>
                      <a:uFillTx/>
                      <a:latin typeface="Calibri" panose="020F0502020204030204"/>
                      <a:ea typeface="+mn-ea"/>
                      <a:cs typeface="+mn-cs"/>
                    </a:rPr>
                    <a:t>R</a:t>
                  </a:r>
                  <a:r>
                    <a:rPr kumimoji="0" lang="en-GB" sz="2800" b="1" i="0" u="none" strike="noStrike" kern="0" cap="none" spc="0" normalizeH="0" baseline="0" noProof="0" dirty="0">
                      <a:ln>
                        <a:noFill/>
                      </a:ln>
                      <a:solidFill>
                        <a:prstClr val="white"/>
                      </a:solidFill>
                      <a:effectLst/>
                      <a:uLnTx/>
                      <a:uFillTx/>
                      <a:latin typeface="Calibri" panose="020F0502020204030204"/>
                      <a:ea typeface="+mn-ea"/>
                      <a:cs typeface="+mn-cs"/>
                    </a:rPr>
                    <a:t>eusable</a:t>
                  </a:r>
                </a:p>
              </p:txBody>
            </p:sp>
          </p:grpSp>
        </p:grpSp>
        <p:sp>
          <p:nvSpPr>
            <p:cNvPr id="16" name="TextBox 15">
              <a:extLst>
                <a:ext uri="{FF2B5EF4-FFF2-40B4-BE49-F238E27FC236}">
                  <a16:creationId xmlns:a16="http://schemas.microsoft.com/office/drawing/2014/main" id="{1F80849A-B12C-374A-A911-D6291CD811FD}"/>
                </a:ext>
              </a:extLst>
            </p:cNvPr>
            <p:cNvSpPr txBox="1"/>
            <p:nvPr/>
          </p:nvSpPr>
          <p:spPr>
            <a:xfrm>
              <a:off x="3517743" y="2238914"/>
              <a:ext cx="608955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rPr>
                <a:t>Use unique and persistent identifiers.</a:t>
              </a:r>
            </a:p>
          </p:txBody>
        </p:sp>
        <p:sp>
          <p:nvSpPr>
            <p:cNvPr id="15" name="TextBox 14">
              <a:extLst>
                <a:ext uri="{FF2B5EF4-FFF2-40B4-BE49-F238E27FC236}">
                  <a16:creationId xmlns:a16="http://schemas.microsoft.com/office/drawing/2014/main" id="{5A537A36-7838-F348-A0AF-EC93A35994AD}"/>
                </a:ext>
              </a:extLst>
            </p:cNvPr>
            <p:cNvSpPr txBox="1"/>
            <p:nvPr/>
          </p:nvSpPr>
          <p:spPr>
            <a:xfrm>
              <a:off x="3517743" y="3001662"/>
              <a:ext cx="587999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rPr>
                <a:t>Post datasets in open repositories.</a:t>
              </a:r>
            </a:p>
          </p:txBody>
        </p:sp>
        <p:sp>
          <p:nvSpPr>
            <p:cNvPr id="17" name="TextBox 16">
              <a:extLst>
                <a:ext uri="{FF2B5EF4-FFF2-40B4-BE49-F238E27FC236}">
                  <a16:creationId xmlns:a16="http://schemas.microsoft.com/office/drawing/2014/main" id="{0A0FB07A-7B58-BE46-92BA-AB43499E5DDF}"/>
                </a:ext>
              </a:extLst>
            </p:cNvPr>
            <p:cNvSpPr txBox="1"/>
            <p:nvPr/>
          </p:nvSpPr>
          <p:spPr>
            <a:xfrm>
              <a:off x="3517743" y="3731942"/>
              <a:ext cx="795773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rPr>
                <a:t>Save data in open standard file formats. </a:t>
              </a:r>
            </a:p>
          </p:txBody>
        </p:sp>
        <p:sp>
          <p:nvSpPr>
            <p:cNvPr id="18" name="TextBox 17">
              <a:extLst>
                <a:ext uri="{FF2B5EF4-FFF2-40B4-BE49-F238E27FC236}">
                  <a16:creationId xmlns:a16="http://schemas.microsoft.com/office/drawing/2014/main" id="{B60A5F01-F209-7F4F-8B04-766A7FC27E39}"/>
                </a:ext>
              </a:extLst>
            </p:cNvPr>
            <p:cNvSpPr txBox="1"/>
            <p:nvPr/>
          </p:nvSpPr>
          <p:spPr>
            <a:xfrm>
              <a:off x="3517743" y="4440456"/>
              <a:ext cx="81355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rPr>
                <a:t>Document data provenance and file information in README.  </a:t>
              </a:r>
            </a:p>
          </p:txBody>
        </p:sp>
        <p:sp>
          <p:nvSpPr>
            <p:cNvPr id="2" name="TextBox 1">
              <a:extLst>
                <a:ext uri="{FF2B5EF4-FFF2-40B4-BE49-F238E27FC236}">
                  <a16:creationId xmlns:a16="http://schemas.microsoft.com/office/drawing/2014/main" id="{3A7DB84F-F1F7-8B4A-A972-E55EF81DDF74}"/>
                </a:ext>
              </a:extLst>
            </p:cNvPr>
            <p:cNvSpPr txBox="1"/>
            <p:nvPr/>
          </p:nvSpPr>
          <p:spPr>
            <a:xfrm>
              <a:off x="869903" y="6245528"/>
              <a:ext cx="2510845"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hlinkClick r:id="rId3"/>
                </a:rPr>
                <a:t>www.nature.com/articles/sdata201618</a:t>
              </a:r>
              <a:r>
                <a:rPr kumimoji="0" lang="en-US" sz="1100"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hlinkClick r:id="rId4"/>
                </a:rPr>
                <a:t>www.force11.org/fairprinciples</a:t>
              </a:r>
              <a:r>
                <a:rPr kumimoji="0" lang="en-US" sz="1100"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rPr>
                <a:t> </a:t>
              </a:r>
            </a:p>
          </p:txBody>
        </p:sp>
      </p:grpSp>
      <p:sp>
        <p:nvSpPr>
          <p:cNvPr id="19" name="Title 1">
            <a:extLst>
              <a:ext uri="{FF2B5EF4-FFF2-40B4-BE49-F238E27FC236}">
                <a16:creationId xmlns:a16="http://schemas.microsoft.com/office/drawing/2014/main" id="{7AABDE34-0F68-CF7E-F937-AACE532021C7}"/>
              </a:ext>
            </a:extLst>
          </p:cNvPr>
          <p:cNvSpPr txBox="1">
            <a:spLocks/>
          </p:cNvSpPr>
          <p:nvPr/>
        </p:nvSpPr>
        <p:spPr>
          <a:xfrm>
            <a:off x="4045908" y="301592"/>
            <a:ext cx="794567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dirty="0">
                <a:ln>
                  <a:noFill/>
                </a:ln>
                <a:solidFill>
                  <a:srgbClr val="F07F09">
                    <a:lumMod val="75000"/>
                  </a:srgbClr>
                </a:solidFill>
                <a:effectLst/>
                <a:uLnTx/>
                <a:uFillTx/>
                <a:latin typeface="Calibri Light" panose="020F0302020204030204"/>
                <a:ea typeface="+mj-ea"/>
                <a:cs typeface="+mj-cs"/>
              </a:rPr>
              <a:t>“… as open as possible, as closed as necessary”</a:t>
            </a:r>
            <a:br>
              <a:rPr kumimoji="0" lang="en-US" sz="3200" b="1" i="0" u="none" strike="noStrike" kern="1200" cap="none" spc="0" normalizeH="0" baseline="0" noProof="0" dirty="0">
                <a:ln>
                  <a:noFill/>
                </a:ln>
                <a:solidFill>
                  <a:srgbClr val="F07F09">
                    <a:lumMod val="75000"/>
                  </a:srgbClr>
                </a:solidFill>
                <a:effectLst/>
                <a:uLnTx/>
                <a:uFillTx/>
                <a:latin typeface="Calibri Light" panose="020F0302020204030204"/>
                <a:ea typeface="+mj-ea"/>
                <a:cs typeface="+mj-cs"/>
              </a:rPr>
            </a:br>
            <a:r>
              <a:rPr kumimoji="0" lang="en-US" sz="1800" b="1" i="0" u="none" strike="noStrike" kern="1200" cap="none" spc="0" normalizeH="0" baseline="0" noProof="0" dirty="0">
                <a:ln>
                  <a:noFill/>
                </a:ln>
                <a:solidFill>
                  <a:srgbClr val="F07F09">
                    <a:lumMod val="75000"/>
                  </a:srgbClr>
                </a:solidFill>
                <a:effectLst/>
                <a:uLnTx/>
                <a:uFillTx/>
                <a:latin typeface="Calibri Light" panose="020F0302020204030204"/>
                <a:ea typeface="+mj-ea"/>
                <a:cs typeface="+mj-cs"/>
              </a:rPr>
              <a:t>- Horizon2020 </a:t>
            </a:r>
            <a:r>
              <a:rPr kumimoji="0" lang="en-US" sz="1800" b="1" i="0" u="none" strike="noStrike" kern="1200" cap="none" spc="0" normalizeH="0" baseline="0" noProof="0" dirty="0" err="1">
                <a:ln>
                  <a:noFill/>
                </a:ln>
                <a:solidFill>
                  <a:srgbClr val="F07F09">
                    <a:lumMod val="75000"/>
                  </a:srgbClr>
                </a:solidFill>
                <a:effectLst/>
                <a:uLnTx/>
                <a:uFillTx/>
                <a:latin typeface="Calibri Light" panose="020F0302020204030204"/>
                <a:ea typeface="+mj-ea"/>
                <a:cs typeface="+mj-cs"/>
              </a:rPr>
              <a:t>Programme</a:t>
            </a:r>
            <a:r>
              <a:rPr kumimoji="0" lang="en-US" sz="1800" b="1" i="0" u="none" strike="noStrike" kern="1200" cap="none" spc="0" normalizeH="0" baseline="0" noProof="0" dirty="0">
                <a:ln>
                  <a:noFill/>
                </a:ln>
                <a:solidFill>
                  <a:srgbClr val="F07F09">
                    <a:lumMod val="75000"/>
                  </a:srgbClr>
                </a:solidFill>
                <a:effectLst/>
                <a:uLnTx/>
                <a:uFillTx/>
                <a:latin typeface="Calibri Light" panose="020F0302020204030204"/>
                <a:ea typeface="+mj-ea"/>
                <a:cs typeface="+mj-cs"/>
              </a:rPr>
              <a:t>, Open Research Data pilot principle</a:t>
            </a:r>
          </a:p>
        </p:txBody>
      </p:sp>
      <p:sp>
        <p:nvSpPr>
          <p:cNvPr id="20" name="TextBox 19">
            <a:extLst>
              <a:ext uri="{FF2B5EF4-FFF2-40B4-BE49-F238E27FC236}">
                <a16:creationId xmlns:a16="http://schemas.microsoft.com/office/drawing/2014/main" id="{437CCF2C-9386-29D2-125D-48F40139AC97}"/>
              </a:ext>
            </a:extLst>
          </p:cNvPr>
          <p:cNvSpPr txBox="1"/>
          <p:nvPr/>
        </p:nvSpPr>
        <p:spPr>
          <a:xfrm>
            <a:off x="3839345" y="6558809"/>
            <a:ext cx="783085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lumMod val="75000"/>
                  </a:prstClr>
                </a:solidFill>
                <a:effectLst/>
                <a:uLnTx/>
                <a:uFillTx/>
                <a:latin typeface="Segoe UI Semilight" panose="020B0402040204020203" pitchFamily="34" charset="0"/>
                <a:ea typeface="+mn-ea"/>
                <a:cs typeface="Segoe UI Semilight" panose="020B0402040204020203" pitchFamily="34" charset="0"/>
                <a:hlinkClick r:id="rId5"/>
              </a:rPr>
              <a:t>https://ec.europa.eu/research/participants/data/ref/h2020/grants_manual/hi/oa_pilot/h2020-hi-oa-data-mgt_en.pdf</a:t>
            </a:r>
            <a:r>
              <a:rPr kumimoji="0" lang="en-US" sz="1200" b="0" i="0" u="none" strike="noStrike" kern="1200" cap="none" spc="0" normalizeH="0" baseline="0" noProof="0" dirty="0">
                <a:ln>
                  <a:noFill/>
                </a:ln>
                <a:solidFill>
                  <a:prstClr val="white">
                    <a:lumMod val="75000"/>
                  </a:prstClr>
                </a:solidFill>
                <a:effectLst/>
                <a:uLnTx/>
                <a:uFillTx/>
                <a:latin typeface="Segoe UI Semilight" panose="020B0402040204020203" pitchFamily="34" charset="0"/>
                <a:ea typeface="+mn-ea"/>
                <a:cs typeface="Segoe UI Semilight" panose="020B0402040204020203" pitchFamily="34" charset="0"/>
              </a:rPr>
              <a:t> </a:t>
            </a:r>
            <a:endParaRPr kumimoji="0" lang="en-US" sz="1600"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endParaRPr>
          </a:p>
        </p:txBody>
      </p:sp>
      <p:pic>
        <p:nvPicPr>
          <p:cNvPr id="2052" name="Picture 4">
            <a:extLst>
              <a:ext uri="{FF2B5EF4-FFF2-40B4-BE49-F238E27FC236}">
                <a16:creationId xmlns:a16="http://schemas.microsoft.com/office/drawing/2014/main" id="{DE25DDC7-55D1-FEF3-64D8-784D7F9B0FB6}"/>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9051913" y="2255047"/>
            <a:ext cx="525968" cy="52596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igital object identifier - Wikipedia">
            <a:extLst>
              <a:ext uri="{FF2B5EF4-FFF2-40B4-BE49-F238E27FC236}">
                <a16:creationId xmlns:a16="http://schemas.microsoft.com/office/drawing/2014/main" id="{721BA015-EAB8-ED0F-21FC-99377336A6BB}"/>
              </a:ext>
            </a:extLst>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8410177" y="2255047"/>
            <a:ext cx="525968" cy="525968"/>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Database - Free technology icons">
            <a:extLst>
              <a:ext uri="{FF2B5EF4-FFF2-40B4-BE49-F238E27FC236}">
                <a16:creationId xmlns:a16="http://schemas.microsoft.com/office/drawing/2014/main" id="{8360DF49-04E2-6FD5-8A49-6A01739A2874}"/>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8069818" y="3017795"/>
            <a:ext cx="538092" cy="538092"/>
          </a:xfrm>
          <a:prstGeom prst="rect">
            <a:avLst/>
          </a:prstGeom>
          <a:noFill/>
          <a:extLst>
            <a:ext uri="{909E8E84-426E-40DD-AFC4-6F175D3DCCD1}">
              <a14:hiddenFill xmlns:a14="http://schemas.microsoft.com/office/drawing/2010/main">
                <a:solidFill>
                  <a:srgbClr val="FFFFFF"/>
                </a:solidFill>
              </a14:hiddenFill>
            </a:ext>
          </a:extLst>
        </p:spPr>
      </p:pic>
      <p:pic>
        <p:nvPicPr>
          <p:cNvPr id="24" name="Graphic 23" descr="Document with solid fill">
            <a:extLst>
              <a:ext uri="{FF2B5EF4-FFF2-40B4-BE49-F238E27FC236}">
                <a16:creationId xmlns:a16="http://schemas.microsoft.com/office/drawing/2014/main" id="{BDDFEA65-8EFF-6102-4E40-20E2D46913B6}"/>
              </a:ext>
            </a:extLst>
          </p:cNvPr>
          <p:cNvPicPr>
            <a:picLocks noChangeAspect="1"/>
          </p:cNvPicPr>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1353800" y="4323944"/>
            <a:ext cx="594310" cy="594310"/>
          </a:xfrm>
          <a:prstGeom prst="rect">
            <a:avLst/>
          </a:prstGeom>
        </p:spPr>
      </p:pic>
      <p:pic>
        <p:nvPicPr>
          <p:cNvPr id="26" name="Graphic 25" descr="Download with solid fill">
            <a:extLst>
              <a:ext uri="{FF2B5EF4-FFF2-40B4-BE49-F238E27FC236}">
                <a16:creationId xmlns:a16="http://schemas.microsoft.com/office/drawing/2014/main" id="{E662ADBC-D4FA-4CF7-8A03-0A138CBEDF61}"/>
              </a:ext>
            </a:extLst>
          </p:cNvPr>
          <p:cNvPicPr>
            <a:picLocks noChangeAspect="1"/>
          </p:cNvPicPr>
          <p:nvPr/>
        </p:nvPicPr>
        <p:blipFill>
          <a:blip r:embed="rId11">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8688295" y="3708091"/>
            <a:ext cx="594310" cy="594310"/>
          </a:xfrm>
          <a:prstGeom prst="rect">
            <a:avLst/>
          </a:prstGeom>
        </p:spPr>
      </p:pic>
    </p:spTree>
    <p:extLst>
      <p:ext uri="{BB962C8B-B14F-4D97-AF65-F5344CB8AC3E}">
        <p14:creationId xmlns:p14="http://schemas.microsoft.com/office/powerpoint/2010/main" val="454651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954E4-876D-EF1E-C598-32F81E76CF58}"/>
              </a:ext>
            </a:extLst>
          </p:cNvPr>
          <p:cNvSpPr>
            <a:spLocks noGrp="1"/>
          </p:cNvSpPr>
          <p:nvPr>
            <p:ph type="title"/>
          </p:nvPr>
        </p:nvSpPr>
        <p:spPr/>
        <p:txBody>
          <a:bodyPr>
            <a:normAutofit/>
          </a:bodyPr>
          <a:lstStyle/>
          <a:p>
            <a:r>
              <a:rPr lang="en-US" dirty="0">
                <a:solidFill>
                  <a:schemeClr val="dk1"/>
                </a:solidFill>
              </a:rPr>
              <a:t>CCSS services in support of DM(S)P and Reproducibility</a:t>
            </a:r>
            <a:br>
              <a:rPr lang="en-US" dirty="0"/>
            </a:br>
            <a:endParaRPr lang="en-US" dirty="0"/>
          </a:p>
        </p:txBody>
      </p:sp>
      <p:sp>
        <p:nvSpPr>
          <p:cNvPr id="4" name="Text Placeholder 3">
            <a:extLst>
              <a:ext uri="{FF2B5EF4-FFF2-40B4-BE49-F238E27FC236}">
                <a16:creationId xmlns:a16="http://schemas.microsoft.com/office/drawing/2014/main" id="{22E5DB9F-440A-C4A3-269A-F40FC398310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30565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A475DC9-32F4-4F03-ACAA-06D933B858F0}"/>
              </a:ext>
            </a:extLst>
          </p:cNvPr>
          <p:cNvSpPr/>
          <p:nvPr/>
        </p:nvSpPr>
        <p:spPr>
          <a:xfrm>
            <a:off x="3466432" y="2296309"/>
            <a:ext cx="2286000" cy="2286000"/>
          </a:xfrm>
          <a:prstGeom prst="rect">
            <a:avLst/>
          </a:prstGeom>
          <a:solidFill>
            <a:srgbClr val="7BAF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008FEDE-79F3-43AE-8A32-B31EA836FF98}"/>
              </a:ext>
            </a:extLst>
          </p:cNvPr>
          <p:cNvSpPr/>
          <p:nvPr/>
        </p:nvSpPr>
        <p:spPr>
          <a:xfrm>
            <a:off x="6210969" y="2296309"/>
            <a:ext cx="2286000" cy="2286000"/>
          </a:xfrm>
          <a:prstGeom prst="rect">
            <a:avLst/>
          </a:prstGeom>
          <a:solidFill>
            <a:srgbClr val="B31B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0BEF27B-7BF8-45D3-8560-DDCAA4C4DBAF}"/>
              </a:ext>
            </a:extLst>
          </p:cNvPr>
          <p:cNvSpPr/>
          <p:nvPr/>
        </p:nvSpPr>
        <p:spPr>
          <a:xfrm>
            <a:off x="8955505" y="2296309"/>
            <a:ext cx="2286000" cy="2286000"/>
          </a:xfrm>
          <a:prstGeom prst="rect">
            <a:avLst/>
          </a:prstGeom>
          <a:solidFill>
            <a:srgbClr val="003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228AC7-722B-4058-B2A0-0DDD4180A5F0}"/>
              </a:ext>
            </a:extLst>
          </p:cNvPr>
          <p:cNvSpPr/>
          <p:nvPr/>
        </p:nvSpPr>
        <p:spPr>
          <a:xfrm>
            <a:off x="721895" y="2296309"/>
            <a:ext cx="2286000" cy="2286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EB98E598-85EA-4FAF-B711-84A0CB4DC7EB}"/>
              </a:ext>
            </a:extLst>
          </p:cNvPr>
          <p:cNvPicPr>
            <a:picLocks noChangeAspect="1"/>
          </p:cNvPicPr>
          <p:nvPr/>
        </p:nvPicPr>
        <p:blipFill>
          <a:blip r:embed="rId3"/>
          <a:stretch>
            <a:fillRect/>
          </a:stretch>
        </p:blipFill>
        <p:spPr>
          <a:xfrm>
            <a:off x="3898232" y="2524909"/>
            <a:ext cx="1422400" cy="1828800"/>
          </a:xfrm>
          <a:prstGeom prst="rect">
            <a:avLst/>
          </a:prstGeom>
        </p:spPr>
      </p:pic>
      <p:pic>
        <p:nvPicPr>
          <p:cNvPr id="3" name="Picture 2">
            <a:extLst>
              <a:ext uri="{FF2B5EF4-FFF2-40B4-BE49-F238E27FC236}">
                <a16:creationId xmlns:a16="http://schemas.microsoft.com/office/drawing/2014/main" id="{0AD84D7D-D81D-4ECE-A118-2EDF9F415D87}"/>
              </a:ext>
            </a:extLst>
          </p:cNvPr>
          <p:cNvPicPr>
            <a:picLocks noChangeAspect="1"/>
          </p:cNvPicPr>
          <p:nvPr/>
        </p:nvPicPr>
        <p:blipFill>
          <a:blip r:embed="rId4"/>
          <a:stretch>
            <a:fillRect/>
          </a:stretch>
        </p:blipFill>
        <p:spPr>
          <a:xfrm>
            <a:off x="6439569" y="2812740"/>
            <a:ext cx="1828800" cy="1282890"/>
          </a:xfrm>
          <a:prstGeom prst="rect">
            <a:avLst/>
          </a:prstGeom>
        </p:spPr>
      </p:pic>
      <p:pic>
        <p:nvPicPr>
          <p:cNvPr id="4" name="Picture 3">
            <a:extLst>
              <a:ext uri="{FF2B5EF4-FFF2-40B4-BE49-F238E27FC236}">
                <a16:creationId xmlns:a16="http://schemas.microsoft.com/office/drawing/2014/main" id="{11DFFFE5-066D-4EC6-A13E-57EE0CFB974D}"/>
              </a:ext>
            </a:extLst>
          </p:cNvPr>
          <p:cNvPicPr>
            <a:picLocks noChangeAspect="1"/>
          </p:cNvPicPr>
          <p:nvPr/>
        </p:nvPicPr>
        <p:blipFill>
          <a:blip r:embed="rId5"/>
          <a:stretch>
            <a:fillRect/>
          </a:stretch>
        </p:blipFill>
        <p:spPr>
          <a:xfrm>
            <a:off x="9341658" y="2539785"/>
            <a:ext cx="1513693" cy="1828800"/>
          </a:xfrm>
          <a:prstGeom prst="rect">
            <a:avLst/>
          </a:prstGeom>
        </p:spPr>
      </p:pic>
      <p:sp>
        <p:nvSpPr>
          <p:cNvPr id="6" name="TextBox 5">
            <a:extLst>
              <a:ext uri="{FF2B5EF4-FFF2-40B4-BE49-F238E27FC236}">
                <a16:creationId xmlns:a16="http://schemas.microsoft.com/office/drawing/2014/main" id="{DAEF1161-3960-43F6-8558-9AB20AE227E7}"/>
              </a:ext>
            </a:extLst>
          </p:cNvPr>
          <p:cNvSpPr txBox="1"/>
          <p:nvPr/>
        </p:nvSpPr>
        <p:spPr>
          <a:xfrm>
            <a:off x="721895" y="4605206"/>
            <a:ext cx="2286000" cy="523220"/>
          </a:xfrm>
          <a:prstGeom prst="rect">
            <a:avLst/>
          </a:prstGeom>
          <a:noFill/>
        </p:spPr>
        <p:txBody>
          <a:bodyPr wrap="square" rtlCol="0">
            <a:spAutoFit/>
          </a:bodyPr>
          <a:lstStyle/>
          <a:p>
            <a:pPr algn="ctr"/>
            <a:r>
              <a:rPr lang="en-US" sz="2800" dirty="0">
                <a:latin typeface="+mj-lt"/>
                <a:ea typeface="Roboto" panose="02000000000000000000" pitchFamily="2" charset="0"/>
              </a:rPr>
              <a:t>File Review</a:t>
            </a:r>
          </a:p>
        </p:txBody>
      </p:sp>
      <p:sp>
        <p:nvSpPr>
          <p:cNvPr id="21" name="TextBox 20">
            <a:extLst>
              <a:ext uri="{FF2B5EF4-FFF2-40B4-BE49-F238E27FC236}">
                <a16:creationId xmlns:a16="http://schemas.microsoft.com/office/drawing/2014/main" id="{397AFA90-0518-46DA-9732-917133F014C9}"/>
              </a:ext>
            </a:extLst>
          </p:cNvPr>
          <p:cNvSpPr txBox="1"/>
          <p:nvPr/>
        </p:nvSpPr>
        <p:spPr>
          <a:xfrm>
            <a:off x="3466432" y="4605206"/>
            <a:ext cx="2286000" cy="523220"/>
          </a:xfrm>
          <a:prstGeom prst="rect">
            <a:avLst/>
          </a:prstGeom>
          <a:noFill/>
        </p:spPr>
        <p:txBody>
          <a:bodyPr wrap="square" rtlCol="0">
            <a:spAutoFit/>
          </a:bodyPr>
          <a:lstStyle/>
          <a:p>
            <a:pPr algn="ctr"/>
            <a:r>
              <a:rPr lang="en-US" sz="2800" dirty="0">
                <a:latin typeface="+mj-lt"/>
                <a:ea typeface="Roboto" panose="02000000000000000000" pitchFamily="2" charset="0"/>
              </a:rPr>
              <a:t>Doc Review</a:t>
            </a:r>
          </a:p>
        </p:txBody>
      </p:sp>
      <p:sp>
        <p:nvSpPr>
          <p:cNvPr id="22" name="TextBox 21">
            <a:extLst>
              <a:ext uri="{FF2B5EF4-FFF2-40B4-BE49-F238E27FC236}">
                <a16:creationId xmlns:a16="http://schemas.microsoft.com/office/drawing/2014/main" id="{AEB7AA6E-6470-4D6C-8201-2E01B18F7475}"/>
              </a:ext>
            </a:extLst>
          </p:cNvPr>
          <p:cNvSpPr txBox="1"/>
          <p:nvPr/>
        </p:nvSpPr>
        <p:spPr>
          <a:xfrm>
            <a:off x="6210969" y="4605206"/>
            <a:ext cx="2286000" cy="523220"/>
          </a:xfrm>
          <a:prstGeom prst="rect">
            <a:avLst/>
          </a:prstGeom>
          <a:noFill/>
        </p:spPr>
        <p:txBody>
          <a:bodyPr wrap="square" rtlCol="0">
            <a:spAutoFit/>
          </a:bodyPr>
          <a:lstStyle/>
          <a:p>
            <a:pPr algn="ctr"/>
            <a:r>
              <a:rPr lang="en-US" sz="2800" dirty="0">
                <a:latin typeface="+mj-lt"/>
                <a:ea typeface="Roboto" panose="02000000000000000000" pitchFamily="2" charset="0"/>
              </a:rPr>
              <a:t>Data Review</a:t>
            </a:r>
          </a:p>
        </p:txBody>
      </p:sp>
      <p:sp>
        <p:nvSpPr>
          <p:cNvPr id="23" name="TextBox 22">
            <a:extLst>
              <a:ext uri="{FF2B5EF4-FFF2-40B4-BE49-F238E27FC236}">
                <a16:creationId xmlns:a16="http://schemas.microsoft.com/office/drawing/2014/main" id="{86A1CE95-13B4-4BE4-A9B6-D543AF6A7192}"/>
              </a:ext>
            </a:extLst>
          </p:cNvPr>
          <p:cNvSpPr txBox="1"/>
          <p:nvPr/>
        </p:nvSpPr>
        <p:spPr>
          <a:xfrm>
            <a:off x="8955504" y="4605206"/>
            <a:ext cx="2286000" cy="954107"/>
          </a:xfrm>
          <a:prstGeom prst="rect">
            <a:avLst/>
          </a:prstGeom>
          <a:noFill/>
        </p:spPr>
        <p:txBody>
          <a:bodyPr wrap="square" rtlCol="0">
            <a:spAutoFit/>
          </a:bodyPr>
          <a:lstStyle/>
          <a:p>
            <a:pPr algn="ctr"/>
            <a:r>
              <a:rPr lang="en-US" sz="2800" dirty="0">
                <a:latin typeface="+mj-lt"/>
                <a:ea typeface="Roboto" panose="02000000000000000000" pitchFamily="2" charset="0"/>
              </a:rPr>
              <a:t>Code Review</a:t>
            </a:r>
          </a:p>
        </p:txBody>
      </p:sp>
      <p:pic>
        <p:nvPicPr>
          <p:cNvPr id="15" name="Picture 14">
            <a:extLst>
              <a:ext uri="{FF2B5EF4-FFF2-40B4-BE49-F238E27FC236}">
                <a16:creationId xmlns:a16="http://schemas.microsoft.com/office/drawing/2014/main" id="{3BED6CE3-2DCC-49FA-82E3-77A3FDCF97AF}"/>
              </a:ext>
            </a:extLst>
          </p:cNvPr>
          <p:cNvPicPr>
            <a:picLocks noChangeAspect="1"/>
          </p:cNvPicPr>
          <p:nvPr/>
        </p:nvPicPr>
        <p:blipFill>
          <a:blip r:embed="rId6"/>
          <a:stretch>
            <a:fillRect/>
          </a:stretch>
        </p:blipFill>
        <p:spPr>
          <a:xfrm>
            <a:off x="950495" y="2797864"/>
            <a:ext cx="1828800" cy="1312642"/>
          </a:xfrm>
          <a:prstGeom prst="rect">
            <a:avLst/>
          </a:prstGeom>
        </p:spPr>
      </p:pic>
      <p:sp>
        <p:nvSpPr>
          <p:cNvPr id="17" name="TextBox 16">
            <a:extLst>
              <a:ext uri="{FF2B5EF4-FFF2-40B4-BE49-F238E27FC236}">
                <a16:creationId xmlns:a16="http://schemas.microsoft.com/office/drawing/2014/main" id="{D7046153-E058-4455-B1C5-1C92F437C3A3}"/>
              </a:ext>
            </a:extLst>
          </p:cNvPr>
          <p:cNvSpPr txBox="1"/>
          <p:nvPr/>
        </p:nvSpPr>
        <p:spPr>
          <a:xfrm>
            <a:off x="609601" y="377371"/>
            <a:ext cx="11004884" cy="1754326"/>
          </a:xfrm>
          <a:prstGeom prst="rect">
            <a:avLst/>
          </a:prstGeom>
          <a:noFill/>
        </p:spPr>
        <p:txBody>
          <a:bodyPr wrap="square" rtlCol="0">
            <a:spAutoFit/>
          </a:bodyPr>
          <a:lstStyle/>
          <a:p>
            <a:r>
              <a:rPr lang="en-US" sz="3600" dirty="0">
                <a:solidFill>
                  <a:srgbClr val="A32428"/>
                </a:solidFill>
                <a:latin typeface="Playfair Display ExtraBold" pitchFamily="2" charset="0"/>
              </a:rPr>
              <a:t>Data Quality Review</a:t>
            </a:r>
          </a:p>
          <a:p>
            <a:r>
              <a:rPr lang="en-US" dirty="0">
                <a:solidFill>
                  <a:schemeClr val="tx1">
                    <a:lumMod val="75000"/>
                    <a:lumOff val="25000"/>
                  </a:schemeClr>
                </a:solidFill>
                <a:latin typeface="Roboto Condensed" panose="02000000000000000000" pitchFamily="2" charset="0"/>
                <a:ea typeface="Roboto Condensed" panose="02000000000000000000" pitchFamily="2" charset="0"/>
              </a:rPr>
              <a:t>Peer, L., Green, A., &amp; Stephenson, E. (2014). Committing to data quality review. </a:t>
            </a:r>
            <a:r>
              <a:rPr lang="en-US" i="1" dirty="0">
                <a:solidFill>
                  <a:schemeClr val="tx1">
                    <a:lumMod val="75000"/>
                    <a:lumOff val="25000"/>
                  </a:schemeClr>
                </a:solidFill>
                <a:latin typeface="Roboto Condensed" panose="02000000000000000000" pitchFamily="2" charset="0"/>
                <a:ea typeface="Roboto Condensed" panose="02000000000000000000" pitchFamily="2" charset="0"/>
              </a:rPr>
              <a:t>International Journal of Digital Curation</a:t>
            </a:r>
            <a:r>
              <a:rPr lang="en-US" dirty="0">
                <a:solidFill>
                  <a:schemeClr val="tx1">
                    <a:lumMod val="75000"/>
                    <a:lumOff val="25000"/>
                  </a:schemeClr>
                </a:solidFill>
                <a:latin typeface="Roboto Condensed" panose="02000000000000000000" pitchFamily="2" charset="0"/>
                <a:ea typeface="Roboto Condensed" panose="02000000000000000000" pitchFamily="2" charset="0"/>
              </a:rPr>
              <a:t>, </a:t>
            </a:r>
            <a:r>
              <a:rPr lang="en-US" i="1" dirty="0">
                <a:solidFill>
                  <a:schemeClr val="tx1">
                    <a:lumMod val="75000"/>
                    <a:lumOff val="25000"/>
                  </a:schemeClr>
                </a:solidFill>
                <a:latin typeface="Roboto Condensed" panose="02000000000000000000" pitchFamily="2" charset="0"/>
                <a:ea typeface="Roboto Condensed" panose="02000000000000000000" pitchFamily="2" charset="0"/>
              </a:rPr>
              <a:t>9</a:t>
            </a:r>
            <a:r>
              <a:rPr lang="en-US" dirty="0">
                <a:solidFill>
                  <a:schemeClr val="tx1">
                    <a:lumMod val="75000"/>
                    <a:lumOff val="25000"/>
                  </a:schemeClr>
                </a:solidFill>
                <a:latin typeface="Roboto Condensed" panose="02000000000000000000" pitchFamily="2" charset="0"/>
                <a:ea typeface="Roboto Condensed" panose="02000000000000000000" pitchFamily="2" charset="0"/>
              </a:rPr>
              <a:t>(1). </a:t>
            </a:r>
            <a:r>
              <a:rPr lang="en-US" dirty="0">
                <a:solidFill>
                  <a:schemeClr val="tx1">
                    <a:lumMod val="75000"/>
                    <a:lumOff val="25000"/>
                  </a:schemeClr>
                </a:solidFill>
                <a:latin typeface="Roboto Condensed" panose="02000000000000000000" pitchFamily="2" charset="0"/>
                <a:ea typeface="Roboto Condensed" panose="02000000000000000000" pitchFamily="2" charset="0"/>
                <a:hlinkClick r:id="rId7"/>
              </a:rPr>
              <a:t>http://doi.org/10.2218/ijdc.v9i1.317</a:t>
            </a:r>
            <a:r>
              <a:rPr lang="en-US" dirty="0">
                <a:solidFill>
                  <a:schemeClr val="tx1">
                    <a:lumMod val="75000"/>
                    <a:lumOff val="25000"/>
                  </a:schemeClr>
                </a:solidFill>
                <a:latin typeface="Roboto Condensed" panose="02000000000000000000" pitchFamily="2" charset="0"/>
                <a:ea typeface="Roboto Condensed" panose="02000000000000000000" pitchFamily="2" charset="0"/>
              </a:rPr>
              <a:t> </a:t>
            </a:r>
          </a:p>
          <a:p>
            <a:endParaRPr lang="en-US" sz="3600" dirty="0">
              <a:solidFill>
                <a:srgbClr val="A32428"/>
              </a:solidFill>
              <a:latin typeface="Playfair Display ExtraBold" pitchFamily="2" charset="0"/>
            </a:endParaRPr>
          </a:p>
        </p:txBody>
      </p:sp>
      <p:pic>
        <p:nvPicPr>
          <p:cNvPr id="19" name="Picture 18">
            <a:extLst>
              <a:ext uri="{FF2B5EF4-FFF2-40B4-BE49-F238E27FC236}">
                <a16:creationId xmlns:a16="http://schemas.microsoft.com/office/drawing/2014/main" id="{F9EC9342-1304-4DF7-BFD2-3E74D6AF00B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906000" y="6096000"/>
            <a:ext cx="1828800" cy="438912"/>
          </a:xfrm>
          <a:prstGeom prst="rect">
            <a:avLst/>
          </a:prstGeom>
        </p:spPr>
      </p:pic>
    </p:spTree>
    <p:extLst>
      <p:ext uri="{BB962C8B-B14F-4D97-AF65-F5344CB8AC3E}">
        <p14:creationId xmlns:p14="http://schemas.microsoft.com/office/powerpoint/2010/main" val="3278402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D228AC7-722B-4058-B2A0-0DDD4180A5F0}"/>
              </a:ext>
            </a:extLst>
          </p:cNvPr>
          <p:cNvSpPr/>
          <p:nvPr/>
        </p:nvSpPr>
        <p:spPr>
          <a:xfrm>
            <a:off x="721895" y="2296309"/>
            <a:ext cx="2286000" cy="2286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AEF1161-3960-43F6-8558-9AB20AE227E7}"/>
              </a:ext>
            </a:extLst>
          </p:cNvPr>
          <p:cNvSpPr txBox="1"/>
          <p:nvPr/>
        </p:nvSpPr>
        <p:spPr>
          <a:xfrm>
            <a:off x="721895" y="4605206"/>
            <a:ext cx="2286000" cy="523220"/>
          </a:xfrm>
          <a:prstGeom prst="rect">
            <a:avLst/>
          </a:prstGeom>
          <a:noFill/>
        </p:spPr>
        <p:txBody>
          <a:bodyPr wrap="square" rtlCol="0">
            <a:spAutoFit/>
          </a:bodyPr>
          <a:lstStyle/>
          <a:p>
            <a:pPr algn="ctr"/>
            <a:r>
              <a:rPr lang="en-US" sz="2800" dirty="0">
                <a:latin typeface="+mj-lt"/>
                <a:ea typeface="Roboto" panose="02000000000000000000" pitchFamily="2" charset="0"/>
              </a:rPr>
              <a:t>File Review</a:t>
            </a:r>
          </a:p>
        </p:txBody>
      </p:sp>
      <p:pic>
        <p:nvPicPr>
          <p:cNvPr id="15" name="Picture 14">
            <a:extLst>
              <a:ext uri="{FF2B5EF4-FFF2-40B4-BE49-F238E27FC236}">
                <a16:creationId xmlns:a16="http://schemas.microsoft.com/office/drawing/2014/main" id="{3BED6CE3-2DCC-49FA-82E3-77A3FDCF97AF}"/>
              </a:ext>
            </a:extLst>
          </p:cNvPr>
          <p:cNvPicPr>
            <a:picLocks noChangeAspect="1"/>
          </p:cNvPicPr>
          <p:nvPr/>
        </p:nvPicPr>
        <p:blipFill>
          <a:blip r:embed="rId3"/>
          <a:stretch>
            <a:fillRect/>
          </a:stretch>
        </p:blipFill>
        <p:spPr>
          <a:xfrm>
            <a:off x="950495" y="2797864"/>
            <a:ext cx="1828800" cy="1312642"/>
          </a:xfrm>
          <a:prstGeom prst="rect">
            <a:avLst/>
          </a:prstGeom>
        </p:spPr>
      </p:pic>
      <p:sp>
        <p:nvSpPr>
          <p:cNvPr id="17" name="TextBox 16">
            <a:extLst>
              <a:ext uri="{FF2B5EF4-FFF2-40B4-BE49-F238E27FC236}">
                <a16:creationId xmlns:a16="http://schemas.microsoft.com/office/drawing/2014/main" id="{D7046153-E058-4455-B1C5-1C92F437C3A3}"/>
              </a:ext>
            </a:extLst>
          </p:cNvPr>
          <p:cNvSpPr txBox="1"/>
          <p:nvPr/>
        </p:nvSpPr>
        <p:spPr>
          <a:xfrm>
            <a:off x="609601" y="377371"/>
            <a:ext cx="11004884" cy="1754326"/>
          </a:xfrm>
          <a:prstGeom prst="rect">
            <a:avLst/>
          </a:prstGeom>
          <a:noFill/>
        </p:spPr>
        <p:txBody>
          <a:bodyPr wrap="square" rtlCol="0">
            <a:spAutoFit/>
          </a:bodyPr>
          <a:lstStyle/>
          <a:p>
            <a:r>
              <a:rPr lang="en-US" sz="3600" dirty="0">
                <a:solidFill>
                  <a:srgbClr val="A32428"/>
                </a:solidFill>
                <a:latin typeface="Playfair Display ExtraBold" pitchFamily="2" charset="0"/>
              </a:rPr>
              <a:t>Data Quality Review</a:t>
            </a:r>
          </a:p>
          <a:p>
            <a:r>
              <a:rPr lang="en-US" dirty="0">
                <a:solidFill>
                  <a:schemeClr val="tx1">
                    <a:lumMod val="75000"/>
                    <a:lumOff val="25000"/>
                  </a:schemeClr>
                </a:solidFill>
                <a:latin typeface="Roboto Condensed" panose="02000000000000000000" pitchFamily="2" charset="0"/>
                <a:ea typeface="Roboto Condensed" panose="02000000000000000000" pitchFamily="2" charset="0"/>
              </a:rPr>
              <a:t>Peer, L., Green, A., &amp; Stephenson, E. (2014). Committing to data quality review. </a:t>
            </a:r>
            <a:r>
              <a:rPr lang="en-US" i="1" dirty="0">
                <a:solidFill>
                  <a:schemeClr val="tx1">
                    <a:lumMod val="75000"/>
                    <a:lumOff val="25000"/>
                  </a:schemeClr>
                </a:solidFill>
                <a:latin typeface="Roboto Condensed" panose="02000000000000000000" pitchFamily="2" charset="0"/>
                <a:ea typeface="Roboto Condensed" panose="02000000000000000000" pitchFamily="2" charset="0"/>
              </a:rPr>
              <a:t>International Journal of Digital Curation</a:t>
            </a:r>
            <a:r>
              <a:rPr lang="en-US" dirty="0">
                <a:solidFill>
                  <a:schemeClr val="tx1">
                    <a:lumMod val="75000"/>
                    <a:lumOff val="25000"/>
                  </a:schemeClr>
                </a:solidFill>
                <a:latin typeface="Roboto Condensed" panose="02000000000000000000" pitchFamily="2" charset="0"/>
                <a:ea typeface="Roboto Condensed" panose="02000000000000000000" pitchFamily="2" charset="0"/>
              </a:rPr>
              <a:t>, </a:t>
            </a:r>
            <a:r>
              <a:rPr lang="en-US" i="1" dirty="0">
                <a:solidFill>
                  <a:schemeClr val="tx1">
                    <a:lumMod val="75000"/>
                    <a:lumOff val="25000"/>
                  </a:schemeClr>
                </a:solidFill>
                <a:latin typeface="Roboto Condensed" panose="02000000000000000000" pitchFamily="2" charset="0"/>
                <a:ea typeface="Roboto Condensed" panose="02000000000000000000" pitchFamily="2" charset="0"/>
              </a:rPr>
              <a:t>9</a:t>
            </a:r>
            <a:r>
              <a:rPr lang="en-US" dirty="0">
                <a:solidFill>
                  <a:schemeClr val="tx1">
                    <a:lumMod val="75000"/>
                    <a:lumOff val="25000"/>
                  </a:schemeClr>
                </a:solidFill>
                <a:latin typeface="Roboto Condensed" panose="02000000000000000000" pitchFamily="2" charset="0"/>
                <a:ea typeface="Roboto Condensed" panose="02000000000000000000" pitchFamily="2" charset="0"/>
              </a:rPr>
              <a:t>(1). </a:t>
            </a:r>
            <a:r>
              <a:rPr lang="en-US" dirty="0">
                <a:solidFill>
                  <a:schemeClr val="tx1">
                    <a:lumMod val="75000"/>
                    <a:lumOff val="25000"/>
                  </a:schemeClr>
                </a:solidFill>
                <a:latin typeface="Roboto Condensed" panose="02000000000000000000" pitchFamily="2" charset="0"/>
                <a:ea typeface="Roboto Condensed" panose="02000000000000000000" pitchFamily="2" charset="0"/>
                <a:hlinkClick r:id="rId4"/>
              </a:rPr>
              <a:t>http://doi.org/10.2218/ijdc.v9i1.317</a:t>
            </a:r>
            <a:r>
              <a:rPr lang="en-US" dirty="0">
                <a:solidFill>
                  <a:schemeClr val="tx1">
                    <a:lumMod val="75000"/>
                    <a:lumOff val="25000"/>
                  </a:schemeClr>
                </a:solidFill>
                <a:latin typeface="Roboto Condensed" panose="02000000000000000000" pitchFamily="2" charset="0"/>
                <a:ea typeface="Roboto Condensed" panose="02000000000000000000" pitchFamily="2" charset="0"/>
              </a:rPr>
              <a:t> </a:t>
            </a:r>
          </a:p>
          <a:p>
            <a:endParaRPr lang="en-US" sz="3600" dirty="0">
              <a:solidFill>
                <a:srgbClr val="A32428"/>
              </a:solidFill>
              <a:latin typeface="Playfair Display ExtraBold" pitchFamily="2" charset="0"/>
            </a:endParaRPr>
          </a:p>
        </p:txBody>
      </p:sp>
      <p:sp>
        <p:nvSpPr>
          <p:cNvPr id="5" name="TextBox 4">
            <a:extLst>
              <a:ext uri="{FF2B5EF4-FFF2-40B4-BE49-F238E27FC236}">
                <a16:creationId xmlns:a16="http://schemas.microsoft.com/office/drawing/2014/main" id="{C5906DEA-E7E6-48D9-9C36-6BA24D055A60}"/>
              </a:ext>
            </a:extLst>
          </p:cNvPr>
          <p:cNvSpPr txBox="1"/>
          <p:nvPr/>
        </p:nvSpPr>
        <p:spPr>
          <a:xfrm>
            <a:off x="3517231" y="1676400"/>
            <a:ext cx="5017169" cy="5570756"/>
          </a:xfrm>
          <a:prstGeom prst="rect">
            <a:avLst/>
          </a:prstGeom>
          <a:noFill/>
        </p:spPr>
        <p:txBody>
          <a:bodyPr wrap="square" rtlCol="0">
            <a:spAutoFit/>
          </a:bodyPr>
          <a:lstStyle/>
          <a:p>
            <a:pPr marL="465138" indent="-465138">
              <a:spcAft>
                <a:spcPts val="1200"/>
              </a:spcAft>
              <a:buClr>
                <a:srgbClr val="A32428"/>
              </a:buClr>
              <a:buSzPct val="110000"/>
              <a:buFont typeface="Webdings" panose="05030102010509060703" pitchFamily="18" charset="2"/>
              <a:buChar char="a"/>
            </a:pPr>
            <a:r>
              <a:rPr lang="en-US" sz="2400" dirty="0">
                <a:latin typeface="+mj-lt"/>
                <a:ea typeface="Roboto" panose="02000000000000000000" pitchFamily="2" charset="0"/>
              </a:rPr>
              <a:t>Check for presence of all (necessary) files</a:t>
            </a:r>
          </a:p>
          <a:p>
            <a:pPr marL="465138" indent="-465138">
              <a:spcAft>
                <a:spcPts val="1200"/>
              </a:spcAft>
              <a:buClr>
                <a:srgbClr val="A32428"/>
              </a:buClr>
              <a:buSzPct val="110000"/>
              <a:buFont typeface="Webdings" panose="05030102010509060703" pitchFamily="18" charset="2"/>
              <a:buChar char="a"/>
            </a:pPr>
            <a:r>
              <a:rPr lang="en-US" sz="2400" dirty="0">
                <a:latin typeface="+mj-lt"/>
                <a:ea typeface="Roboto" panose="02000000000000000000" pitchFamily="2" charset="0"/>
              </a:rPr>
              <a:t>Files in one project folder</a:t>
            </a:r>
          </a:p>
          <a:p>
            <a:pPr marL="465138" indent="-465138">
              <a:spcAft>
                <a:spcPts val="1200"/>
              </a:spcAft>
              <a:buClr>
                <a:srgbClr val="A32428"/>
              </a:buClr>
              <a:buSzPct val="110000"/>
              <a:buFont typeface="Webdings" panose="05030102010509060703" pitchFamily="18" charset="2"/>
              <a:buChar char="a"/>
            </a:pPr>
            <a:r>
              <a:rPr lang="en-US" sz="2400" dirty="0">
                <a:latin typeface="+mj-lt"/>
                <a:ea typeface="Roboto" panose="02000000000000000000" pitchFamily="2" charset="0"/>
              </a:rPr>
              <a:t>Project folder has sub-folders to group files by type e.g., code, original data, analytic data, output, etc.</a:t>
            </a:r>
          </a:p>
          <a:p>
            <a:pPr marL="465138" indent="-465138">
              <a:spcAft>
                <a:spcPts val="1200"/>
              </a:spcAft>
              <a:buClr>
                <a:srgbClr val="A32428"/>
              </a:buClr>
              <a:buSzPct val="110000"/>
              <a:buFont typeface="Webdings" panose="05030102010509060703" pitchFamily="18" charset="2"/>
              <a:buChar char="a"/>
            </a:pPr>
            <a:r>
              <a:rPr lang="en-US" sz="2400" dirty="0">
                <a:latin typeface="+mj-lt"/>
                <a:ea typeface="Roboto" panose="02000000000000000000" pitchFamily="2" charset="0"/>
              </a:rPr>
              <a:t>Has Readme that describes content</a:t>
            </a:r>
          </a:p>
          <a:p>
            <a:pPr marL="465138" indent="-465138">
              <a:spcAft>
                <a:spcPts val="1200"/>
              </a:spcAft>
              <a:buClr>
                <a:srgbClr val="A32428"/>
              </a:buClr>
              <a:buSzPct val="110000"/>
              <a:buFont typeface="Webdings" panose="05030102010509060703" pitchFamily="18" charset="2"/>
              <a:buChar char="a"/>
            </a:pPr>
            <a:r>
              <a:rPr lang="en-US" sz="2400" dirty="0">
                <a:latin typeface="+mj-lt"/>
                <a:ea typeface="Roboto" panose="02000000000000000000" pitchFamily="2" charset="0"/>
              </a:rPr>
              <a:t>(Optional) Make the project folder a git repository so changes can be tracked</a:t>
            </a:r>
          </a:p>
          <a:p>
            <a:endParaRPr lang="en-US" dirty="0">
              <a:latin typeface="+mj-lt"/>
            </a:endParaRPr>
          </a:p>
        </p:txBody>
      </p:sp>
      <p:pic>
        <p:nvPicPr>
          <p:cNvPr id="7" name="Picture 6">
            <a:extLst>
              <a:ext uri="{FF2B5EF4-FFF2-40B4-BE49-F238E27FC236}">
                <a16:creationId xmlns:a16="http://schemas.microsoft.com/office/drawing/2014/main" id="{14E63EFC-30FE-423D-A369-428E99C20008}"/>
              </a:ext>
            </a:extLst>
          </p:cNvPr>
          <p:cNvPicPr>
            <a:picLocks noChangeAspect="1"/>
          </p:cNvPicPr>
          <p:nvPr/>
        </p:nvPicPr>
        <p:blipFill rotWithShape="1">
          <a:blip r:embed="rId5">
            <a:extLst>
              <a:ext uri="{28A0092B-C50C-407E-A947-70E740481C1C}">
                <a14:useLocalDpi xmlns:a14="http://schemas.microsoft.com/office/drawing/2010/main" val="0"/>
              </a:ext>
            </a:extLst>
          </a:blip>
          <a:srcRect l="12985" t="18487" r="15972" b="18035"/>
          <a:stretch/>
        </p:blipFill>
        <p:spPr>
          <a:xfrm>
            <a:off x="8763000" y="2360407"/>
            <a:ext cx="3169287" cy="2187555"/>
          </a:xfrm>
          <a:prstGeom prst="rect">
            <a:avLst/>
          </a:prstGeom>
        </p:spPr>
      </p:pic>
      <p:pic>
        <p:nvPicPr>
          <p:cNvPr id="10" name="Picture 9">
            <a:extLst>
              <a:ext uri="{FF2B5EF4-FFF2-40B4-BE49-F238E27FC236}">
                <a16:creationId xmlns:a16="http://schemas.microsoft.com/office/drawing/2014/main" id="{E5405FEB-3DFF-483D-8B53-170B745FCF3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06000" y="6096000"/>
            <a:ext cx="1828800" cy="438912"/>
          </a:xfrm>
          <a:prstGeom prst="rect">
            <a:avLst/>
          </a:prstGeom>
        </p:spPr>
      </p:pic>
    </p:spTree>
    <p:extLst>
      <p:ext uri="{BB962C8B-B14F-4D97-AF65-F5344CB8AC3E}">
        <p14:creationId xmlns:p14="http://schemas.microsoft.com/office/powerpoint/2010/main" val="325988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A475DC9-32F4-4F03-ACAA-06D933B858F0}"/>
              </a:ext>
            </a:extLst>
          </p:cNvPr>
          <p:cNvSpPr/>
          <p:nvPr/>
        </p:nvSpPr>
        <p:spPr>
          <a:xfrm>
            <a:off x="721895" y="2296310"/>
            <a:ext cx="2286000" cy="2286000"/>
          </a:xfrm>
          <a:prstGeom prst="rect">
            <a:avLst/>
          </a:prstGeom>
          <a:solidFill>
            <a:srgbClr val="7BAF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EB98E598-85EA-4FAF-B711-84A0CB4DC7EB}"/>
              </a:ext>
            </a:extLst>
          </p:cNvPr>
          <p:cNvPicPr>
            <a:picLocks noChangeAspect="1"/>
          </p:cNvPicPr>
          <p:nvPr/>
        </p:nvPicPr>
        <p:blipFill>
          <a:blip r:embed="rId3"/>
          <a:stretch>
            <a:fillRect/>
          </a:stretch>
        </p:blipFill>
        <p:spPr>
          <a:xfrm>
            <a:off x="1153695" y="2524910"/>
            <a:ext cx="1422400" cy="1828800"/>
          </a:xfrm>
          <a:prstGeom prst="rect">
            <a:avLst/>
          </a:prstGeom>
        </p:spPr>
      </p:pic>
      <p:sp>
        <p:nvSpPr>
          <p:cNvPr id="6" name="TextBox 5">
            <a:extLst>
              <a:ext uri="{FF2B5EF4-FFF2-40B4-BE49-F238E27FC236}">
                <a16:creationId xmlns:a16="http://schemas.microsoft.com/office/drawing/2014/main" id="{DAEF1161-3960-43F6-8558-9AB20AE227E7}"/>
              </a:ext>
            </a:extLst>
          </p:cNvPr>
          <p:cNvSpPr txBox="1"/>
          <p:nvPr/>
        </p:nvSpPr>
        <p:spPr>
          <a:xfrm>
            <a:off x="721895" y="4605207"/>
            <a:ext cx="2286000" cy="523220"/>
          </a:xfrm>
          <a:prstGeom prst="rect">
            <a:avLst/>
          </a:prstGeom>
          <a:noFill/>
        </p:spPr>
        <p:txBody>
          <a:bodyPr wrap="square" rtlCol="0">
            <a:spAutoFit/>
          </a:bodyPr>
          <a:lstStyle/>
          <a:p>
            <a:pPr algn="ctr"/>
            <a:r>
              <a:rPr lang="en-US" sz="2800" dirty="0">
                <a:latin typeface="Roboto" panose="02000000000000000000" pitchFamily="2" charset="0"/>
                <a:ea typeface="Roboto" panose="02000000000000000000" pitchFamily="2" charset="0"/>
              </a:rPr>
              <a:t>Doc Review</a:t>
            </a:r>
          </a:p>
        </p:txBody>
      </p:sp>
      <p:sp>
        <p:nvSpPr>
          <p:cNvPr id="17" name="TextBox 16">
            <a:extLst>
              <a:ext uri="{FF2B5EF4-FFF2-40B4-BE49-F238E27FC236}">
                <a16:creationId xmlns:a16="http://schemas.microsoft.com/office/drawing/2014/main" id="{D7046153-E058-4455-B1C5-1C92F437C3A3}"/>
              </a:ext>
            </a:extLst>
          </p:cNvPr>
          <p:cNvSpPr txBox="1"/>
          <p:nvPr/>
        </p:nvSpPr>
        <p:spPr>
          <a:xfrm>
            <a:off x="609601" y="377371"/>
            <a:ext cx="11004884" cy="1200329"/>
          </a:xfrm>
          <a:prstGeom prst="rect">
            <a:avLst/>
          </a:prstGeom>
          <a:noFill/>
        </p:spPr>
        <p:txBody>
          <a:bodyPr wrap="square" rtlCol="0">
            <a:spAutoFit/>
          </a:bodyPr>
          <a:lstStyle/>
          <a:p>
            <a:r>
              <a:rPr lang="en-US" sz="3600" dirty="0">
                <a:solidFill>
                  <a:srgbClr val="A32428"/>
                </a:solidFill>
                <a:latin typeface="Playfair Display ExtraBold" pitchFamily="2" charset="0"/>
              </a:rPr>
              <a:t>Data Quality Review</a:t>
            </a:r>
          </a:p>
          <a:p>
            <a:endParaRPr lang="en-US" sz="3600" dirty="0">
              <a:solidFill>
                <a:srgbClr val="A32428"/>
              </a:solidFill>
              <a:latin typeface="Playfair Display ExtraBold" pitchFamily="2" charset="0"/>
            </a:endParaRPr>
          </a:p>
        </p:txBody>
      </p:sp>
      <p:sp>
        <p:nvSpPr>
          <p:cNvPr id="19" name="TextBox 18">
            <a:extLst>
              <a:ext uri="{FF2B5EF4-FFF2-40B4-BE49-F238E27FC236}">
                <a16:creationId xmlns:a16="http://schemas.microsoft.com/office/drawing/2014/main" id="{468571C0-35C5-435F-9C08-93FCE11D785B}"/>
              </a:ext>
            </a:extLst>
          </p:cNvPr>
          <p:cNvSpPr txBox="1"/>
          <p:nvPr/>
        </p:nvSpPr>
        <p:spPr>
          <a:xfrm>
            <a:off x="3549317" y="1447800"/>
            <a:ext cx="8065168" cy="5293757"/>
          </a:xfrm>
          <a:prstGeom prst="rect">
            <a:avLst/>
          </a:prstGeom>
          <a:noFill/>
        </p:spPr>
        <p:txBody>
          <a:bodyPr wrap="square" rtlCol="0">
            <a:spAutoFit/>
          </a:bodyPr>
          <a:lstStyle/>
          <a:p>
            <a:pPr marL="465138" indent="-465138">
              <a:spcAft>
                <a:spcPts val="1200"/>
              </a:spcAft>
              <a:buClr>
                <a:srgbClr val="A32428"/>
              </a:buClr>
              <a:buSzPct val="115000"/>
              <a:buFont typeface="Webdings" panose="05030102010509060703" pitchFamily="18" charset="2"/>
              <a:buChar char="a"/>
            </a:pPr>
            <a:r>
              <a:rPr lang="en-US" sz="2400" dirty="0">
                <a:latin typeface="+mj-lt"/>
                <a:ea typeface="Roboto" panose="02000000000000000000" pitchFamily="2" charset="0"/>
              </a:rPr>
              <a:t>Confirm the presence of comprehensive descriptive information necessary for informed reuse</a:t>
            </a:r>
          </a:p>
          <a:p>
            <a:pPr marL="798513" lvl="1" indent="-333375">
              <a:spcAft>
                <a:spcPts val="1200"/>
              </a:spcAft>
              <a:buClr>
                <a:srgbClr val="A32428"/>
              </a:buClr>
              <a:buFont typeface="Arial" panose="020B0604020202020204" pitchFamily="34" charset="0"/>
              <a:buChar char="•"/>
            </a:pPr>
            <a:r>
              <a:rPr lang="en-US" sz="2200" dirty="0">
                <a:latin typeface="+mj-lt"/>
                <a:ea typeface="Roboto" panose="02000000000000000000" pitchFamily="2" charset="0"/>
              </a:rPr>
              <a:t>Data definitions</a:t>
            </a:r>
          </a:p>
          <a:p>
            <a:pPr marL="798513" lvl="1" indent="-333375">
              <a:spcAft>
                <a:spcPts val="1200"/>
              </a:spcAft>
              <a:buClr>
                <a:srgbClr val="A32428"/>
              </a:buClr>
              <a:buFont typeface="Arial" panose="020B0604020202020204" pitchFamily="34" charset="0"/>
              <a:buChar char="•"/>
            </a:pPr>
            <a:r>
              <a:rPr lang="en-US" sz="2200" dirty="0">
                <a:latin typeface="+mj-lt"/>
                <a:ea typeface="Roboto" panose="02000000000000000000" pitchFamily="2" charset="0"/>
              </a:rPr>
              <a:t>Variable construction</a:t>
            </a:r>
          </a:p>
          <a:p>
            <a:pPr marL="798513" lvl="1" indent="-333375">
              <a:spcAft>
                <a:spcPts val="1200"/>
              </a:spcAft>
              <a:buClr>
                <a:srgbClr val="A32428"/>
              </a:buClr>
              <a:buFont typeface="Arial" panose="020B0604020202020204" pitchFamily="34" charset="0"/>
              <a:buChar char="•"/>
            </a:pPr>
            <a:r>
              <a:rPr lang="en-US" sz="2200" dirty="0">
                <a:latin typeface="+mj-lt"/>
                <a:ea typeface="Roboto" panose="02000000000000000000" pitchFamily="2" charset="0"/>
              </a:rPr>
              <a:t>Methodology</a:t>
            </a:r>
          </a:p>
          <a:p>
            <a:pPr marL="798513" lvl="1" indent="-333375">
              <a:spcAft>
                <a:spcPts val="1200"/>
              </a:spcAft>
              <a:buClr>
                <a:srgbClr val="A32428"/>
              </a:buClr>
              <a:buFont typeface="Arial" panose="020B0604020202020204" pitchFamily="34" charset="0"/>
              <a:buChar char="•"/>
            </a:pPr>
            <a:r>
              <a:rPr lang="en-US" sz="2200" dirty="0">
                <a:latin typeface="+mj-lt"/>
                <a:ea typeface="Roboto" panose="02000000000000000000" pitchFamily="2" charset="0"/>
              </a:rPr>
              <a:t>Sampling information</a:t>
            </a:r>
          </a:p>
          <a:p>
            <a:pPr marL="798513" lvl="1" indent="-333375">
              <a:spcAft>
                <a:spcPts val="1200"/>
              </a:spcAft>
              <a:buClr>
                <a:srgbClr val="A32428"/>
              </a:buClr>
              <a:buFont typeface="Arial" panose="020B0604020202020204" pitchFamily="34" charset="0"/>
              <a:buChar char="•"/>
            </a:pPr>
            <a:r>
              <a:rPr lang="en-US" sz="2200" dirty="0">
                <a:latin typeface="+mj-lt"/>
                <a:ea typeface="Roboto" panose="02000000000000000000" pitchFamily="2" charset="0"/>
              </a:rPr>
              <a:t>Original data source citation</a:t>
            </a:r>
          </a:p>
          <a:p>
            <a:pPr marL="798513" lvl="1" indent="-333375">
              <a:spcAft>
                <a:spcPts val="1200"/>
              </a:spcAft>
              <a:buClr>
                <a:srgbClr val="A32428"/>
              </a:buClr>
              <a:buFont typeface="Arial" panose="020B0604020202020204" pitchFamily="34" charset="0"/>
              <a:buChar char="•"/>
            </a:pPr>
            <a:r>
              <a:rPr lang="en-US" sz="2200" dirty="0">
                <a:latin typeface="+mj-lt"/>
                <a:ea typeface="Roboto" panose="02000000000000000000" pitchFamily="2" charset="0"/>
              </a:rPr>
              <a:t>Analysis software version</a:t>
            </a:r>
          </a:p>
          <a:p>
            <a:pPr marL="798513" lvl="1" indent="-333375">
              <a:spcAft>
                <a:spcPts val="1200"/>
              </a:spcAft>
              <a:buClr>
                <a:srgbClr val="A32428"/>
              </a:buClr>
              <a:buFont typeface="Arial" panose="020B0604020202020204" pitchFamily="34" charset="0"/>
              <a:buChar char="•"/>
            </a:pPr>
            <a:r>
              <a:rPr lang="en-US" sz="2200" dirty="0">
                <a:latin typeface="+mj-lt"/>
                <a:ea typeface="Roboto" panose="02000000000000000000" pitchFamily="2" charset="0"/>
              </a:rPr>
              <a:t>Questionnaires, codebooks</a:t>
            </a:r>
          </a:p>
          <a:p>
            <a:pPr marL="798513" lvl="1" indent="-333375">
              <a:spcAft>
                <a:spcPts val="1200"/>
              </a:spcAft>
              <a:buClr>
                <a:srgbClr val="A32428"/>
              </a:buClr>
              <a:buFont typeface="Arial" panose="020B0604020202020204" pitchFamily="34" charset="0"/>
              <a:buChar char="•"/>
            </a:pPr>
            <a:r>
              <a:rPr lang="en-US" sz="2200" dirty="0">
                <a:latin typeface="+mj-lt"/>
                <a:ea typeface="Roboto" panose="02000000000000000000" pitchFamily="2" charset="0"/>
              </a:rPr>
              <a:t>Data Availability Statements</a:t>
            </a:r>
          </a:p>
          <a:p>
            <a:pPr marL="465138" indent="-465138">
              <a:spcAft>
                <a:spcPts val="1200"/>
              </a:spcAft>
              <a:buClr>
                <a:srgbClr val="A32428"/>
              </a:buClr>
              <a:buSzPct val="115000"/>
              <a:buFont typeface="Webdings" panose="05030102010509060703" pitchFamily="18" charset="2"/>
              <a:buChar char="a"/>
            </a:pPr>
            <a:r>
              <a:rPr lang="en-US" sz="2400" dirty="0">
                <a:latin typeface="+mj-lt"/>
                <a:ea typeface="Roboto" panose="02000000000000000000" pitchFamily="2" charset="0"/>
              </a:rPr>
              <a:t>Link to related research products</a:t>
            </a:r>
          </a:p>
        </p:txBody>
      </p:sp>
      <p:pic>
        <p:nvPicPr>
          <p:cNvPr id="9" name="Picture 8">
            <a:extLst>
              <a:ext uri="{FF2B5EF4-FFF2-40B4-BE49-F238E27FC236}">
                <a16:creationId xmlns:a16="http://schemas.microsoft.com/office/drawing/2014/main" id="{F54D1DA4-0A49-46A3-886F-67EDA40D17A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06000" y="6096000"/>
            <a:ext cx="1828800" cy="438912"/>
          </a:xfrm>
          <a:prstGeom prst="rect">
            <a:avLst/>
          </a:prstGeom>
        </p:spPr>
      </p:pic>
    </p:spTree>
    <p:extLst>
      <p:ext uri="{BB962C8B-B14F-4D97-AF65-F5344CB8AC3E}">
        <p14:creationId xmlns:p14="http://schemas.microsoft.com/office/powerpoint/2010/main" val="342541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
          <p:cNvSpPr txBox="1"/>
          <p:nvPr/>
        </p:nvSpPr>
        <p:spPr>
          <a:xfrm>
            <a:off x="454025" y="1727708"/>
            <a:ext cx="11308080" cy="3495675"/>
          </a:xfrm>
          <a:prstGeom prst="rect">
            <a:avLst/>
          </a:prstGeom>
          <a:noFill/>
          <a:ln>
            <a:noFill/>
          </a:ln>
        </p:spPr>
        <p:txBody>
          <a:bodyPr spcFirstLastPara="1" wrap="square" lIns="0" tIns="12700" rIns="0" bIns="0" anchor="t" anchorCtr="0">
            <a:spAutoFit/>
          </a:bodyPr>
          <a:lstStyle/>
          <a:p>
            <a:pPr marL="12700" marR="5080" lvl="0" indent="0" algn="l" rtl="0">
              <a:lnSpc>
                <a:spcPct val="114999"/>
              </a:lnSpc>
              <a:spcBef>
                <a:spcPts val="0"/>
              </a:spcBef>
              <a:spcAft>
                <a:spcPts val="0"/>
              </a:spcAft>
              <a:buClr>
                <a:srgbClr val="000000"/>
              </a:buClr>
              <a:buSzPts val="1800"/>
              <a:buFont typeface="Verdana"/>
              <a:buNone/>
            </a:pPr>
            <a:r>
              <a:rPr lang="en-US" sz="1800" b="0" i="0" u="none" strike="noStrike" cap="none" dirty="0">
                <a:solidFill>
                  <a:srgbClr val="000000"/>
                </a:solidFill>
                <a:latin typeface="Verdana"/>
                <a:ea typeface="Verdana"/>
                <a:cs typeface="Verdana"/>
                <a:sym typeface="Verdana"/>
              </a:rPr>
              <a:t>The Cornell Center for Social Sciences provides a welcoming environment for everyone embracing  all backgrounds or identities. All instructors and attendees agree to abide by our community  norms. We encourage the following behaviors in our workshops:</a:t>
            </a:r>
            <a:endParaRPr sz="1800" b="0" i="0" u="none" strike="noStrike" cap="none" dirty="0">
              <a:solidFill>
                <a:srgbClr val="000000"/>
              </a:solidFill>
              <a:latin typeface="Verdana"/>
              <a:ea typeface="Verdana"/>
              <a:cs typeface="Verdana"/>
              <a:sym typeface="Verdana"/>
            </a:endParaRPr>
          </a:p>
          <a:p>
            <a:pPr marL="469900" marR="0" lvl="0" indent="-367030" algn="l" rtl="0">
              <a:lnSpc>
                <a:spcPct val="100000"/>
              </a:lnSpc>
              <a:spcBef>
                <a:spcPts val="325"/>
              </a:spcBef>
              <a:spcAft>
                <a:spcPts val="0"/>
              </a:spcAft>
              <a:buClr>
                <a:srgbClr val="000000"/>
              </a:buClr>
              <a:buSzPts val="1800"/>
              <a:buFont typeface="Arial"/>
              <a:buChar char="●"/>
            </a:pPr>
            <a:r>
              <a:rPr lang="en-US" sz="1800" b="0" i="0" u="none" strike="noStrike" cap="none" dirty="0">
                <a:solidFill>
                  <a:srgbClr val="000000"/>
                </a:solidFill>
                <a:latin typeface="Verdana"/>
                <a:ea typeface="Verdana"/>
                <a:cs typeface="Verdana"/>
                <a:sym typeface="Verdana"/>
              </a:rPr>
              <a:t>Respect differing viewpoints and ideas</a:t>
            </a:r>
            <a:endParaRPr sz="1800" b="0" i="0" u="none" strike="noStrike" cap="none" dirty="0">
              <a:solidFill>
                <a:srgbClr val="000000"/>
              </a:solidFill>
              <a:latin typeface="Verdana"/>
              <a:ea typeface="Verdana"/>
              <a:cs typeface="Verdana"/>
              <a:sym typeface="Verdana"/>
            </a:endParaRPr>
          </a:p>
          <a:p>
            <a:pPr marL="469900" marR="0" lvl="0" indent="-367030" algn="l" rtl="0">
              <a:lnSpc>
                <a:spcPct val="100000"/>
              </a:lnSpc>
              <a:spcBef>
                <a:spcPts val="320"/>
              </a:spcBef>
              <a:spcAft>
                <a:spcPts val="0"/>
              </a:spcAft>
              <a:buClr>
                <a:srgbClr val="000000"/>
              </a:buClr>
              <a:buSzPts val="1800"/>
              <a:buFont typeface="Arial"/>
              <a:buChar char="●"/>
            </a:pPr>
            <a:r>
              <a:rPr lang="en-US" sz="1800" b="0" i="0" u="none" strike="noStrike" cap="none" dirty="0">
                <a:solidFill>
                  <a:srgbClr val="000000"/>
                </a:solidFill>
                <a:latin typeface="Verdana"/>
                <a:ea typeface="Verdana"/>
                <a:cs typeface="Verdana"/>
                <a:sym typeface="Verdana"/>
              </a:rPr>
              <a:t>Share your own perspectives and ask any questions</a:t>
            </a:r>
            <a:endParaRPr sz="1800" b="0" i="0" u="none" strike="noStrike" cap="none" dirty="0">
              <a:solidFill>
                <a:srgbClr val="000000"/>
              </a:solidFill>
              <a:latin typeface="Verdana"/>
              <a:ea typeface="Verdana"/>
              <a:cs typeface="Verdana"/>
              <a:sym typeface="Verdana"/>
            </a:endParaRPr>
          </a:p>
          <a:p>
            <a:pPr marL="469900" marR="0" lvl="0" indent="-367030" algn="l" rtl="0">
              <a:lnSpc>
                <a:spcPct val="100000"/>
              </a:lnSpc>
              <a:spcBef>
                <a:spcPts val="325"/>
              </a:spcBef>
              <a:spcAft>
                <a:spcPts val="0"/>
              </a:spcAft>
              <a:buClr>
                <a:srgbClr val="000000"/>
              </a:buClr>
              <a:buSzPts val="1800"/>
              <a:buFont typeface="Arial"/>
              <a:buChar char="●"/>
            </a:pPr>
            <a:r>
              <a:rPr lang="en-US" sz="1800" b="0" i="0" u="none" strike="noStrike" cap="none" dirty="0">
                <a:solidFill>
                  <a:srgbClr val="000000"/>
                </a:solidFill>
                <a:latin typeface="Verdana"/>
                <a:ea typeface="Verdana"/>
                <a:cs typeface="Verdana"/>
                <a:sym typeface="Verdana"/>
              </a:rPr>
              <a:t>Accept constructive criticism</a:t>
            </a:r>
            <a:endParaRPr sz="1800" b="0" i="0" u="none" strike="noStrike" cap="none" dirty="0">
              <a:solidFill>
                <a:srgbClr val="000000"/>
              </a:solidFill>
              <a:latin typeface="Verdana"/>
              <a:ea typeface="Verdana"/>
              <a:cs typeface="Verdana"/>
              <a:sym typeface="Verdana"/>
            </a:endParaRPr>
          </a:p>
          <a:p>
            <a:pPr marL="469900" marR="0" lvl="0" indent="-367030" algn="l" rtl="0">
              <a:lnSpc>
                <a:spcPct val="100000"/>
              </a:lnSpc>
              <a:spcBef>
                <a:spcPts val="325"/>
              </a:spcBef>
              <a:spcAft>
                <a:spcPts val="0"/>
              </a:spcAft>
              <a:buClr>
                <a:srgbClr val="000000"/>
              </a:buClr>
              <a:buSzPts val="1800"/>
              <a:buFont typeface="Arial"/>
              <a:buChar char="●"/>
            </a:pPr>
            <a:r>
              <a:rPr lang="en-US" sz="1800" b="0" i="0" u="none" strike="noStrike" cap="none" dirty="0">
                <a:solidFill>
                  <a:srgbClr val="000000"/>
                </a:solidFill>
                <a:latin typeface="Verdana"/>
                <a:ea typeface="Verdana"/>
                <a:cs typeface="Verdana"/>
                <a:sym typeface="Verdana"/>
              </a:rPr>
              <a:t>Use welcoming and inclusive language</a:t>
            </a:r>
            <a:endParaRPr sz="1800" b="0" i="0" u="none" strike="noStrike" cap="none" dirty="0">
              <a:solidFill>
                <a:srgbClr val="000000"/>
              </a:solidFill>
              <a:latin typeface="Verdana"/>
              <a:ea typeface="Verdana"/>
              <a:cs typeface="Verdana"/>
              <a:sym typeface="Verdana"/>
            </a:endParaRPr>
          </a:p>
          <a:p>
            <a:pPr marL="469900" marR="0" lvl="0" indent="-367030" algn="l" rtl="0">
              <a:lnSpc>
                <a:spcPct val="100000"/>
              </a:lnSpc>
              <a:spcBef>
                <a:spcPts val="325"/>
              </a:spcBef>
              <a:spcAft>
                <a:spcPts val="0"/>
              </a:spcAft>
              <a:buClr>
                <a:srgbClr val="000000"/>
              </a:buClr>
              <a:buSzPts val="1800"/>
              <a:buFont typeface="Arial"/>
              <a:buChar char="●"/>
            </a:pPr>
            <a:r>
              <a:rPr lang="en-US" sz="1800" b="0" i="0" u="none" strike="noStrike" cap="none" dirty="0">
                <a:solidFill>
                  <a:srgbClr val="000000"/>
                </a:solidFill>
                <a:latin typeface="Verdana"/>
                <a:ea typeface="Verdana"/>
                <a:cs typeface="Verdana"/>
                <a:sym typeface="Verdana"/>
              </a:rPr>
              <a:t>Show courtesy and respect for all instructors and attendees</a:t>
            </a:r>
            <a:endParaRPr sz="1800" b="0" i="0" u="none" strike="noStrike" cap="none" dirty="0">
              <a:solidFill>
                <a:srgbClr val="000000"/>
              </a:solidFill>
              <a:latin typeface="Verdana"/>
              <a:ea typeface="Verdana"/>
              <a:cs typeface="Verdana"/>
              <a:sym typeface="Verdana"/>
            </a:endParaRPr>
          </a:p>
          <a:p>
            <a:pPr marL="0" marR="0" lvl="0" indent="0" algn="l" rtl="0">
              <a:lnSpc>
                <a:spcPct val="100000"/>
              </a:lnSpc>
              <a:spcBef>
                <a:spcPts val="50"/>
              </a:spcBef>
              <a:spcAft>
                <a:spcPts val="0"/>
              </a:spcAft>
              <a:buClr>
                <a:schemeClr val="dk1"/>
              </a:buClr>
              <a:buSzPts val="2000"/>
              <a:buFont typeface="Arial"/>
              <a:buNone/>
            </a:pPr>
            <a:endParaRPr sz="2000" b="0" i="0" u="none" strike="noStrike" cap="none" dirty="0">
              <a:solidFill>
                <a:srgbClr val="000000"/>
              </a:solidFill>
              <a:latin typeface="Verdana"/>
              <a:ea typeface="Verdana"/>
              <a:cs typeface="Verdana"/>
              <a:sym typeface="Verdana"/>
            </a:endParaRPr>
          </a:p>
          <a:p>
            <a:pPr marL="12700" marR="296545" lvl="0" indent="0" algn="l" rtl="0">
              <a:lnSpc>
                <a:spcPct val="114999"/>
              </a:lnSpc>
              <a:spcBef>
                <a:spcPts val="0"/>
              </a:spcBef>
              <a:spcAft>
                <a:spcPts val="0"/>
              </a:spcAft>
              <a:buClr>
                <a:srgbClr val="000000"/>
              </a:buClr>
              <a:buSzPts val="1800"/>
              <a:buFont typeface="Verdana"/>
              <a:buNone/>
            </a:pPr>
            <a:r>
              <a:rPr lang="en-US" sz="1800" b="0" i="0" u="none" strike="noStrike" cap="none" dirty="0">
                <a:solidFill>
                  <a:srgbClr val="000000"/>
                </a:solidFill>
                <a:latin typeface="Verdana"/>
                <a:ea typeface="Verdana"/>
                <a:cs typeface="Verdana"/>
                <a:sym typeface="Verdana"/>
              </a:rPr>
              <a:t>If you believe that an instructor or attendee has violated the code of conduct, please report the  violation to </a:t>
            </a:r>
            <a:r>
              <a:rPr lang="en-US" sz="1800" b="0" i="0" u="sng" strike="noStrike" cap="none" dirty="0">
                <a:solidFill>
                  <a:srgbClr val="0097A7"/>
                </a:solidFill>
                <a:latin typeface="Verdana"/>
                <a:ea typeface="Verdana"/>
                <a:cs typeface="Verdana"/>
                <a:sym typeface="Verdana"/>
                <a:hlinkClick r:id="rId3">
                  <a:extLst>
                    <a:ext uri="{A12FA001-AC4F-418D-AE19-62706E023703}">
                      <ahyp:hlinkClr xmlns:ahyp="http://schemas.microsoft.com/office/drawing/2018/hyperlinkcolor" val="tx"/>
                    </a:ext>
                  </a:extLst>
                </a:hlinkClick>
              </a:rPr>
              <a:t>CCSS-ResearchSupport@cornell.edu</a:t>
            </a:r>
            <a:r>
              <a:rPr lang="en-US" sz="1800" b="0" i="0" u="none" strike="noStrike" cap="none" dirty="0">
                <a:solidFill>
                  <a:srgbClr val="000000"/>
                </a:solidFill>
                <a:latin typeface="Verdana"/>
                <a:ea typeface="Verdana"/>
                <a:cs typeface="Verdana"/>
                <a:sym typeface="Verdana"/>
              </a:rPr>
              <a:t>. We take all reported incidents seriously.</a:t>
            </a:r>
            <a:endParaRPr sz="1800" b="0" i="0" u="none" strike="noStrike" cap="none" dirty="0">
              <a:solidFill>
                <a:srgbClr val="000000"/>
              </a:solidFill>
              <a:latin typeface="Verdana"/>
              <a:ea typeface="Verdana"/>
              <a:cs typeface="Verdana"/>
              <a:sym typeface="Verdana"/>
            </a:endParaRPr>
          </a:p>
        </p:txBody>
      </p:sp>
      <p:sp>
        <p:nvSpPr>
          <p:cNvPr id="132" name="Google Shape;132;p2"/>
          <p:cNvSpPr txBox="1">
            <a:spLocks noGrp="1"/>
          </p:cNvSpPr>
          <p:nvPr>
            <p:ph type="title"/>
          </p:nvPr>
        </p:nvSpPr>
        <p:spPr>
          <a:xfrm>
            <a:off x="454025" y="1096264"/>
            <a:ext cx="8894445" cy="4565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100"/>
              </a:spcBef>
              <a:spcAft>
                <a:spcPts val="0"/>
              </a:spcAft>
              <a:buSzPts val="3700"/>
              <a:buNone/>
            </a:pPr>
            <a:r>
              <a:rPr lang="en-US" sz="2800" b="1" dirty="0">
                <a:solidFill>
                  <a:srgbClr val="000000"/>
                </a:solidFill>
                <a:latin typeface="Verdana"/>
                <a:ea typeface="Verdana"/>
              </a:rPr>
              <a:t>CCSS Research Support Code of Conduct</a:t>
            </a:r>
            <a:endParaRPr sz="2800" b="1" dirty="0">
              <a:solidFill>
                <a:srgbClr val="000000"/>
              </a:solidFill>
              <a:latin typeface="Verdana"/>
              <a:ea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08FEDE-79F3-43AE-8A32-B31EA836FF98}"/>
              </a:ext>
            </a:extLst>
          </p:cNvPr>
          <p:cNvSpPr/>
          <p:nvPr/>
        </p:nvSpPr>
        <p:spPr>
          <a:xfrm>
            <a:off x="721895" y="2296310"/>
            <a:ext cx="2286000" cy="2286000"/>
          </a:xfrm>
          <a:prstGeom prst="rect">
            <a:avLst/>
          </a:prstGeom>
          <a:solidFill>
            <a:srgbClr val="B31B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pic>
        <p:nvPicPr>
          <p:cNvPr id="3" name="Picture 2">
            <a:extLst>
              <a:ext uri="{FF2B5EF4-FFF2-40B4-BE49-F238E27FC236}">
                <a16:creationId xmlns:a16="http://schemas.microsoft.com/office/drawing/2014/main" id="{0AD84D7D-D81D-4ECE-A118-2EDF9F415D87}"/>
              </a:ext>
            </a:extLst>
          </p:cNvPr>
          <p:cNvPicPr>
            <a:picLocks noChangeAspect="1"/>
          </p:cNvPicPr>
          <p:nvPr/>
        </p:nvPicPr>
        <p:blipFill>
          <a:blip r:embed="rId3"/>
          <a:stretch>
            <a:fillRect/>
          </a:stretch>
        </p:blipFill>
        <p:spPr>
          <a:xfrm>
            <a:off x="950495" y="2812741"/>
            <a:ext cx="1828800" cy="1282890"/>
          </a:xfrm>
          <a:prstGeom prst="rect">
            <a:avLst/>
          </a:prstGeom>
        </p:spPr>
      </p:pic>
      <p:sp>
        <p:nvSpPr>
          <p:cNvPr id="6" name="TextBox 5">
            <a:extLst>
              <a:ext uri="{FF2B5EF4-FFF2-40B4-BE49-F238E27FC236}">
                <a16:creationId xmlns:a16="http://schemas.microsoft.com/office/drawing/2014/main" id="{DAEF1161-3960-43F6-8558-9AB20AE227E7}"/>
              </a:ext>
            </a:extLst>
          </p:cNvPr>
          <p:cNvSpPr txBox="1"/>
          <p:nvPr/>
        </p:nvSpPr>
        <p:spPr>
          <a:xfrm>
            <a:off x="721895" y="4605207"/>
            <a:ext cx="2286000" cy="523220"/>
          </a:xfrm>
          <a:prstGeom prst="rect">
            <a:avLst/>
          </a:prstGeom>
          <a:noFill/>
        </p:spPr>
        <p:txBody>
          <a:bodyPr wrap="square" rtlCol="0">
            <a:spAutoFit/>
          </a:bodyPr>
          <a:lstStyle/>
          <a:p>
            <a:pPr algn="ctr"/>
            <a:r>
              <a:rPr lang="en-US" sz="2800" dirty="0">
                <a:latin typeface="+mj-lt"/>
                <a:ea typeface="Roboto" panose="02000000000000000000" pitchFamily="2" charset="0"/>
              </a:rPr>
              <a:t>Data Review</a:t>
            </a:r>
          </a:p>
        </p:txBody>
      </p:sp>
      <p:sp>
        <p:nvSpPr>
          <p:cNvPr id="17" name="TextBox 16">
            <a:extLst>
              <a:ext uri="{FF2B5EF4-FFF2-40B4-BE49-F238E27FC236}">
                <a16:creationId xmlns:a16="http://schemas.microsoft.com/office/drawing/2014/main" id="{D7046153-E058-4455-B1C5-1C92F437C3A3}"/>
              </a:ext>
            </a:extLst>
          </p:cNvPr>
          <p:cNvSpPr txBox="1"/>
          <p:nvPr/>
        </p:nvSpPr>
        <p:spPr>
          <a:xfrm>
            <a:off x="609601" y="377371"/>
            <a:ext cx="11004884" cy="1200329"/>
          </a:xfrm>
          <a:prstGeom prst="rect">
            <a:avLst/>
          </a:prstGeom>
          <a:noFill/>
        </p:spPr>
        <p:txBody>
          <a:bodyPr wrap="square" rtlCol="0">
            <a:spAutoFit/>
          </a:bodyPr>
          <a:lstStyle/>
          <a:p>
            <a:r>
              <a:rPr lang="en-US" sz="3600" dirty="0">
                <a:solidFill>
                  <a:srgbClr val="A32428"/>
                </a:solidFill>
                <a:latin typeface="Playfair Display ExtraBold" pitchFamily="2" charset="0"/>
              </a:rPr>
              <a:t>Data Quality Review</a:t>
            </a:r>
          </a:p>
          <a:p>
            <a:endParaRPr lang="en-US" sz="3600" dirty="0">
              <a:solidFill>
                <a:srgbClr val="A32428"/>
              </a:solidFill>
              <a:latin typeface="Playfair Display ExtraBold" pitchFamily="2" charset="0"/>
            </a:endParaRPr>
          </a:p>
        </p:txBody>
      </p:sp>
      <p:sp>
        <p:nvSpPr>
          <p:cNvPr id="20" name="TextBox 19">
            <a:extLst>
              <a:ext uri="{FF2B5EF4-FFF2-40B4-BE49-F238E27FC236}">
                <a16:creationId xmlns:a16="http://schemas.microsoft.com/office/drawing/2014/main" id="{93402DC1-979E-43D6-BA80-1EB177C9469E}"/>
              </a:ext>
            </a:extLst>
          </p:cNvPr>
          <p:cNvSpPr txBox="1"/>
          <p:nvPr/>
        </p:nvSpPr>
        <p:spPr>
          <a:xfrm>
            <a:off x="3485145" y="1853271"/>
            <a:ext cx="8097254" cy="4770537"/>
          </a:xfrm>
          <a:prstGeom prst="rect">
            <a:avLst/>
          </a:prstGeom>
          <a:noFill/>
        </p:spPr>
        <p:txBody>
          <a:bodyPr wrap="square" rtlCol="0">
            <a:spAutoFit/>
          </a:bodyPr>
          <a:lstStyle/>
          <a:p>
            <a:pPr marL="465138" indent="-465138">
              <a:spcAft>
                <a:spcPts val="1200"/>
              </a:spcAft>
              <a:buClr>
                <a:srgbClr val="A32428"/>
              </a:buClr>
              <a:buSzPct val="115000"/>
              <a:buFont typeface="Webdings" panose="05030102010509060703" pitchFamily="18" charset="2"/>
              <a:buChar char="a"/>
            </a:pPr>
            <a:r>
              <a:rPr lang="en-US" sz="2400" dirty="0">
                <a:latin typeface="+mj-lt"/>
                <a:ea typeface="Roboto" panose="02000000000000000000" pitchFamily="2" charset="0"/>
              </a:rPr>
              <a:t>Check for undocumented variable and value information</a:t>
            </a:r>
          </a:p>
          <a:p>
            <a:pPr marL="465138" indent="-465138">
              <a:spcAft>
                <a:spcPts val="1200"/>
              </a:spcAft>
              <a:buClr>
                <a:srgbClr val="A32428"/>
              </a:buClr>
              <a:buSzPct val="115000"/>
              <a:buFont typeface="Webdings" panose="05030102010509060703" pitchFamily="18" charset="2"/>
              <a:buChar char="a"/>
            </a:pPr>
            <a:r>
              <a:rPr lang="en-US" sz="2400" dirty="0">
                <a:latin typeface="+mj-lt"/>
                <a:ea typeface="Roboto" panose="02000000000000000000" pitchFamily="2" charset="0"/>
              </a:rPr>
              <a:t>Examine data for inconsistencies and errors</a:t>
            </a:r>
          </a:p>
          <a:p>
            <a:pPr marL="800100" lvl="1" indent="-350838">
              <a:spcAft>
                <a:spcPts val="1200"/>
              </a:spcAft>
              <a:buClr>
                <a:srgbClr val="A32428"/>
              </a:buClr>
              <a:buFont typeface="Arial" panose="020B0604020202020204" pitchFamily="34" charset="0"/>
              <a:buChar char="•"/>
            </a:pPr>
            <a:r>
              <a:rPr lang="en-US" sz="2200" dirty="0">
                <a:latin typeface="+mj-lt"/>
                <a:ea typeface="Roboto" panose="02000000000000000000" pitchFamily="2" charset="0"/>
              </a:rPr>
              <a:t>Discrepancies in number of observations </a:t>
            </a:r>
          </a:p>
          <a:p>
            <a:pPr marL="800100" lvl="1" indent="-350838">
              <a:spcAft>
                <a:spcPts val="1200"/>
              </a:spcAft>
              <a:buClr>
                <a:srgbClr val="A32428"/>
              </a:buClr>
              <a:buFont typeface="Arial" panose="020B0604020202020204" pitchFamily="34" charset="0"/>
              <a:buChar char="•"/>
            </a:pPr>
            <a:r>
              <a:rPr lang="en-US" sz="2200" dirty="0">
                <a:latin typeface="+mj-lt"/>
                <a:ea typeface="Roboto" panose="02000000000000000000" pitchFamily="2" charset="0"/>
              </a:rPr>
              <a:t>Out-of-range or wild codes</a:t>
            </a:r>
          </a:p>
          <a:p>
            <a:pPr marL="800100" lvl="1" indent="-350838">
              <a:spcAft>
                <a:spcPts val="1200"/>
              </a:spcAft>
              <a:buClr>
                <a:srgbClr val="A32428"/>
              </a:buClr>
              <a:buFont typeface="Arial" panose="020B0604020202020204" pitchFamily="34" charset="0"/>
              <a:buChar char="•"/>
            </a:pPr>
            <a:r>
              <a:rPr lang="en-US" sz="2200" dirty="0">
                <a:latin typeface="+mj-lt"/>
                <a:ea typeface="Roboto" panose="02000000000000000000" pitchFamily="2" charset="0"/>
              </a:rPr>
              <a:t>Undefined null values</a:t>
            </a:r>
          </a:p>
          <a:p>
            <a:pPr marL="465138" indent="-465138">
              <a:spcAft>
                <a:spcPts val="1200"/>
              </a:spcAft>
              <a:buClr>
                <a:srgbClr val="A32428"/>
              </a:buClr>
              <a:buSzPct val="115000"/>
              <a:buFont typeface="Webdings" panose="05030102010509060703" pitchFamily="18" charset="2"/>
              <a:buChar char="a"/>
            </a:pPr>
            <a:r>
              <a:rPr lang="en-US" sz="2400" dirty="0">
                <a:latin typeface="+mj-lt"/>
                <a:ea typeface="Roboto" panose="02000000000000000000" pitchFamily="2" charset="0"/>
              </a:rPr>
              <a:t>Review data for confidentiality/intellectual property issues, anonymization</a:t>
            </a:r>
          </a:p>
          <a:p>
            <a:pPr marL="465138" indent="-465138">
              <a:spcAft>
                <a:spcPts val="1200"/>
              </a:spcAft>
              <a:buClr>
                <a:srgbClr val="A32428"/>
              </a:buClr>
              <a:buSzPct val="115000"/>
              <a:buFont typeface="Webdings" panose="05030102010509060703" pitchFamily="18" charset="2"/>
              <a:buChar char="a"/>
            </a:pPr>
            <a:r>
              <a:rPr lang="en-US" sz="2400" dirty="0">
                <a:latin typeface="+mj-lt"/>
                <a:ea typeface="Roboto" panose="02000000000000000000" pitchFamily="2" charset="0"/>
              </a:rPr>
              <a:t>Confirm data is cited in article (and Readme)</a:t>
            </a:r>
          </a:p>
          <a:p>
            <a:pPr>
              <a:spcAft>
                <a:spcPts val="1200"/>
              </a:spcAft>
            </a:pPr>
            <a:endParaRPr lang="en-US" sz="2400" dirty="0">
              <a:latin typeface="+mj-lt"/>
              <a:ea typeface="Roboto" panose="02000000000000000000" pitchFamily="2" charset="0"/>
            </a:endParaRPr>
          </a:p>
        </p:txBody>
      </p:sp>
      <p:pic>
        <p:nvPicPr>
          <p:cNvPr id="9" name="Picture 8">
            <a:extLst>
              <a:ext uri="{FF2B5EF4-FFF2-40B4-BE49-F238E27FC236}">
                <a16:creationId xmlns:a16="http://schemas.microsoft.com/office/drawing/2014/main" id="{4AD20AFD-9EEF-4622-94A1-0553BA1FDCC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06000" y="6096000"/>
            <a:ext cx="1828800" cy="438912"/>
          </a:xfrm>
          <a:prstGeom prst="rect">
            <a:avLst/>
          </a:prstGeom>
        </p:spPr>
      </p:pic>
    </p:spTree>
    <p:extLst>
      <p:ext uri="{BB962C8B-B14F-4D97-AF65-F5344CB8AC3E}">
        <p14:creationId xmlns:p14="http://schemas.microsoft.com/office/powerpoint/2010/main" val="41781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0BEF27B-7BF8-45D3-8560-DDCAA4C4DBAF}"/>
              </a:ext>
            </a:extLst>
          </p:cNvPr>
          <p:cNvSpPr/>
          <p:nvPr/>
        </p:nvSpPr>
        <p:spPr>
          <a:xfrm>
            <a:off x="721895" y="2281795"/>
            <a:ext cx="2286000" cy="2286000"/>
          </a:xfrm>
          <a:prstGeom prst="rect">
            <a:avLst/>
          </a:prstGeom>
          <a:solidFill>
            <a:srgbClr val="003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pic>
        <p:nvPicPr>
          <p:cNvPr id="4" name="Picture 3">
            <a:extLst>
              <a:ext uri="{FF2B5EF4-FFF2-40B4-BE49-F238E27FC236}">
                <a16:creationId xmlns:a16="http://schemas.microsoft.com/office/drawing/2014/main" id="{11DFFFE5-066D-4EC6-A13E-57EE0CFB974D}"/>
              </a:ext>
            </a:extLst>
          </p:cNvPr>
          <p:cNvPicPr>
            <a:picLocks noChangeAspect="1"/>
          </p:cNvPicPr>
          <p:nvPr/>
        </p:nvPicPr>
        <p:blipFill>
          <a:blip r:embed="rId3"/>
          <a:stretch>
            <a:fillRect/>
          </a:stretch>
        </p:blipFill>
        <p:spPr>
          <a:xfrm>
            <a:off x="1108048" y="2525271"/>
            <a:ext cx="1513693" cy="1828800"/>
          </a:xfrm>
          <a:prstGeom prst="rect">
            <a:avLst/>
          </a:prstGeom>
        </p:spPr>
      </p:pic>
      <p:sp>
        <p:nvSpPr>
          <p:cNvPr id="6" name="TextBox 5">
            <a:extLst>
              <a:ext uri="{FF2B5EF4-FFF2-40B4-BE49-F238E27FC236}">
                <a16:creationId xmlns:a16="http://schemas.microsoft.com/office/drawing/2014/main" id="{DAEF1161-3960-43F6-8558-9AB20AE227E7}"/>
              </a:ext>
            </a:extLst>
          </p:cNvPr>
          <p:cNvSpPr txBox="1"/>
          <p:nvPr/>
        </p:nvSpPr>
        <p:spPr>
          <a:xfrm>
            <a:off x="721895" y="4590692"/>
            <a:ext cx="2286000" cy="954107"/>
          </a:xfrm>
          <a:prstGeom prst="rect">
            <a:avLst/>
          </a:prstGeom>
          <a:noFill/>
        </p:spPr>
        <p:txBody>
          <a:bodyPr wrap="square" rtlCol="0">
            <a:spAutoFit/>
          </a:bodyPr>
          <a:lstStyle/>
          <a:p>
            <a:pPr algn="ctr"/>
            <a:r>
              <a:rPr lang="en-US" sz="2800" dirty="0">
                <a:latin typeface="+mj-lt"/>
                <a:ea typeface="Roboto" panose="02000000000000000000" pitchFamily="2" charset="0"/>
              </a:rPr>
              <a:t>Code Review</a:t>
            </a:r>
          </a:p>
        </p:txBody>
      </p:sp>
      <p:sp>
        <p:nvSpPr>
          <p:cNvPr id="19" name="TextBox 18">
            <a:extLst>
              <a:ext uri="{FF2B5EF4-FFF2-40B4-BE49-F238E27FC236}">
                <a16:creationId xmlns:a16="http://schemas.microsoft.com/office/drawing/2014/main" id="{64CFA47A-BEC0-4A72-B238-7FAC482C5341}"/>
              </a:ext>
            </a:extLst>
          </p:cNvPr>
          <p:cNvSpPr txBox="1"/>
          <p:nvPr/>
        </p:nvSpPr>
        <p:spPr>
          <a:xfrm>
            <a:off x="3517231" y="2069427"/>
            <a:ext cx="5626769" cy="3724096"/>
          </a:xfrm>
          <a:prstGeom prst="rect">
            <a:avLst/>
          </a:prstGeom>
          <a:noFill/>
        </p:spPr>
        <p:txBody>
          <a:bodyPr wrap="square" rtlCol="0">
            <a:spAutoFit/>
          </a:bodyPr>
          <a:lstStyle/>
          <a:p>
            <a:pPr marL="465138" indent="-465138">
              <a:spcAft>
                <a:spcPts val="1200"/>
              </a:spcAft>
              <a:buClr>
                <a:srgbClr val="A32428"/>
              </a:buClr>
              <a:buSzPct val="115000"/>
              <a:buFont typeface="+mj-lt"/>
              <a:buAutoNum type="arabicPeriod"/>
            </a:pPr>
            <a:r>
              <a:rPr lang="en-US" sz="2400" dirty="0">
                <a:latin typeface="+mj-lt"/>
                <a:ea typeface="Roboto" panose="020B0604020202020204" charset="0"/>
              </a:rPr>
              <a:t>Check file names of codes contain the order of execution, i.e., prefixed with a step ##.</a:t>
            </a:r>
          </a:p>
          <a:p>
            <a:pPr marL="465138" indent="-465138">
              <a:spcAft>
                <a:spcPts val="1200"/>
              </a:spcAft>
              <a:buClr>
                <a:srgbClr val="A32428"/>
              </a:buClr>
              <a:buSzPct val="115000"/>
              <a:buFont typeface="+mj-lt"/>
              <a:buAutoNum type="arabicPeriod"/>
            </a:pPr>
            <a:r>
              <a:rPr lang="en-US" sz="2400" dirty="0">
                <a:latin typeface="+mj-lt"/>
                <a:ea typeface="Roboto" panose="020B0604020202020204" charset="0"/>
              </a:rPr>
              <a:t>Check for presence of master file that would execute all codes in sequence</a:t>
            </a:r>
          </a:p>
          <a:p>
            <a:pPr marL="465138" indent="-465138">
              <a:spcAft>
                <a:spcPts val="1200"/>
              </a:spcAft>
              <a:buClr>
                <a:srgbClr val="A32428"/>
              </a:buClr>
              <a:buSzPct val="115000"/>
              <a:buFont typeface="+mj-lt"/>
              <a:buAutoNum type="arabicPeriod"/>
            </a:pPr>
            <a:r>
              <a:rPr lang="en-US" sz="2400" dirty="0">
                <a:latin typeface="+mj-lt"/>
                <a:ea typeface="Roboto" panose="020B0604020202020204" charset="0"/>
              </a:rPr>
              <a:t>Identify </a:t>
            </a:r>
            <a:r>
              <a:rPr lang="en-US" sz="2400" u="sng" dirty="0">
                <a:latin typeface="+mj-lt"/>
                <a:ea typeface="Roboto" panose="020B0604020202020204" charset="0"/>
              </a:rPr>
              <a:t>software</a:t>
            </a:r>
            <a:r>
              <a:rPr lang="en-US" sz="2400" dirty="0">
                <a:latin typeface="+mj-lt"/>
                <a:ea typeface="Roboto" panose="020B0604020202020204" charset="0"/>
              </a:rPr>
              <a:t>, </a:t>
            </a:r>
            <a:r>
              <a:rPr lang="en-US" sz="2400" u="sng" dirty="0">
                <a:latin typeface="+mj-lt"/>
                <a:ea typeface="Roboto" panose="020B0604020202020204" charset="0"/>
              </a:rPr>
              <a:t>packages</a:t>
            </a:r>
            <a:r>
              <a:rPr lang="en-US" sz="2400" dirty="0">
                <a:latin typeface="+mj-lt"/>
                <a:ea typeface="Roboto" panose="020B0604020202020204" charset="0"/>
              </a:rPr>
              <a:t>, and </a:t>
            </a:r>
            <a:r>
              <a:rPr lang="en-US" sz="2400" u="sng" dirty="0">
                <a:latin typeface="+mj-lt"/>
                <a:ea typeface="Roboto" panose="020B0604020202020204" charset="0"/>
              </a:rPr>
              <a:t>OS</a:t>
            </a:r>
            <a:r>
              <a:rPr lang="en-US" sz="2400" dirty="0">
                <a:latin typeface="+mj-lt"/>
                <a:ea typeface="Roboto" panose="020B0604020202020204" charset="0"/>
              </a:rPr>
              <a:t> and their versions required to execute the code.   </a:t>
            </a:r>
            <a:endParaRPr lang="en-US" sz="2400" dirty="0">
              <a:latin typeface="+mj-lt"/>
              <a:ea typeface="Roboto" panose="02000000000000000000" pitchFamily="2" charset="0"/>
            </a:endParaRPr>
          </a:p>
        </p:txBody>
      </p:sp>
      <p:pic>
        <p:nvPicPr>
          <p:cNvPr id="7" name="Picture 6"/>
          <p:cNvPicPr>
            <a:picLocks noChangeAspect="1"/>
          </p:cNvPicPr>
          <p:nvPr/>
        </p:nvPicPr>
        <p:blipFill rotWithShape="1">
          <a:blip r:embed="rId4"/>
          <a:srcRect l="40254" t="4512" r="32464" b="55168"/>
          <a:stretch/>
        </p:blipFill>
        <p:spPr>
          <a:xfrm>
            <a:off x="9144000" y="2252340"/>
            <a:ext cx="2891315" cy="3031853"/>
          </a:xfrm>
          <a:prstGeom prst="rect">
            <a:avLst/>
          </a:prstGeom>
        </p:spPr>
      </p:pic>
      <p:sp>
        <p:nvSpPr>
          <p:cNvPr id="8" name="TextBox 7">
            <a:extLst>
              <a:ext uri="{FF2B5EF4-FFF2-40B4-BE49-F238E27FC236}">
                <a16:creationId xmlns:a16="http://schemas.microsoft.com/office/drawing/2014/main" id="{D7046153-E058-4455-B1C5-1C92F437C3A3}"/>
              </a:ext>
            </a:extLst>
          </p:cNvPr>
          <p:cNvSpPr txBox="1"/>
          <p:nvPr/>
        </p:nvSpPr>
        <p:spPr>
          <a:xfrm>
            <a:off x="583347" y="801469"/>
            <a:ext cx="10886758" cy="1015663"/>
          </a:xfrm>
          <a:prstGeom prst="rect">
            <a:avLst/>
          </a:prstGeom>
          <a:noFill/>
        </p:spPr>
        <p:txBody>
          <a:bodyPr wrap="square" rtlCol="0">
            <a:spAutoFit/>
          </a:bodyPr>
          <a:lstStyle/>
          <a:p>
            <a:r>
              <a:rPr lang="en-US" sz="6000" b="1" dirty="0">
                <a:solidFill>
                  <a:srgbClr val="A32428"/>
                </a:solidFill>
                <a:latin typeface="Playfair Display ExtraBold" pitchFamily="2" charset="0"/>
              </a:rPr>
              <a:t>Research Code Management</a:t>
            </a:r>
          </a:p>
        </p:txBody>
      </p:sp>
      <p:pic>
        <p:nvPicPr>
          <p:cNvPr id="10" name="Picture 9">
            <a:extLst>
              <a:ext uri="{FF2B5EF4-FFF2-40B4-BE49-F238E27FC236}">
                <a16:creationId xmlns:a16="http://schemas.microsoft.com/office/drawing/2014/main" id="{B2EBA219-CCDD-423D-8A2D-85A6461F326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06000" y="6096000"/>
            <a:ext cx="1828800" cy="438912"/>
          </a:xfrm>
          <a:prstGeom prst="rect">
            <a:avLst/>
          </a:prstGeom>
        </p:spPr>
      </p:pic>
    </p:spTree>
    <p:extLst>
      <p:ext uri="{BB962C8B-B14F-4D97-AF65-F5344CB8AC3E}">
        <p14:creationId xmlns:p14="http://schemas.microsoft.com/office/powerpoint/2010/main" val="403529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0BEF27B-7BF8-45D3-8560-DDCAA4C4DBAF}"/>
              </a:ext>
            </a:extLst>
          </p:cNvPr>
          <p:cNvSpPr/>
          <p:nvPr/>
        </p:nvSpPr>
        <p:spPr>
          <a:xfrm>
            <a:off x="721895" y="2281795"/>
            <a:ext cx="2286000" cy="2286000"/>
          </a:xfrm>
          <a:prstGeom prst="rect">
            <a:avLst/>
          </a:prstGeom>
          <a:solidFill>
            <a:srgbClr val="003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pic>
        <p:nvPicPr>
          <p:cNvPr id="4" name="Picture 3">
            <a:extLst>
              <a:ext uri="{FF2B5EF4-FFF2-40B4-BE49-F238E27FC236}">
                <a16:creationId xmlns:a16="http://schemas.microsoft.com/office/drawing/2014/main" id="{11DFFFE5-066D-4EC6-A13E-57EE0CFB974D}"/>
              </a:ext>
            </a:extLst>
          </p:cNvPr>
          <p:cNvPicPr>
            <a:picLocks noChangeAspect="1"/>
          </p:cNvPicPr>
          <p:nvPr/>
        </p:nvPicPr>
        <p:blipFill>
          <a:blip r:embed="rId3"/>
          <a:stretch>
            <a:fillRect/>
          </a:stretch>
        </p:blipFill>
        <p:spPr>
          <a:xfrm>
            <a:off x="1108048" y="2525271"/>
            <a:ext cx="1513693" cy="1828800"/>
          </a:xfrm>
          <a:prstGeom prst="rect">
            <a:avLst/>
          </a:prstGeom>
        </p:spPr>
      </p:pic>
      <p:sp>
        <p:nvSpPr>
          <p:cNvPr id="6" name="TextBox 5">
            <a:extLst>
              <a:ext uri="{FF2B5EF4-FFF2-40B4-BE49-F238E27FC236}">
                <a16:creationId xmlns:a16="http://schemas.microsoft.com/office/drawing/2014/main" id="{DAEF1161-3960-43F6-8558-9AB20AE227E7}"/>
              </a:ext>
            </a:extLst>
          </p:cNvPr>
          <p:cNvSpPr txBox="1"/>
          <p:nvPr/>
        </p:nvSpPr>
        <p:spPr>
          <a:xfrm>
            <a:off x="721895" y="4590692"/>
            <a:ext cx="2286000" cy="954107"/>
          </a:xfrm>
          <a:prstGeom prst="rect">
            <a:avLst/>
          </a:prstGeom>
          <a:noFill/>
        </p:spPr>
        <p:txBody>
          <a:bodyPr wrap="square" rtlCol="0">
            <a:spAutoFit/>
          </a:bodyPr>
          <a:lstStyle/>
          <a:p>
            <a:pPr algn="ctr"/>
            <a:r>
              <a:rPr lang="en-US" sz="2800" dirty="0">
                <a:latin typeface="+mj-lt"/>
                <a:ea typeface="Roboto" panose="02000000000000000000" pitchFamily="2" charset="0"/>
              </a:rPr>
              <a:t>Code Review</a:t>
            </a:r>
          </a:p>
        </p:txBody>
      </p:sp>
      <p:sp>
        <p:nvSpPr>
          <p:cNvPr id="19" name="TextBox 18">
            <a:extLst>
              <a:ext uri="{FF2B5EF4-FFF2-40B4-BE49-F238E27FC236}">
                <a16:creationId xmlns:a16="http://schemas.microsoft.com/office/drawing/2014/main" id="{64CFA47A-BEC0-4A72-B238-7FAC482C5341}"/>
              </a:ext>
            </a:extLst>
          </p:cNvPr>
          <p:cNvSpPr txBox="1"/>
          <p:nvPr/>
        </p:nvSpPr>
        <p:spPr>
          <a:xfrm>
            <a:off x="3403013" y="1690084"/>
            <a:ext cx="8065168" cy="3662541"/>
          </a:xfrm>
          <a:prstGeom prst="rect">
            <a:avLst/>
          </a:prstGeom>
          <a:noFill/>
        </p:spPr>
        <p:txBody>
          <a:bodyPr wrap="square" rtlCol="0">
            <a:spAutoFit/>
          </a:bodyPr>
          <a:lstStyle/>
          <a:p>
            <a:pPr marL="465138" indent="-465138">
              <a:spcAft>
                <a:spcPts val="1200"/>
              </a:spcAft>
              <a:buClr>
                <a:srgbClr val="A32428"/>
              </a:buClr>
              <a:buSzPct val="115000"/>
              <a:buFont typeface="+mj-lt"/>
              <a:buAutoNum type="arabicPeriod" startAt="4"/>
            </a:pPr>
            <a:r>
              <a:rPr lang="en-US" sz="2400" dirty="0">
                <a:latin typeface="+mj-lt"/>
                <a:ea typeface="Roboto" panose="02000000000000000000" pitchFamily="2" charset="0"/>
              </a:rPr>
              <a:t>Convert absolute file paths to relative file paths</a:t>
            </a:r>
          </a:p>
          <a:p>
            <a:pPr marL="465138" indent="-465138">
              <a:spcAft>
                <a:spcPts val="1200"/>
              </a:spcAft>
              <a:buClr>
                <a:srgbClr val="A32428"/>
              </a:buClr>
              <a:buSzPct val="115000"/>
              <a:buFont typeface="+mj-lt"/>
              <a:buAutoNum type="arabicPeriod" startAt="4"/>
            </a:pPr>
            <a:r>
              <a:rPr lang="en-US" sz="2400" dirty="0">
                <a:latin typeface="+mj-lt"/>
                <a:ea typeface="Roboto" panose="02000000000000000000" pitchFamily="2" charset="0"/>
              </a:rPr>
              <a:t>Check code for presence of non-executable comments that document analysis processes </a:t>
            </a:r>
          </a:p>
          <a:p>
            <a:pPr marL="465138" indent="-465138">
              <a:spcAft>
                <a:spcPts val="1200"/>
              </a:spcAft>
              <a:buClr>
                <a:srgbClr val="A32428"/>
              </a:buClr>
              <a:buSzPct val="115000"/>
              <a:buFont typeface="+mj-lt"/>
              <a:buAutoNum type="arabicPeriod" startAt="4"/>
            </a:pPr>
            <a:r>
              <a:rPr lang="en-US" sz="2400" dirty="0">
                <a:latin typeface="+mj-lt"/>
                <a:ea typeface="Roboto" panose="02000000000000000000" pitchFamily="2" charset="0"/>
              </a:rPr>
              <a:t>Map code processes to paper sections using comments</a:t>
            </a:r>
          </a:p>
          <a:p>
            <a:pPr marL="465138" indent="-465138">
              <a:spcAft>
                <a:spcPts val="1200"/>
              </a:spcAft>
              <a:buClr>
                <a:srgbClr val="A32428"/>
              </a:buClr>
              <a:buSzPct val="115000"/>
              <a:buFont typeface="+mj-lt"/>
              <a:buAutoNum type="arabicPeriod" startAt="4"/>
            </a:pPr>
            <a:r>
              <a:rPr lang="en-US" sz="2400" dirty="0">
                <a:latin typeface="+mj-lt"/>
                <a:ea typeface="Roboto" panose="02000000000000000000" pitchFamily="2" charset="0"/>
              </a:rPr>
              <a:t>Remove or comment out unnecessary codes</a:t>
            </a:r>
          </a:p>
          <a:p>
            <a:pPr marL="465138" indent="-465138">
              <a:spcAft>
                <a:spcPts val="1200"/>
              </a:spcAft>
              <a:buClr>
                <a:srgbClr val="A32428"/>
              </a:buClr>
              <a:buSzPct val="115000"/>
              <a:buFont typeface="+mj-lt"/>
              <a:buAutoNum type="arabicPeriod" startAt="4"/>
            </a:pPr>
            <a:r>
              <a:rPr lang="en-US" sz="2400" dirty="0">
                <a:latin typeface="+mj-lt"/>
                <a:ea typeface="Roboto" panose="02000000000000000000" pitchFamily="2" charset="0"/>
              </a:rPr>
              <a:t>Label new variables and their values immediately after creation</a:t>
            </a:r>
          </a:p>
        </p:txBody>
      </p:sp>
      <p:pic>
        <p:nvPicPr>
          <p:cNvPr id="8" name="Picture 7">
            <a:extLst>
              <a:ext uri="{FF2B5EF4-FFF2-40B4-BE49-F238E27FC236}">
                <a16:creationId xmlns:a16="http://schemas.microsoft.com/office/drawing/2014/main" id="{AB2A54C8-8449-4B17-A49A-A27A0E68C2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06000" y="6096000"/>
            <a:ext cx="1828800" cy="438912"/>
          </a:xfrm>
          <a:prstGeom prst="rect">
            <a:avLst/>
          </a:prstGeom>
        </p:spPr>
      </p:pic>
    </p:spTree>
    <p:extLst>
      <p:ext uri="{BB962C8B-B14F-4D97-AF65-F5344CB8AC3E}">
        <p14:creationId xmlns:p14="http://schemas.microsoft.com/office/powerpoint/2010/main" val="61545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0BEF27B-7BF8-45D3-8560-DDCAA4C4DBAF}"/>
              </a:ext>
            </a:extLst>
          </p:cNvPr>
          <p:cNvSpPr/>
          <p:nvPr/>
        </p:nvSpPr>
        <p:spPr>
          <a:xfrm>
            <a:off x="721895" y="2281795"/>
            <a:ext cx="2286000" cy="2286000"/>
          </a:xfrm>
          <a:prstGeom prst="rect">
            <a:avLst/>
          </a:prstGeom>
          <a:solidFill>
            <a:srgbClr val="003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1DFFFE5-066D-4EC6-A13E-57EE0CFB974D}"/>
              </a:ext>
            </a:extLst>
          </p:cNvPr>
          <p:cNvPicPr>
            <a:picLocks noChangeAspect="1"/>
          </p:cNvPicPr>
          <p:nvPr/>
        </p:nvPicPr>
        <p:blipFill>
          <a:blip r:embed="rId3"/>
          <a:stretch>
            <a:fillRect/>
          </a:stretch>
        </p:blipFill>
        <p:spPr>
          <a:xfrm>
            <a:off x="1108048" y="2525271"/>
            <a:ext cx="1513693" cy="1828800"/>
          </a:xfrm>
          <a:prstGeom prst="rect">
            <a:avLst/>
          </a:prstGeom>
        </p:spPr>
      </p:pic>
      <p:sp>
        <p:nvSpPr>
          <p:cNvPr id="6" name="TextBox 5">
            <a:extLst>
              <a:ext uri="{FF2B5EF4-FFF2-40B4-BE49-F238E27FC236}">
                <a16:creationId xmlns:a16="http://schemas.microsoft.com/office/drawing/2014/main" id="{DAEF1161-3960-43F6-8558-9AB20AE227E7}"/>
              </a:ext>
            </a:extLst>
          </p:cNvPr>
          <p:cNvSpPr txBox="1"/>
          <p:nvPr/>
        </p:nvSpPr>
        <p:spPr>
          <a:xfrm>
            <a:off x="721895" y="4590692"/>
            <a:ext cx="2286000" cy="954107"/>
          </a:xfrm>
          <a:prstGeom prst="rect">
            <a:avLst/>
          </a:prstGeom>
          <a:noFill/>
        </p:spPr>
        <p:txBody>
          <a:bodyPr wrap="square" rtlCol="0">
            <a:spAutoFit/>
          </a:bodyPr>
          <a:lstStyle/>
          <a:p>
            <a:pPr algn="ctr"/>
            <a:r>
              <a:rPr lang="en-US" sz="2800" dirty="0">
                <a:latin typeface="+mj-lt"/>
                <a:ea typeface="Roboto" panose="02000000000000000000" pitchFamily="2" charset="0"/>
              </a:rPr>
              <a:t>Code Review</a:t>
            </a:r>
          </a:p>
        </p:txBody>
      </p:sp>
      <p:sp>
        <p:nvSpPr>
          <p:cNvPr id="19" name="TextBox 18">
            <a:extLst>
              <a:ext uri="{FF2B5EF4-FFF2-40B4-BE49-F238E27FC236}">
                <a16:creationId xmlns:a16="http://schemas.microsoft.com/office/drawing/2014/main" id="{64CFA47A-BEC0-4A72-B238-7FAC482C5341}"/>
              </a:ext>
            </a:extLst>
          </p:cNvPr>
          <p:cNvSpPr txBox="1"/>
          <p:nvPr/>
        </p:nvSpPr>
        <p:spPr>
          <a:xfrm>
            <a:off x="3399798" y="1295400"/>
            <a:ext cx="8335001" cy="5293757"/>
          </a:xfrm>
          <a:prstGeom prst="rect">
            <a:avLst/>
          </a:prstGeom>
          <a:noFill/>
        </p:spPr>
        <p:txBody>
          <a:bodyPr wrap="square" rtlCol="0">
            <a:spAutoFit/>
          </a:bodyPr>
          <a:lstStyle/>
          <a:p>
            <a:pPr marL="465138" indent="-465138">
              <a:spcAft>
                <a:spcPts val="1200"/>
              </a:spcAft>
              <a:buClr>
                <a:srgbClr val="A32428"/>
              </a:buClr>
              <a:buSzPct val="115000"/>
              <a:buFont typeface="+mj-lt"/>
              <a:buAutoNum type="arabicPeriod" startAt="9"/>
            </a:pPr>
            <a:r>
              <a:rPr lang="en-US" sz="2400" dirty="0">
                <a:latin typeface="+mj-lt"/>
                <a:ea typeface="Roboto" panose="02000000000000000000" pitchFamily="2" charset="0"/>
              </a:rPr>
              <a:t>Run the code from start to finish in one go, using a different computer (not the one you used to run your analysis).   Rebuild the computing environment if necessary. </a:t>
            </a:r>
          </a:p>
          <a:p>
            <a:pPr marL="465138" indent="-465138">
              <a:spcAft>
                <a:spcPts val="1200"/>
              </a:spcAft>
              <a:buClr>
                <a:srgbClr val="A32428"/>
              </a:buClr>
              <a:buSzPct val="115000"/>
              <a:buFont typeface="+mj-lt"/>
              <a:buAutoNum type="arabicPeriod" startAt="9"/>
            </a:pPr>
            <a:r>
              <a:rPr lang="en-US" sz="2400" dirty="0">
                <a:latin typeface="+mj-lt"/>
                <a:ea typeface="Roboto" panose="02000000000000000000" pitchFamily="2" charset="0"/>
              </a:rPr>
              <a:t>Address errors in the code.  Repeat until no more errors are encountered.  </a:t>
            </a:r>
          </a:p>
          <a:p>
            <a:pPr marL="465138" indent="-465138">
              <a:spcAft>
                <a:spcPts val="1200"/>
              </a:spcAft>
              <a:buClr>
                <a:srgbClr val="A32428"/>
              </a:buClr>
              <a:buSzPct val="115000"/>
              <a:buFont typeface="+mj-lt"/>
              <a:buAutoNum type="arabicPeriod" startAt="9"/>
            </a:pPr>
            <a:r>
              <a:rPr lang="en-US" sz="2400" dirty="0">
                <a:latin typeface="+mj-lt"/>
                <a:ea typeface="Roboto" panose="02000000000000000000" pitchFamily="2" charset="0"/>
              </a:rPr>
              <a:t>Note in the code the date you last executed your code from start to finish.</a:t>
            </a:r>
          </a:p>
          <a:p>
            <a:pPr marL="465138" indent="-465138">
              <a:spcAft>
                <a:spcPts val="1200"/>
              </a:spcAft>
              <a:buClr>
                <a:srgbClr val="A32428"/>
              </a:buClr>
              <a:buSzPct val="115000"/>
              <a:buFont typeface="+mj-lt"/>
              <a:buAutoNum type="arabicPeriod" startAt="9"/>
            </a:pPr>
            <a:r>
              <a:rPr lang="en-US" sz="2400" dirty="0">
                <a:latin typeface="+mj-lt"/>
                <a:ea typeface="Roboto" panose="02000000000000000000" pitchFamily="2" charset="0"/>
              </a:rPr>
              <a:t>Compare code output to findings presented in the article. </a:t>
            </a:r>
          </a:p>
          <a:p>
            <a:pPr marL="465138" indent="-465138">
              <a:spcAft>
                <a:spcPts val="1200"/>
              </a:spcAft>
              <a:buClr>
                <a:srgbClr val="A32428"/>
              </a:buClr>
              <a:buSzPct val="115000"/>
              <a:buFont typeface="+mj-lt"/>
              <a:buAutoNum type="arabicPeriod" startAt="9"/>
            </a:pPr>
            <a:r>
              <a:rPr lang="en-US" sz="2400" dirty="0">
                <a:latin typeface="+mj-lt"/>
                <a:ea typeface="Roboto" panose="02000000000000000000" pitchFamily="2" charset="0"/>
              </a:rPr>
              <a:t>Code generates output in the same order as they appear on the manuscript (if possible)</a:t>
            </a:r>
          </a:p>
          <a:p>
            <a:pPr marL="465138" indent="-465138">
              <a:spcAft>
                <a:spcPts val="1200"/>
              </a:spcAft>
              <a:buClr>
                <a:srgbClr val="A32428"/>
              </a:buClr>
              <a:buSzPct val="115000"/>
              <a:buFont typeface="+mj-lt"/>
              <a:buAutoNum type="arabicPeriod" startAt="9"/>
            </a:pPr>
            <a:r>
              <a:rPr lang="en-US" sz="2400" dirty="0">
                <a:latin typeface="+mj-lt"/>
                <a:ea typeface="Roboto" panose="02000000000000000000" pitchFamily="2" charset="0"/>
              </a:rPr>
              <a:t>Inspect code inefficiencies, hardcoded values, others</a:t>
            </a:r>
          </a:p>
        </p:txBody>
      </p:sp>
      <p:pic>
        <p:nvPicPr>
          <p:cNvPr id="7" name="Picture 6">
            <a:extLst>
              <a:ext uri="{FF2B5EF4-FFF2-40B4-BE49-F238E27FC236}">
                <a16:creationId xmlns:a16="http://schemas.microsoft.com/office/drawing/2014/main" id="{C2B89956-CED0-43EE-8ECC-210CA215F6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82200" y="457200"/>
            <a:ext cx="1828800" cy="438912"/>
          </a:xfrm>
          <a:prstGeom prst="rect">
            <a:avLst/>
          </a:prstGeom>
        </p:spPr>
      </p:pic>
    </p:spTree>
    <p:extLst>
      <p:ext uri="{BB962C8B-B14F-4D97-AF65-F5344CB8AC3E}">
        <p14:creationId xmlns:p14="http://schemas.microsoft.com/office/powerpoint/2010/main" val="243969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2345C78-8DC7-4526-B3EB-9F5EE94038BE}"/>
              </a:ext>
            </a:extLst>
          </p:cNvPr>
          <p:cNvSpPr/>
          <p:nvPr/>
        </p:nvSpPr>
        <p:spPr>
          <a:xfrm>
            <a:off x="0" y="799919"/>
            <a:ext cx="12192000" cy="6088566"/>
          </a:xfrm>
          <a:prstGeom prst="rect">
            <a:avLst/>
          </a:prstGeom>
          <a:gradFill flip="none" rotWithShape="1">
            <a:gsLst>
              <a:gs pos="59000">
                <a:srgbClr val="49C6CF">
                  <a:alpha val="20000"/>
                </a:srgbClr>
              </a:gs>
              <a:gs pos="99000">
                <a:srgbClr val="49C6CF">
                  <a:alpha val="45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 name="TextBox 3"/>
          <p:cNvSpPr txBox="1"/>
          <p:nvPr/>
        </p:nvSpPr>
        <p:spPr>
          <a:xfrm>
            <a:off x="362278" y="990600"/>
            <a:ext cx="5674116" cy="1446550"/>
          </a:xfrm>
          <a:prstGeom prst="rect">
            <a:avLst/>
          </a:prstGeom>
          <a:noFill/>
        </p:spPr>
        <p:txBody>
          <a:bodyPr wrap="square" rtlCol="0">
            <a:spAutoFit/>
          </a:bodyPr>
          <a:lstStyle/>
          <a:p>
            <a:pPr marL="465138" indent="-465138">
              <a:spcAft>
                <a:spcPts val="1200"/>
              </a:spcAft>
              <a:buClr>
                <a:srgbClr val="B31B16"/>
              </a:buClr>
              <a:buFont typeface="Wingdings 3" panose="05040102010807070707" pitchFamily="18" charset="2"/>
              <a:buChar char="Æ"/>
            </a:pPr>
            <a:r>
              <a:rPr lang="en-US" sz="2200" dirty="0">
                <a:latin typeface="+mj-lt"/>
              </a:rPr>
              <a:t>Highlight on your manuscript all sections (e.g., paragraphs, sentences, tables, charts) and in-line text that reference output derived from your data.</a:t>
            </a:r>
          </a:p>
        </p:txBody>
      </p:sp>
      <p:pic>
        <p:nvPicPr>
          <p:cNvPr id="5" name="Picture 4"/>
          <p:cNvPicPr>
            <a:picLocks noChangeAspect="1"/>
          </p:cNvPicPr>
          <p:nvPr/>
        </p:nvPicPr>
        <p:blipFill rotWithShape="1">
          <a:blip r:embed="rId3"/>
          <a:srcRect l="-460" t="-451" r="460" b="28041"/>
          <a:stretch/>
        </p:blipFill>
        <p:spPr>
          <a:xfrm>
            <a:off x="8097774" y="673146"/>
            <a:ext cx="3722437" cy="222190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p:cNvPicPr>
            <a:picLocks noChangeAspect="1"/>
          </p:cNvPicPr>
          <p:nvPr/>
        </p:nvPicPr>
        <p:blipFill rotWithShape="1">
          <a:blip r:embed="rId4"/>
          <a:srcRect l="4095" t="12588" r="25708" b="18960"/>
          <a:stretch/>
        </p:blipFill>
        <p:spPr>
          <a:xfrm>
            <a:off x="7909456" y="3066953"/>
            <a:ext cx="4025070" cy="149961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p:cNvPicPr>
            <a:picLocks noChangeAspect="1"/>
          </p:cNvPicPr>
          <p:nvPr/>
        </p:nvPicPr>
        <p:blipFill rotWithShape="1">
          <a:blip r:embed="rId5"/>
          <a:srcRect l="661" r="2058" b="14967"/>
          <a:stretch/>
        </p:blipFill>
        <p:spPr>
          <a:xfrm>
            <a:off x="7946458" y="4845632"/>
            <a:ext cx="4067798" cy="145789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TextBox 7"/>
          <p:cNvSpPr txBox="1"/>
          <p:nvPr/>
        </p:nvSpPr>
        <p:spPr>
          <a:xfrm>
            <a:off x="362278" y="2977877"/>
            <a:ext cx="6080085" cy="1107996"/>
          </a:xfrm>
          <a:prstGeom prst="rect">
            <a:avLst/>
          </a:prstGeom>
          <a:noFill/>
        </p:spPr>
        <p:txBody>
          <a:bodyPr wrap="square" rtlCol="0">
            <a:spAutoFit/>
          </a:bodyPr>
          <a:lstStyle/>
          <a:p>
            <a:pPr marL="465138" indent="-465138">
              <a:spcAft>
                <a:spcPts val="1200"/>
              </a:spcAft>
              <a:buClr>
                <a:srgbClr val="B31B16"/>
              </a:buClr>
              <a:buFont typeface="Wingdings 3" panose="05040102010807070707" pitchFamily="18" charset="2"/>
              <a:buChar char="Æ"/>
            </a:pPr>
            <a:r>
              <a:rPr lang="en-US" sz="2200" dirty="0">
                <a:latin typeface="+mj-lt"/>
              </a:rPr>
              <a:t>Highlight sections stating that methodological assumptions were assessed</a:t>
            </a:r>
          </a:p>
        </p:txBody>
      </p:sp>
      <p:sp>
        <p:nvSpPr>
          <p:cNvPr id="2" name="TextBox 1">
            <a:extLst>
              <a:ext uri="{FF2B5EF4-FFF2-40B4-BE49-F238E27FC236}">
                <a16:creationId xmlns:a16="http://schemas.microsoft.com/office/drawing/2014/main" id="{A8F4628A-1FB8-4F9D-B229-A768A572156D}"/>
              </a:ext>
            </a:extLst>
          </p:cNvPr>
          <p:cNvSpPr txBox="1"/>
          <p:nvPr/>
        </p:nvSpPr>
        <p:spPr>
          <a:xfrm>
            <a:off x="1226127" y="4001869"/>
            <a:ext cx="6673622" cy="646331"/>
          </a:xfrm>
          <a:prstGeom prst="rect">
            <a:avLst/>
          </a:prstGeom>
          <a:noFill/>
        </p:spPr>
        <p:txBody>
          <a:bodyPr wrap="none" rtlCol="0">
            <a:spAutoFit/>
          </a:bodyPr>
          <a:lstStyle/>
          <a:p>
            <a:r>
              <a:rPr lang="en-US" dirty="0">
                <a:latin typeface="+mj-lt"/>
              </a:rPr>
              <a:t>For example: “Normality was assessed for the distribution of all </a:t>
            </a:r>
          </a:p>
          <a:p>
            <a:r>
              <a:rPr lang="en-US" dirty="0">
                <a:latin typeface="+mj-lt"/>
              </a:rPr>
              <a:t>continuous variables of interest” – show proof in your code</a:t>
            </a:r>
          </a:p>
        </p:txBody>
      </p:sp>
      <p:sp>
        <p:nvSpPr>
          <p:cNvPr id="9" name="TextBox 8">
            <a:extLst>
              <a:ext uri="{FF2B5EF4-FFF2-40B4-BE49-F238E27FC236}">
                <a16:creationId xmlns:a16="http://schemas.microsoft.com/office/drawing/2014/main" id="{A74E1688-63DC-41F8-9869-1CB1EA6B8999}"/>
              </a:ext>
            </a:extLst>
          </p:cNvPr>
          <p:cNvSpPr txBox="1"/>
          <p:nvPr/>
        </p:nvSpPr>
        <p:spPr>
          <a:xfrm>
            <a:off x="362278" y="4541798"/>
            <a:ext cx="6080085" cy="430887"/>
          </a:xfrm>
          <a:prstGeom prst="rect">
            <a:avLst/>
          </a:prstGeom>
          <a:noFill/>
        </p:spPr>
        <p:txBody>
          <a:bodyPr wrap="square" rtlCol="0">
            <a:spAutoFit/>
          </a:bodyPr>
          <a:lstStyle/>
          <a:p>
            <a:pPr marL="465138" indent="-465138">
              <a:spcAft>
                <a:spcPts val="1200"/>
              </a:spcAft>
              <a:buClr>
                <a:srgbClr val="B31B16"/>
              </a:buClr>
              <a:buFont typeface="Wingdings 3" panose="05040102010807070707" pitchFamily="18" charset="2"/>
              <a:buChar char="Æ"/>
            </a:pPr>
            <a:r>
              <a:rPr lang="en-US" sz="2200" dirty="0">
                <a:latin typeface="+mj-lt"/>
              </a:rPr>
              <a:t>Highlight operationalization of variables</a:t>
            </a:r>
          </a:p>
        </p:txBody>
      </p:sp>
      <p:sp>
        <p:nvSpPr>
          <p:cNvPr id="10" name="TextBox 9">
            <a:extLst>
              <a:ext uri="{FF2B5EF4-FFF2-40B4-BE49-F238E27FC236}">
                <a16:creationId xmlns:a16="http://schemas.microsoft.com/office/drawing/2014/main" id="{D312B6DB-E5AD-4D70-8FC0-E382EF2881E8}"/>
              </a:ext>
            </a:extLst>
          </p:cNvPr>
          <p:cNvSpPr txBox="1"/>
          <p:nvPr/>
        </p:nvSpPr>
        <p:spPr>
          <a:xfrm>
            <a:off x="1226127" y="4958691"/>
            <a:ext cx="5239576" cy="646331"/>
          </a:xfrm>
          <a:prstGeom prst="rect">
            <a:avLst/>
          </a:prstGeom>
          <a:noFill/>
        </p:spPr>
        <p:txBody>
          <a:bodyPr wrap="none" rtlCol="0">
            <a:spAutoFit/>
          </a:bodyPr>
          <a:lstStyle/>
          <a:p>
            <a:r>
              <a:rPr lang="en-US" dirty="0">
                <a:latin typeface="+mj-lt"/>
              </a:rPr>
              <a:t>For example: “We defined </a:t>
            </a:r>
            <a:r>
              <a:rPr lang="en-US" b="1" u="sng" dirty="0">
                <a:latin typeface="+mj-lt"/>
              </a:rPr>
              <a:t>obese</a:t>
            </a:r>
            <a:r>
              <a:rPr lang="en-US" dirty="0">
                <a:latin typeface="+mj-lt"/>
              </a:rPr>
              <a:t> as BMI &gt; 28…” </a:t>
            </a:r>
          </a:p>
          <a:p>
            <a:r>
              <a:rPr lang="en-US" dirty="0">
                <a:latin typeface="+mj-lt"/>
              </a:rPr>
              <a:t>– inspect your code</a:t>
            </a:r>
          </a:p>
        </p:txBody>
      </p:sp>
      <p:sp>
        <p:nvSpPr>
          <p:cNvPr id="11" name="TextBox 10">
            <a:extLst>
              <a:ext uri="{FF2B5EF4-FFF2-40B4-BE49-F238E27FC236}">
                <a16:creationId xmlns:a16="http://schemas.microsoft.com/office/drawing/2014/main" id="{6394CA0A-B344-4D36-B051-3278EEC8F78B}"/>
              </a:ext>
            </a:extLst>
          </p:cNvPr>
          <p:cNvSpPr txBox="1"/>
          <p:nvPr/>
        </p:nvSpPr>
        <p:spPr>
          <a:xfrm>
            <a:off x="1219200" y="2401669"/>
            <a:ext cx="4955203" cy="646331"/>
          </a:xfrm>
          <a:prstGeom prst="rect">
            <a:avLst/>
          </a:prstGeom>
          <a:noFill/>
        </p:spPr>
        <p:txBody>
          <a:bodyPr wrap="none" rtlCol="0">
            <a:spAutoFit/>
          </a:bodyPr>
          <a:lstStyle/>
          <a:p>
            <a:r>
              <a:rPr lang="en-US" dirty="0">
                <a:latin typeface="+mj-lt"/>
              </a:rPr>
              <a:t>In the output file, highlight the numbers, </a:t>
            </a:r>
          </a:p>
          <a:p>
            <a:r>
              <a:rPr lang="en-US" dirty="0">
                <a:latin typeface="+mj-lt"/>
              </a:rPr>
              <a:t>tables, figures, charts used in your manuscript </a:t>
            </a:r>
          </a:p>
        </p:txBody>
      </p:sp>
      <p:sp>
        <p:nvSpPr>
          <p:cNvPr id="13" name="Rectangle 12">
            <a:extLst>
              <a:ext uri="{FF2B5EF4-FFF2-40B4-BE49-F238E27FC236}">
                <a16:creationId xmlns:a16="http://schemas.microsoft.com/office/drawing/2014/main" id="{8A634BF0-EEFF-4738-B924-7ABE27E2AD25}"/>
              </a:ext>
            </a:extLst>
          </p:cNvPr>
          <p:cNvSpPr/>
          <p:nvPr/>
        </p:nvSpPr>
        <p:spPr>
          <a:xfrm>
            <a:off x="414069" y="5569578"/>
            <a:ext cx="7784001" cy="769441"/>
          </a:xfrm>
          <a:prstGeom prst="rect">
            <a:avLst/>
          </a:prstGeom>
        </p:spPr>
        <p:txBody>
          <a:bodyPr wrap="square">
            <a:spAutoFit/>
          </a:bodyPr>
          <a:lstStyle/>
          <a:p>
            <a:pPr marL="465138" indent="-465138">
              <a:spcAft>
                <a:spcPts val="1200"/>
              </a:spcAft>
              <a:buClr>
                <a:srgbClr val="B31B16"/>
              </a:buClr>
              <a:buFont typeface="Wingdings 3" panose="05040102010807070707" pitchFamily="18" charset="2"/>
              <a:buChar char="Æ"/>
            </a:pPr>
            <a:r>
              <a:rPr lang="en-US" sz="2200" dirty="0">
                <a:latin typeface="+mj-lt"/>
              </a:rPr>
              <a:t>Highlight claims of additional analyses, but not shown, and promising to make them available upon request</a:t>
            </a:r>
            <a:endParaRPr lang="en-US" dirty="0">
              <a:latin typeface="+mj-lt"/>
            </a:endParaRPr>
          </a:p>
        </p:txBody>
      </p:sp>
      <p:sp>
        <p:nvSpPr>
          <p:cNvPr id="14" name="TextBox 13">
            <a:extLst>
              <a:ext uri="{FF2B5EF4-FFF2-40B4-BE49-F238E27FC236}">
                <a16:creationId xmlns:a16="http://schemas.microsoft.com/office/drawing/2014/main" id="{21405EFD-603C-46DC-AF20-D897A92EBE40}"/>
              </a:ext>
            </a:extLst>
          </p:cNvPr>
          <p:cNvSpPr txBox="1"/>
          <p:nvPr/>
        </p:nvSpPr>
        <p:spPr>
          <a:xfrm>
            <a:off x="1226127" y="6211669"/>
            <a:ext cx="8853706" cy="646331"/>
          </a:xfrm>
          <a:prstGeom prst="rect">
            <a:avLst/>
          </a:prstGeom>
          <a:noFill/>
        </p:spPr>
        <p:txBody>
          <a:bodyPr wrap="none" rtlCol="0">
            <a:spAutoFit/>
          </a:bodyPr>
          <a:lstStyle/>
          <a:p>
            <a:r>
              <a:rPr lang="en-US" dirty="0">
                <a:latin typeface="+mj-lt"/>
              </a:rPr>
              <a:t>For example: “In some additional analysis (not shown), but available upon request…”</a:t>
            </a:r>
          </a:p>
          <a:p>
            <a:r>
              <a:rPr lang="en-US" dirty="0">
                <a:latin typeface="+mj-lt"/>
              </a:rPr>
              <a:t>-- reproduction materials for that should be inspected as well.</a:t>
            </a:r>
          </a:p>
        </p:txBody>
      </p:sp>
      <p:sp>
        <p:nvSpPr>
          <p:cNvPr id="15" name="Title 1">
            <a:extLst>
              <a:ext uri="{FF2B5EF4-FFF2-40B4-BE49-F238E27FC236}">
                <a16:creationId xmlns:a16="http://schemas.microsoft.com/office/drawing/2014/main" id="{DFFEA67E-E079-475D-918E-7D999A983AAB}"/>
              </a:ext>
            </a:extLst>
          </p:cNvPr>
          <p:cNvSpPr txBox="1">
            <a:spLocks/>
          </p:cNvSpPr>
          <p:nvPr/>
        </p:nvSpPr>
        <p:spPr>
          <a:xfrm>
            <a:off x="198512" y="299296"/>
            <a:ext cx="11703357" cy="6936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latin typeface="Calibri" panose="020F0502020204030204" pitchFamily="34" charset="0"/>
                <a:cs typeface="Calibri" panose="020F0502020204030204" pitchFamily="34" charset="0"/>
              </a:rPr>
              <a:t>MANUSCRIPT AND OUTPUT REVIEW</a:t>
            </a:r>
            <a:endParaRPr lang="en-US" sz="4000" dirty="0">
              <a:latin typeface="Calibri" panose="020F0502020204030204" pitchFamily="34" charset="0"/>
              <a:cs typeface="Calibri" panose="020F0502020204030204" pitchFamily="34" charset="0"/>
            </a:endParaRPr>
          </a:p>
        </p:txBody>
      </p:sp>
      <p:pic>
        <p:nvPicPr>
          <p:cNvPr id="16" name="Picture 15">
            <a:extLst>
              <a:ext uri="{FF2B5EF4-FFF2-40B4-BE49-F238E27FC236}">
                <a16:creationId xmlns:a16="http://schemas.microsoft.com/office/drawing/2014/main" id="{449C0902-D08E-4900-A00D-0656401F345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06000" y="6096000"/>
            <a:ext cx="1828800" cy="43891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P spid="9" grpId="0"/>
      <p:bldP spid="10" grpId="0"/>
      <p:bldP spid="11" grpId="0"/>
      <p:bldP spid="13"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7C3A83-73BD-8646-8AE7-9C2528BA04AD}"/>
              </a:ext>
            </a:extLst>
          </p:cNvPr>
          <p:cNvSpPr/>
          <p:nvPr/>
        </p:nvSpPr>
        <p:spPr>
          <a:xfrm>
            <a:off x="0" y="769434"/>
            <a:ext cx="12192000" cy="6088566"/>
          </a:xfrm>
          <a:prstGeom prst="rect">
            <a:avLst/>
          </a:prstGeom>
          <a:gradFill flip="none" rotWithShape="1">
            <a:gsLst>
              <a:gs pos="59000">
                <a:srgbClr val="49C6CF">
                  <a:alpha val="20000"/>
                </a:srgbClr>
              </a:gs>
              <a:gs pos="99000">
                <a:srgbClr val="49C6CF">
                  <a:alpha val="45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 name="Content Placeholder 2">
            <a:extLst>
              <a:ext uri="{FF2B5EF4-FFF2-40B4-BE49-F238E27FC236}">
                <a16:creationId xmlns:a16="http://schemas.microsoft.com/office/drawing/2014/main" id="{C4ADFAD5-E914-F44C-80EE-5726275FA3C2}"/>
              </a:ext>
            </a:extLst>
          </p:cNvPr>
          <p:cNvSpPr>
            <a:spLocks noGrp="1"/>
          </p:cNvSpPr>
          <p:nvPr>
            <p:ph type="body" sz="quarter" idx="13"/>
          </p:nvPr>
        </p:nvSpPr>
        <p:spPr/>
        <p:txBody>
          <a:bodyPr>
            <a:noAutofit/>
          </a:bodyPr>
          <a:lstStyle/>
          <a:p>
            <a:pPr marL="971550" lvl="1" indent="-514350">
              <a:lnSpc>
                <a:spcPct val="100000"/>
              </a:lnSpc>
              <a:spcBef>
                <a:spcPts val="0"/>
              </a:spcBef>
              <a:buAutoNum type="arabicPeriod"/>
            </a:pPr>
            <a:r>
              <a:rPr lang="en-US" sz="2400" dirty="0">
                <a:latin typeface="+mj-lt"/>
              </a:rPr>
              <a:t>Instructions to reproduce the study</a:t>
            </a:r>
          </a:p>
          <a:p>
            <a:pPr marL="971550" lvl="1" indent="-514350">
              <a:lnSpc>
                <a:spcPct val="100000"/>
              </a:lnSpc>
              <a:spcBef>
                <a:spcPts val="0"/>
              </a:spcBef>
              <a:buAutoNum type="arabicPeriod"/>
            </a:pPr>
            <a:r>
              <a:rPr lang="en-US" sz="2400" dirty="0">
                <a:latin typeface="+mj-lt"/>
              </a:rPr>
              <a:t>Title of study</a:t>
            </a:r>
          </a:p>
          <a:p>
            <a:pPr marL="971550" lvl="1" indent="-514350">
              <a:lnSpc>
                <a:spcPct val="100000"/>
              </a:lnSpc>
              <a:spcBef>
                <a:spcPts val="0"/>
              </a:spcBef>
              <a:buFont typeface="Arial" panose="020B0604020202020204" pitchFamily="34" charset="0"/>
              <a:buAutoNum type="arabicPeriod"/>
            </a:pPr>
            <a:r>
              <a:rPr lang="en-US" sz="2400" dirty="0">
                <a:latin typeface="+mj-lt"/>
              </a:rPr>
              <a:t>Author(s) and their ORCIDs</a:t>
            </a:r>
          </a:p>
          <a:p>
            <a:pPr marL="971550" lvl="1" indent="-514350">
              <a:lnSpc>
                <a:spcPct val="100000"/>
              </a:lnSpc>
              <a:spcBef>
                <a:spcPts val="0"/>
              </a:spcBef>
              <a:buAutoNum type="arabicPeriod"/>
            </a:pPr>
            <a:r>
              <a:rPr lang="en-US" sz="2400" dirty="0">
                <a:latin typeface="+mj-lt"/>
              </a:rPr>
              <a:t>Article Citation (with DOI)</a:t>
            </a:r>
          </a:p>
          <a:p>
            <a:pPr marL="971550" lvl="1" indent="-514350">
              <a:lnSpc>
                <a:spcPct val="100000"/>
              </a:lnSpc>
              <a:spcBef>
                <a:spcPts val="0"/>
              </a:spcBef>
              <a:buAutoNum type="arabicPeriod"/>
            </a:pPr>
            <a:r>
              <a:rPr lang="en-US" sz="2400" dirty="0">
                <a:latin typeface="+mj-lt"/>
              </a:rPr>
              <a:t>Primary author contact info and ORCID</a:t>
            </a:r>
          </a:p>
          <a:p>
            <a:pPr marL="971550" lvl="1" indent="-514350">
              <a:lnSpc>
                <a:spcPct val="100000"/>
              </a:lnSpc>
              <a:spcBef>
                <a:spcPts val="0"/>
              </a:spcBef>
              <a:buAutoNum type="arabicPeriod"/>
            </a:pPr>
            <a:r>
              <a:rPr lang="en-US" sz="2400" dirty="0">
                <a:latin typeface="+mj-lt"/>
              </a:rPr>
              <a:t>Data Availability Statement for each Dataset</a:t>
            </a:r>
          </a:p>
          <a:p>
            <a:pPr marL="971550" lvl="1" indent="-514350">
              <a:lnSpc>
                <a:spcPct val="100000"/>
              </a:lnSpc>
              <a:spcBef>
                <a:spcPts val="0"/>
              </a:spcBef>
              <a:buAutoNum type="arabicPeriod"/>
            </a:pPr>
            <a:r>
              <a:rPr lang="en-US" sz="2400" dirty="0">
                <a:latin typeface="+mj-lt"/>
              </a:rPr>
              <a:t>Data Citation (with DOI), license, and version</a:t>
            </a:r>
          </a:p>
          <a:p>
            <a:pPr marL="971550" lvl="1" indent="-514350">
              <a:lnSpc>
                <a:spcPct val="100000"/>
              </a:lnSpc>
              <a:spcBef>
                <a:spcPts val="0"/>
              </a:spcBef>
              <a:buAutoNum type="arabicPeriod"/>
            </a:pPr>
            <a:r>
              <a:rPr lang="en-US" sz="2400" dirty="0">
                <a:latin typeface="+mj-lt"/>
              </a:rPr>
              <a:t>Code Citation (with DOI), license, software, version, and last updated</a:t>
            </a:r>
          </a:p>
          <a:p>
            <a:pPr marL="971550" lvl="1" indent="-514350">
              <a:lnSpc>
                <a:spcPct val="100000"/>
              </a:lnSpc>
              <a:spcBef>
                <a:spcPts val="0"/>
              </a:spcBef>
              <a:buAutoNum type="arabicPeriod"/>
            </a:pPr>
            <a:r>
              <a:rPr lang="en-US" sz="2400" dirty="0">
                <a:latin typeface="+mj-lt"/>
              </a:rPr>
              <a:t>Code-output table – list of table, figure, in-text numbers in manuscript and which code produced them.</a:t>
            </a:r>
          </a:p>
          <a:p>
            <a:pPr marL="971550" lvl="1" indent="-514350">
              <a:lnSpc>
                <a:spcPct val="100000"/>
              </a:lnSpc>
              <a:spcBef>
                <a:spcPts val="0"/>
              </a:spcBef>
              <a:buAutoNum type="arabicPeriod"/>
            </a:pPr>
            <a:r>
              <a:rPr lang="en-US" sz="2400" dirty="0">
                <a:latin typeface="+mj-lt"/>
              </a:rPr>
              <a:t>Errata (post-publication reproduction)</a:t>
            </a:r>
          </a:p>
          <a:p>
            <a:pPr marL="971550" lvl="1" indent="-514350">
              <a:lnSpc>
                <a:spcPct val="100000"/>
              </a:lnSpc>
              <a:spcBef>
                <a:spcPts val="0"/>
              </a:spcBef>
              <a:buAutoNum type="arabicPeriod"/>
            </a:pPr>
            <a:endParaRPr lang="en-US" sz="2400" dirty="0">
              <a:latin typeface="+mj-lt"/>
            </a:endParaRPr>
          </a:p>
        </p:txBody>
      </p:sp>
      <p:sp>
        <p:nvSpPr>
          <p:cNvPr id="2" name="Title 1">
            <a:extLst>
              <a:ext uri="{FF2B5EF4-FFF2-40B4-BE49-F238E27FC236}">
                <a16:creationId xmlns:a16="http://schemas.microsoft.com/office/drawing/2014/main" id="{209B449F-EB2D-CB46-A530-72A8D926AF09}"/>
              </a:ext>
            </a:extLst>
          </p:cNvPr>
          <p:cNvSpPr>
            <a:spLocks noGrp="1"/>
          </p:cNvSpPr>
          <p:nvPr>
            <p:ph type="title"/>
          </p:nvPr>
        </p:nvSpPr>
        <p:spPr/>
        <p:txBody>
          <a:bodyPr>
            <a:normAutofit fontScale="90000"/>
          </a:bodyPr>
          <a:lstStyle/>
          <a:p>
            <a:r>
              <a:rPr lang="en-US" sz="4000" b="1" dirty="0">
                <a:solidFill>
                  <a:schemeClr val="tx1"/>
                </a:solidFill>
                <a:cs typeface="Calibri" panose="020F0502020204030204" pitchFamily="34" charset="0"/>
              </a:rPr>
              <a:t>Readme</a:t>
            </a:r>
            <a:r>
              <a:rPr lang="en-US" sz="4000" b="1" dirty="0">
                <a:solidFill>
                  <a:schemeClr val="tx1"/>
                </a:solidFill>
              </a:rPr>
              <a:t> – Instructions to reproduce the study</a:t>
            </a:r>
            <a:endParaRPr lang="en-US" sz="4000" dirty="0">
              <a:solidFill>
                <a:schemeClr val="tx1"/>
              </a:solidFill>
            </a:endParaRPr>
          </a:p>
        </p:txBody>
      </p:sp>
      <p:pic>
        <p:nvPicPr>
          <p:cNvPr id="5" name="Picture 4">
            <a:extLst>
              <a:ext uri="{FF2B5EF4-FFF2-40B4-BE49-F238E27FC236}">
                <a16:creationId xmlns:a16="http://schemas.microsoft.com/office/drawing/2014/main" id="{0D575201-D989-41CC-AFAD-85DEDCABFC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6000" y="6096000"/>
            <a:ext cx="1828800" cy="43891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7C3A83-73BD-8646-8AE7-9C2528BA04AD}"/>
              </a:ext>
            </a:extLst>
          </p:cNvPr>
          <p:cNvSpPr/>
          <p:nvPr/>
        </p:nvSpPr>
        <p:spPr>
          <a:xfrm>
            <a:off x="0" y="745351"/>
            <a:ext cx="12192000" cy="6589727"/>
          </a:xfrm>
          <a:prstGeom prst="rect">
            <a:avLst/>
          </a:prstGeom>
          <a:gradFill flip="none" rotWithShape="1">
            <a:gsLst>
              <a:gs pos="59000">
                <a:srgbClr val="49C6CF">
                  <a:alpha val="20000"/>
                </a:srgbClr>
              </a:gs>
              <a:gs pos="99000">
                <a:srgbClr val="49C6CF">
                  <a:alpha val="45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4ADFAD5-E914-F44C-80EE-5726275FA3C2}"/>
              </a:ext>
            </a:extLst>
          </p:cNvPr>
          <p:cNvSpPr>
            <a:spLocks noGrp="1"/>
          </p:cNvSpPr>
          <p:nvPr>
            <p:ph type="body" sz="quarter" idx="13"/>
          </p:nvPr>
        </p:nvSpPr>
        <p:spPr/>
        <p:txBody>
          <a:bodyPr>
            <a:noAutofit/>
          </a:bodyPr>
          <a:lstStyle/>
          <a:p>
            <a:pPr marL="514350" indent="-514350">
              <a:lnSpc>
                <a:spcPct val="100000"/>
              </a:lnSpc>
              <a:spcBef>
                <a:spcPts val="0"/>
              </a:spcBef>
              <a:buAutoNum type="arabicPeriod"/>
            </a:pPr>
            <a:r>
              <a:rPr lang="en-US" sz="2400" dirty="0">
                <a:latin typeface="+mj-lt"/>
              </a:rPr>
              <a:t>If files are unorganized within the project folder, </a:t>
            </a:r>
          </a:p>
          <a:p>
            <a:pPr marL="0" indent="0">
              <a:lnSpc>
                <a:spcPct val="100000"/>
              </a:lnSpc>
              <a:spcBef>
                <a:spcPts val="0"/>
              </a:spcBef>
              <a:buNone/>
            </a:pPr>
            <a:r>
              <a:rPr lang="en-US" sz="2400" dirty="0">
                <a:latin typeface="+mj-lt"/>
              </a:rPr>
              <a:t>      we use </a:t>
            </a:r>
            <a:r>
              <a:rPr lang="en-US" sz="2400" b="1" u="sng" dirty="0">
                <a:latin typeface="+mj-lt"/>
              </a:rPr>
              <a:t>TIER Protocol</a:t>
            </a:r>
            <a:r>
              <a:rPr lang="en-US" sz="2400" dirty="0">
                <a:latin typeface="+mj-lt"/>
              </a:rPr>
              <a:t> (projectier.org).  </a:t>
            </a:r>
          </a:p>
          <a:p>
            <a:pPr marL="0" indent="0">
              <a:lnSpc>
                <a:spcPct val="100000"/>
              </a:lnSpc>
              <a:spcBef>
                <a:spcPts val="0"/>
              </a:spcBef>
              <a:buNone/>
            </a:pPr>
            <a:endParaRPr lang="en-US" sz="2400" dirty="0">
              <a:latin typeface="+mj-lt"/>
            </a:endParaRPr>
          </a:p>
          <a:p>
            <a:pPr marL="0" indent="0">
              <a:lnSpc>
                <a:spcPct val="100000"/>
              </a:lnSpc>
              <a:spcBef>
                <a:spcPts val="0"/>
              </a:spcBef>
              <a:buNone/>
            </a:pPr>
            <a:r>
              <a:rPr lang="en-US" sz="2400" dirty="0">
                <a:latin typeface="+mj-lt"/>
              </a:rPr>
              <a:t>2.   If files are organized within project folder, retain   </a:t>
            </a:r>
          </a:p>
          <a:p>
            <a:pPr marL="0" indent="0">
              <a:lnSpc>
                <a:spcPct val="100000"/>
              </a:lnSpc>
              <a:spcBef>
                <a:spcPts val="0"/>
              </a:spcBef>
              <a:buNone/>
            </a:pPr>
            <a:r>
              <a:rPr lang="en-US" sz="2400" dirty="0">
                <a:latin typeface="+mj-lt"/>
              </a:rPr>
              <a:t>      researcher’s existing structure</a:t>
            </a:r>
          </a:p>
          <a:p>
            <a:pPr marL="0" indent="0">
              <a:lnSpc>
                <a:spcPct val="100000"/>
              </a:lnSpc>
              <a:spcBef>
                <a:spcPts val="0"/>
              </a:spcBef>
              <a:buNone/>
            </a:pPr>
            <a:endParaRPr lang="en-US" sz="2400" dirty="0">
              <a:latin typeface="+mj-lt"/>
            </a:endParaRPr>
          </a:p>
          <a:p>
            <a:pPr marL="514350" indent="-514350">
              <a:lnSpc>
                <a:spcPct val="100000"/>
              </a:lnSpc>
              <a:spcBef>
                <a:spcPts val="0"/>
              </a:spcBef>
              <a:buAutoNum type="arabicPeriod" startAt="3"/>
            </a:pPr>
            <a:r>
              <a:rPr lang="en-US" sz="2400" dirty="0">
                <a:latin typeface="+mj-lt"/>
              </a:rPr>
              <a:t>Add a </a:t>
            </a:r>
            <a:r>
              <a:rPr lang="en-US" sz="2400" b="1" u="sng" dirty="0">
                <a:latin typeface="+mj-lt"/>
              </a:rPr>
              <a:t>Prerequisites folder </a:t>
            </a:r>
            <a:r>
              <a:rPr lang="en-US" sz="2400" dirty="0">
                <a:latin typeface="+mj-lt"/>
              </a:rPr>
              <a:t>to store the version of</a:t>
            </a:r>
          </a:p>
          <a:p>
            <a:pPr marL="0" indent="0">
              <a:lnSpc>
                <a:spcPct val="100000"/>
              </a:lnSpc>
              <a:spcBef>
                <a:spcPts val="0"/>
              </a:spcBef>
              <a:buNone/>
            </a:pPr>
            <a:r>
              <a:rPr lang="en-US" sz="2400" dirty="0">
                <a:latin typeface="+mj-lt"/>
              </a:rPr>
              <a:t>      the libraries, packages, </a:t>
            </a:r>
            <a:r>
              <a:rPr lang="en-US" sz="2400" dirty="0" err="1">
                <a:latin typeface="+mj-lt"/>
              </a:rPr>
              <a:t>ados</a:t>
            </a:r>
            <a:r>
              <a:rPr lang="en-US" sz="2400" dirty="0">
                <a:latin typeface="+mj-lt"/>
              </a:rPr>
              <a:t> that researchers used   </a:t>
            </a:r>
          </a:p>
          <a:p>
            <a:pPr marL="0" indent="0">
              <a:lnSpc>
                <a:spcPct val="100000"/>
              </a:lnSpc>
              <a:spcBef>
                <a:spcPts val="0"/>
              </a:spcBef>
              <a:buNone/>
            </a:pPr>
            <a:r>
              <a:rPr lang="en-US" sz="2400" dirty="0">
                <a:latin typeface="+mj-lt"/>
              </a:rPr>
              <a:t>      to generate their results</a:t>
            </a:r>
          </a:p>
          <a:p>
            <a:pPr marL="0" indent="0">
              <a:lnSpc>
                <a:spcPct val="100000"/>
              </a:lnSpc>
              <a:spcBef>
                <a:spcPts val="0"/>
              </a:spcBef>
              <a:buNone/>
            </a:pPr>
            <a:r>
              <a:rPr lang="en-US" sz="2400" dirty="0">
                <a:latin typeface="+mj-lt"/>
              </a:rPr>
              <a:t>	In R, we use Checkpoint</a:t>
            </a:r>
          </a:p>
          <a:p>
            <a:pPr marL="0" indent="0">
              <a:lnSpc>
                <a:spcPct val="100000"/>
              </a:lnSpc>
              <a:spcBef>
                <a:spcPts val="0"/>
              </a:spcBef>
              <a:buNone/>
            </a:pPr>
            <a:r>
              <a:rPr lang="en-US" sz="2400" dirty="0">
                <a:latin typeface="+mj-lt"/>
              </a:rPr>
              <a:t>	In Stata, we redirect the PLUS folder to the </a:t>
            </a:r>
          </a:p>
          <a:p>
            <a:pPr marL="0" indent="0">
              <a:lnSpc>
                <a:spcPct val="100000"/>
              </a:lnSpc>
              <a:spcBef>
                <a:spcPts val="0"/>
              </a:spcBef>
              <a:buNone/>
            </a:pPr>
            <a:r>
              <a:rPr lang="en-US" sz="2400" dirty="0">
                <a:latin typeface="+mj-lt"/>
              </a:rPr>
              <a:t>                  Prerequisites folder</a:t>
            </a:r>
          </a:p>
        </p:txBody>
      </p:sp>
      <p:sp>
        <p:nvSpPr>
          <p:cNvPr id="2" name="Title 1">
            <a:extLst>
              <a:ext uri="{FF2B5EF4-FFF2-40B4-BE49-F238E27FC236}">
                <a16:creationId xmlns:a16="http://schemas.microsoft.com/office/drawing/2014/main" id="{209B449F-EB2D-CB46-A530-72A8D926AF09}"/>
              </a:ext>
            </a:extLst>
          </p:cNvPr>
          <p:cNvSpPr>
            <a:spLocks noGrp="1"/>
          </p:cNvSpPr>
          <p:nvPr>
            <p:ph type="title"/>
          </p:nvPr>
        </p:nvSpPr>
        <p:spPr>
          <a:xfrm>
            <a:off x="381001" y="775532"/>
            <a:ext cx="11570208" cy="685800"/>
          </a:xfrm>
        </p:spPr>
        <p:txBody>
          <a:bodyPr>
            <a:noAutofit/>
          </a:bodyPr>
          <a:lstStyle/>
          <a:p>
            <a:r>
              <a:rPr lang="en-US" sz="3600" b="1" dirty="0">
                <a:solidFill>
                  <a:schemeClr val="tx1"/>
                </a:solidFill>
              </a:rPr>
              <a:t>Organize and Package the Reproduction Materials</a:t>
            </a:r>
            <a:endParaRPr lang="en-US" sz="3600" dirty="0">
              <a:solidFill>
                <a:schemeClr val="tx1"/>
              </a:solidFill>
            </a:endParaRPr>
          </a:p>
        </p:txBody>
      </p:sp>
      <p:pic>
        <p:nvPicPr>
          <p:cNvPr id="18" name="Picture 17"/>
          <p:cNvPicPr>
            <a:picLocks noChangeAspect="1"/>
          </p:cNvPicPr>
          <p:nvPr/>
        </p:nvPicPr>
        <p:blipFill rotWithShape="1">
          <a:blip r:embed="rId3">
            <a:extLst>
              <a:ext uri="{28A0092B-C50C-407E-A947-70E740481C1C}">
                <a14:useLocalDpi xmlns:a14="http://schemas.microsoft.com/office/drawing/2010/main" val="0"/>
              </a:ext>
            </a:extLst>
          </a:blip>
          <a:srcRect l="12985" t="18487" r="15972" b="18035"/>
          <a:stretch/>
        </p:blipFill>
        <p:spPr>
          <a:xfrm>
            <a:off x="8222616" y="1547048"/>
            <a:ext cx="3169287" cy="2187555"/>
          </a:xfrm>
          <a:prstGeom prst="rect">
            <a:avLst/>
          </a:prstGeom>
        </p:spPr>
      </p:pic>
      <p:sp>
        <p:nvSpPr>
          <p:cNvPr id="20" name="Rectangle 19"/>
          <p:cNvSpPr/>
          <p:nvPr/>
        </p:nvSpPr>
        <p:spPr>
          <a:xfrm>
            <a:off x="8127678" y="3886200"/>
            <a:ext cx="4004686" cy="388696"/>
          </a:xfrm>
          <a:prstGeom prst="rect">
            <a:avLst/>
          </a:prstGeom>
        </p:spPr>
        <p:txBody>
          <a:bodyPr wrap="square">
            <a:spAutoFit/>
          </a:bodyPr>
          <a:lstStyle/>
          <a:p>
            <a:pPr marR="0" lvl="0">
              <a:lnSpc>
                <a:spcPct val="107000"/>
              </a:lnSpc>
              <a:spcBef>
                <a:spcPts val="0"/>
              </a:spcBef>
              <a:spcAft>
                <a:spcPts val="800"/>
              </a:spcAft>
              <a:buClr>
                <a:srgbClr val="FF0000"/>
              </a:buClr>
            </a:pPr>
            <a:r>
              <a:rPr lang="en-US" dirty="0">
                <a:latin typeface="Calibri" panose="020F0502020204030204" pitchFamily="34" charset="0"/>
                <a:ea typeface="Calibri" panose="020F0502020204030204" pitchFamily="34" charset="0"/>
                <a:cs typeface="Times New Roman" panose="02020603050405020304" pitchFamily="18" charset="0"/>
              </a:rPr>
              <a:t>Example of our expanded TIER structure</a:t>
            </a:r>
            <a:endParaRPr lang="en-US" dirty="0">
              <a:no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5974813" y="324433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
        <p:nvSpPr>
          <p:cNvPr id="6" name="Rectangle 5"/>
          <p:cNvSpPr/>
          <p:nvPr/>
        </p:nvSpPr>
        <p:spPr>
          <a:xfrm>
            <a:off x="5974813" y="324433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
        <p:nvSpPr>
          <p:cNvPr id="7" name="Rectangle 6"/>
          <p:cNvSpPr/>
          <p:nvPr/>
        </p:nvSpPr>
        <p:spPr>
          <a:xfrm>
            <a:off x="5974813" y="324433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pic>
        <p:nvPicPr>
          <p:cNvPr id="8" name="Picture 7">
            <a:extLst>
              <a:ext uri="{FF2B5EF4-FFF2-40B4-BE49-F238E27FC236}">
                <a16:creationId xmlns:a16="http://schemas.microsoft.com/office/drawing/2014/main" id="{AA0AC318-7B78-4B4F-BFCE-BA54998D3DC2}"/>
              </a:ext>
            </a:extLst>
          </p:cNvPr>
          <p:cNvPicPr>
            <a:picLocks noChangeAspect="1"/>
          </p:cNvPicPr>
          <p:nvPr/>
        </p:nvPicPr>
        <p:blipFill>
          <a:blip r:embed="rId4"/>
          <a:stretch>
            <a:fillRect/>
          </a:stretch>
        </p:blipFill>
        <p:spPr>
          <a:xfrm>
            <a:off x="8259192" y="4371775"/>
            <a:ext cx="2772162" cy="1552792"/>
          </a:xfrm>
          <a:prstGeom prst="rect">
            <a:avLst/>
          </a:prstGeom>
        </p:spPr>
      </p:pic>
      <p:pic>
        <p:nvPicPr>
          <p:cNvPr id="11" name="Picture 10">
            <a:extLst>
              <a:ext uri="{FF2B5EF4-FFF2-40B4-BE49-F238E27FC236}">
                <a16:creationId xmlns:a16="http://schemas.microsoft.com/office/drawing/2014/main" id="{5ECC4ADB-21C6-4E5C-847C-4C8F207D03E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06000" y="6096000"/>
            <a:ext cx="1828800" cy="43891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Rectangle 127"/>
          <p:cNvSpPr/>
          <p:nvPr/>
        </p:nvSpPr>
        <p:spPr>
          <a:xfrm>
            <a:off x="1331934" y="3220275"/>
            <a:ext cx="7461502" cy="315635"/>
          </a:xfrm>
          <a:prstGeom prst="rect">
            <a:avLst/>
          </a:prstGeom>
          <a:solidFill>
            <a:srgbClr val="00B0F0"/>
          </a:solidFill>
          <a:ln w="25400" cap="flat" cmpd="sng" algn="ctr">
            <a:solidFill>
              <a:srgbClr val="4F81BD">
                <a:shade val="50000"/>
              </a:srgbClr>
            </a:solidFill>
            <a:prstDash val="solid"/>
          </a:ln>
          <a:effectLst/>
        </p:spPr>
        <p:txBody>
          <a:bodyPr rtlCol="0" anchor="ctr"/>
          <a:lstStyle/>
          <a:p>
            <a:pPr marL="0" marR="0" lvl="0" indent="0" algn="ctr" defTabSz="2951785"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prstClr val="white"/>
                </a:solidFill>
                <a:effectLst/>
                <a:uLnTx/>
                <a:uFillTx/>
                <a:latin typeface="Calibri"/>
                <a:ea typeface="+mn-ea"/>
                <a:cs typeface="+mn-cs"/>
              </a:rPr>
              <a:t>R-Squared</a:t>
            </a:r>
          </a:p>
        </p:txBody>
      </p:sp>
      <p:sp>
        <p:nvSpPr>
          <p:cNvPr id="132" name="Rectangle 131"/>
          <p:cNvSpPr/>
          <p:nvPr/>
        </p:nvSpPr>
        <p:spPr>
          <a:xfrm>
            <a:off x="3461719" y="5183459"/>
            <a:ext cx="2193324" cy="430887"/>
          </a:xfrm>
          <a:prstGeom prst="rect">
            <a:avLst/>
          </a:prstGeom>
          <a:solidFill>
            <a:srgbClr val="C5655B"/>
          </a:solidFill>
          <a:ln>
            <a:noFill/>
          </a:ln>
        </p:spPr>
        <p:txBody>
          <a:bodyPr wrap="square">
            <a:spAutoFit/>
          </a:bodyPr>
          <a:lstStyle/>
          <a:p>
            <a:pPr algn="ctr" defTabSz="2951785"/>
            <a:r>
              <a:rPr lang="en-US" sz="1100" kern="100">
                <a:solidFill>
                  <a:prstClr val="black"/>
                </a:solidFill>
                <a:ea typeface="SimSun" panose="02010600030101010101" pitchFamily="2" charset="-122"/>
              </a:rPr>
              <a:t>Discuss with client and make necessary corrections</a:t>
            </a:r>
          </a:p>
        </p:txBody>
      </p:sp>
      <p:sp>
        <p:nvSpPr>
          <p:cNvPr id="134" name="Flowchart: Decision 133"/>
          <p:cNvSpPr/>
          <p:nvPr/>
        </p:nvSpPr>
        <p:spPr>
          <a:xfrm>
            <a:off x="1530132" y="3663751"/>
            <a:ext cx="1893241" cy="1095803"/>
          </a:xfrm>
          <a:prstGeom prst="flowChartDecision">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2951785"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prstClr val="white"/>
                </a:solidFill>
                <a:effectLst/>
                <a:uLnTx/>
                <a:uFillTx/>
                <a:latin typeface="Calibri"/>
                <a:ea typeface="+mn-ea"/>
                <a:cs typeface="+mn-cs"/>
              </a:rPr>
              <a:t>Check Submission: Complete?</a:t>
            </a:r>
          </a:p>
        </p:txBody>
      </p:sp>
      <p:sp>
        <p:nvSpPr>
          <p:cNvPr id="135" name="Flowchart: Decision 134"/>
          <p:cNvSpPr/>
          <p:nvPr/>
        </p:nvSpPr>
        <p:spPr>
          <a:xfrm>
            <a:off x="3616907" y="3663751"/>
            <a:ext cx="1888666" cy="1084149"/>
          </a:xfrm>
          <a:prstGeom prst="flowChartDecision">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2951785"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prstClr val="white"/>
                </a:solidFill>
                <a:effectLst/>
                <a:uLnTx/>
                <a:uFillTx/>
                <a:latin typeface="Calibri"/>
                <a:ea typeface="+mn-ea"/>
                <a:cs typeface="+mn-cs"/>
              </a:rPr>
              <a:t>Run Code:</a:t>
            </a:r>
          </a:p>
          <a:p>
            <a:pPr marL="0" marR="0" lvl="0" indent="0" algn="ctr" defTabSz="2951785"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prstClr val="white"/>
                </a:solidFill>
                <a:effectLst/>
                <a:uLnTx/>
                <a:uFillTx/>
                <a:latin typeface="Calibri"/>
                <a:ea typeface="+mn-ea"/>
                <a:cs typeface="+mn-cs"/>
              </a:rPr>
              <a:t>Error-free?</a:t>
            </a:r>
          </a:p>
        </p:txBody>
      </p:sp>
      <p:sp>
        <p:nvSpPr>
          <p:cNvPr id="144" name="Rectangle 143"/>
          <p:cNvSpPr/>
          <p:nvPr/>
        </p:nvSpPr>
        <p:spPr>
          <a:xfrm>
            <a:off x="7828946" y="4019181"/>
            <a:ext cx="818455" cy="430887"/>
          </a:xfrm>
          <a:prstGeom prst="rect">
            <a:avLst/>
          </a:prstGeom>
          <a:solidFill>
            <a:srgbClr val="92D050"/>
          </a:solidFill>
          <a:ln>
            <a:noFill/>
          </a:ln>
        </p:spPr>
        <p:txBody>
          <a:bodyPr wrap="square">
            <a:spAutoFit/>
          </a:bodyPr>
          <a:lstStyle/>
          <a:p>
            <a:pPr algn="ctr" defTabSz="2951785"/>
            <a:r>
              <a:rPr lang="en-US" sz="1100" kern="100">
                <a:solidFill>
                  <a:prstClr val="black"/>
                </a:solidFill>
                <a:ea typeface="SimSun" panose="02010600030101010101" pitchFamily="2" charset="-122"/>
              </a:rPr>
              <a:t>Assemble Package</a:t>
            </a:r>
          </a:p>
        </p:txBody>
      </p:sp>
      <p:sp>
        <p:nvSpPr>
          <p:cNvPr id="152" name="Rectangle 151"/>
          <p:cNvSpPr/>
          <p:nvPr/>
        </p:nvSpPr>
        <p:spPr>
          <a:xfrm>
            <a:off x="1333680" y="3207906"/>
            <a:ext cx="7461502" cy="2679267"/>
          </a:xfrm>
          <a:prstGeom prst="rect">
            <a:avLst/>
          </a:prstGeom>
          <a:noFill/>
          <a:ln w="25400" cap="flat" cmpd="sng" algn="ctr">
            <a:solidFill>
              <a:srgbClr val="4F81BD">
                <a:shade val="50000"/>
              </a:srgbClr>
            </a:solidFill>
            <a:prstDash val="solid"/>
          </a:ln>
          <a:effectLst/>
        </p:spPr>
        <p:txBody>
          <a:bodyPr rtlCol="0" anchor="ctr"/>
          <a:lstStyle/>
          <a:p>
            <a:pPr marL="0" marR="0" lvl="0" indent="0" algn="ctr" defTabSz="2951785"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cxnSp>
        <p:nvCxnSpPr>
          <p:cNvPr id="160" name="Straight Arrow Connector 159"/>
          <p:cNvCxnSpPr>
            <a:stCxn id="78" idx="3"/>
          </p:cNvCxnSpPr>
          <p:nvPr/>
        </p:nvCxnSpPr>
        <p:spPr>
          <a:xfrm>
            <a:off x="7460763" y="4210775"/>
            <a:ext cx="375808" cy="3559"/>
          </a:xfrm>
          <a:prstGeom prst="straightConnector1">
            <a:avLst/>
          </a:prstGeom>
          <a:noFill/>
          <a:ln w="9525" cap="flat" cmpd="sng" algn="ctr">
            <a:solidFill>
              <a:srgbClr val="4F81BD">
                <a:shade val="95000"/>
                <a:satMod val="105000"/>
              </a:srgbClr>
            </a:solidFill>
            <a:prstDash val="solid"/>
            <a:tailEnd type="triangle"/>
          </a:ln>
          <a:effectLst/>
        </p:spPr>
      </p:cxnSp>
      <p:sp>
        <p:nvSpPr>
          <p:cNvPr id="162" name="TextBox 161"/>
          <p:cNvSpPr txBox="1"/>
          <p:nvPr/>
        </p:nvSpPr>
        <p:spPr>
          <a:xfrm>
            <a:off x="3332947" y="4249463"/>
            <a:ext cx="378630" cy="261610"/>
          </a:xfrm>
          <a:prstGeom prst="rect">
            <a:avLst/>
          </a:prstGeom>
          <a:noFill/>
        </p:spPr>
        <p:txBody>
          <a:bodyPr wrap="none" rtlCol="0">
            <a:spAutoFit/>
          </a:bodyPr>
          <a:lstStyle/>
          <a:p>
            <a:pPr marL="0" marR="0" lvl="0" indent="0" defTabSz="2951785"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prstClr val="black"/>
                </a:solidFill>
                <a:effectLst/>
                <a:uLnTx/>
                <a:uFillTx/>
              </a:rPr>
              <a:t>Yes</a:t>
            </a:r>
          </a:p>
        </p:txBody>
      </p:sp>
      <p:sp>
        <p:nvSpPr>
          <p:cNvPr id="163" name="TextBox 162"/>
          <p:cNvSpPr txBox="1"/>
          <p:nvPr/>
        </p:nvSpPr>
        <p:spPr>
          <a:xfrm>
            <a:off x="5447739" y="4246985"/>
            <a:ext cx="378630" cy="261610"/>
          </a:xfrm>
          <a:prstGeom prst="rect">
            <a:avLst/>
          </a:prstGeom>
          <a:noFill/>
        </p:spPr>
        <p:txBody>
          <a:bodyPr wrap="none" rtlCol="0">
            <a:spAutoFit/>
          </a:bodyPr>
          <a:lstStyle/>
          <a:p>
            <a:pPr marL="0" marR="0" lvl="0" indent="0" defTabSz="2951785"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prstClr val="black"/>
                </a:solidFill>
                <a:effectLst/>
                <a:uLnTx/>
                <a:uFillTx/>
              </a:rPr>
              <a:t>Yes</a:t>
            </a:r>
          </a:p>
        </p:txBody>
      </p:sp>
      <p:sp>
        <p:nvSpPr>
          <p:cNvPr id="164" name="TextBox 163"/>
          <p:cNvSpPr txBox="1"/>
          <p:nvPr/>
        </p:nvSpPr>
        <p:spPr>
          <a:xfrm>
            <a:off x="7424495" y="4188111"/>
            <a:ext cx="378630" cy="261610"/>
          </a:xfrm>
          <a:prstGeom prst="rect">
            <a:avLst/>
          </a:prstGeom>
          <a:noFill/>
        </p:spPr>
        <p:txBody>
          <a:bodyPr wrap="none" rtlCol="0">
            <a:spAutoFit/>
          </a:bodyPr>
          <a:lstStyle/>
          <a:p>
            <a:pPr marL="0" marR="0" lvl="0" indent="0" defTabSz="2951785"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prstClr val="black"/>
                </a:solidFill>
                <a:effectLst/>
                <a:uLnTx/>
                <a:uFillTx/>
              </a:rPr>
              <a:t>Yes</a:t>
            </a:r>
          </a:p>
        </p:txBody>
      </p:sp>
      <p:sp>
        <p:nvSpPr>
          <p:cNvPr id="165" name="TextBox 164"/>
          <p:cNvSpPr txBox="1"/>
          <p:nvPr/>
        </p:nvSpPr>
        <p:spPr>
          <a:xfrm>
            <a:off x="2407931" y="4901014"/>
            <a:ext cx="349776" cy="261610"/>
          </a:xfrm>
          <a:prstGeom prst="rect">
            <a:avLst/>
          </a:prstGeom>
          <a:noFill/>
        </p:spPr>
        <p:txBody>
          <a:bodyPr wrap="none" rtlCol="0">
            <a:spAutoFit/>
          </a:bodyPr>
          <a:lstStyle/>
          <a:p>
            <a:pPr marL="0" marR="0" lvl="0" indent="0" defTabSz="2951785"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prstClr val="black"/>
                </a:solidFill>
                <a:effectLst/>
                <a:uLnTx/>
                <a:uFillTx/>
              </a:rPr>
              <a:t>No</a:t>
            </a:r>
          </a:p>
        </p:txBody>
      </p:sp>
      <p:sp>
        <p:nvSpPr>
          <p:cNvPr id="166" name="TextBox 165"/>
          <p:cNvSpPr txBox="1"/>
          <p:nvPr/>
        </p:nvSpPr>
        <p:spPr>
          <a:xfrm>
            <a:off x="4602418" y="4901014"/>
            <a:ext cx="349776" cy="261610"/>
          </a:xfrm>
          <a:prstGeom prst="rect">
            <a:avLst/>
          </a:prstGeom>
          <a:noFill/>
        </p:spPr>
        <p:txBody>
          <a:bodyPr wrap="none" rtlCol="0">
            <a:spAutoFit/>
          </a:bodyPr>
          <a:lstStyle/>
          <a:p>
            <a:pPr marL="0" marR="0" lvl="0" indent="0" defTabSz="2951785"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prstClr val="black"/>
                </a:solidFill>
                <a:effectLst/>
                <a:uLnTx/>
                <a:uFillTx/>
              </a:rPr>
              <a:t>No</a:t>
            </a:r>
          </a:p>
        </p:txBody>
      </p:sp>
      <p:sp>
        <p:nvSpPr>
          <p:cNvPr id="167" name="TextBox 166"/>
          <p:cNvSpPr txBox="1"/>
          <p:nvPr/>
        </p:nvSpPr>
        <p:spPr>
          <a:xfrm>
            <a:off x="6510525" y="4901014"/>
            <a:ext cx="349776" cy="261610"/>
          </a:xfrm>
          <a:prstGeom prst="rect">
            <a:avLst/>
          </a:prstGeom>
          <a:noFill/>
        </p:spPr>
        <p:txBody>
          <a:bodyPr wrap="none" rtlCol="0">
            <a:spAutoFit/>
          </a:bodyPr>
          <a:lstStyle/>
          <a:p>
            <a:pPr marL="0" marR="0" lvl="0" indent="0" defTabSz="2951785"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rPr>
              <a:t>No</a:t>
            </a:r>
          </a:p>
        </p:txBody>
      </p:sp>
      <p:cxnSp>
        <p:nvCxnSpPr>
          <p:cNvPr id="169" name="Straight Arrow Connector 168"/>
          <p:cNvCxnSpPr/>
          <p:nvPr/>
        </p:nvCxnSpPr>
        <p:spPr>
          <a:xfrm flipV="1">
            <a:off x="3891060" y="4475960"/>
            <a:ext cx="149846" cy="128745"/>
          </a:xfrm>
          <a:prstGeom prst="straightConnector1">
            <a:avLst/>
          </a:prstGeom>
          <a:noFill/>
          <a:ln w="9525" cap="flat" cmpd="sng" algn="ctr">
            <a:solidFill>
              <a:srgbClr val="4F81BD">
                <a:shade val="95000"/>
                <a:satMod val="105000"/>
              </a:srgbClr>
            </a:solidFill>
            <a:prstDash val="solid"/>
            <a:headEnd type="triangle"/>
            <a:tailEnd type="triangle"/>
          </a:ln>
          <a:effectLst/>
        </p:spPr>
      </p:cxnSp>
      <p:cxnSp>
        <p:nvCxnSpPr>
          <p:cNvPr id="171" name="Straight Arrow Connector 170"/>
          <p:cNvCxnSpPr>
            <a:stCxn id="134" idx="3"/>
            <a:endCxn id="135" idx="1"/>
          </p:cNvCxnSpPr>
          <p:nvPr/>
        </p:nvCxnSpPr>
        <p:spPr>
          <a:xfrm flipV="1">
            <a:off x="3423373" y="4205826"/>
            <a:ext cx="193534" cy="5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2" name="Elbow Connector 171"/>
          <p:cNvCxnSpPr>
            <a:cxnSpLocks/>
            <a:endCxn id="132" idx="3"/>
          </p:cNvCxnSpPr>
          <p:nvPr/>
        </p:nvCxnSpPr>
        <p:spPr>
          <a:xfrm rot="5400000">
            <a:off x="5798482" y="4614360"/>
            <a:ext cx="641105" cy="927981"/>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35" idx="2"/>
            <a:endCxn id="132" idx="0"/>
          </p:cNvCxnSpPr>
          <p:nvPr/>
        </p:nvCxnSpPr>
        <p:spPr>
          <a:xfrm flipH="1">
            <a:off x="4558381" y="4747900"/>
            <a:ext cx="2859" cy="4355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4" name="Elbow Connector 173"/>
          <p:cNvCxnSpPr>
            <a:stCxn id="134" idx="2"/>
            <a:endCxn id="132" idx="1"/>
          </p:cNvCxnSpPr>
          <p:nvPr/>
        </p:nvCxnSpPr>
        <p:spPr>
          <a:xfrm rot="16200000" flipH="1">
            <a:off x="2649562" y="4586745"/>
            <a:ext cx="639349" cy="984966"/>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a:cxnSpLocks/>
            <a:stCxn id="135" idx="3"/>
          </p:cNvCxnSpPr>
          <p:nvPr/>
        </p:nvCxnSpPr>
        <p:spPr>
          <a:xfrm>
            <a:off x="5505573" y="4205826"/>
            <a:ext cx="199712" cy="4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0" name="Oval 179"/>
          <p:cNvSpPr/>
          <p:nvPr/>
        </p:nvSpPr>
        <p:spPr>
          <a:xfrm>
            <a:off x="81805" y="2711622"/>
            <a:ext cx="990998" cy="488489"/>
          </a:xfrm>
          <a:prstGeom prst="ellipse">
            <a:avLst/>
          </a:prstGeom>
          <a:solidFill>
            <a:srgbClr val="92D050"/>
          </a:solidFill>
          <a:ln w="25400" cap="flat" cmpd="sng" algn="ctr">
            <a:solidFill>
              <a:srgbClr val="9BBB59">
                <a:shade val="50000"/>
              </a:srgbClr>
            </a:solidFill>
            <a:prstDash val="solid"/>
          </a:ln>
          <a:effectLst/>
        </p:spPr>
        <p:txBody>
          <a:bodyPr rtlCol="0" anchor="ctr"/>
          <a:lstStyle/>
          <a:p>
            <a:pPr marL="0" marR="0" lvl="0" indent="0" algn="ctr" defTabSz="2951785" eaLnBrk="1" fontAlgn="auto" latinLnBrk="0" hangingPunct="1">
              <a:lnSpc>
                <a:spcPct val="100000"/>
              </a:lnSpc>
              <a:spcBef>
                <a:spcPts val="0"/>
              </a:spcBef>
              <a:spcAft>
                <a:spcPts val="0"/>
              </a:spcAft>
              <a:buClrTx/>
              <a:buSzTx/>
              <a:buFontTx/>
              <a:buNone/>
              <a:tabLst/>
              <a:defRPr/>
            </a:pPr>
            <a:r>
              <a:rPr kumimoji="0" lang="en-US" sz="1100" b="0" i="0" u="none" strike="noStrike" kern="100" cap="none" spc="0" normalizeH="0" baseline="0" noProof="0" dirty="0">
                <a:ln>
                  <a:noFill/>
                </a:ln>
                <a:solidFill>
                  <a:prstClr val="black"/>
                </a:solidFill>
                <a:effectLst/>
                <a:uLnTx/>
                <a:uFillTx/>
                <a:latin typeface="Calibri"/>
                <a:ea typeface="SimSun" panose="02010600030101010101" pitchFamily="2" charset="-122"/>
                <a:cs typeface="+mn-cs"/>
              </a:rPr>
              <a:t>Client Deposits</a:t>
            </a:r>
          </a:p>
        </p:txBody>
      </p:sp>
      <p:sp>
        <p:nvSpPr>
          <p:cNvPr id="182" name="Rectangle 181"/>
          <p:cNvSpPr/>
          <p:nvPr/>
        </p:nvSpPr>
        <p:spPr>
          <a:xfrm>
            <a:off x="7804968" y="4829516"/>
            <a:ext cx="866411" cy="707886"/>
          </a:xfrm>
          <a:prstGeom prst="rect">
            <a:avLst/>
          </a:prstGeom>
          <a:solidFill>
            <a:srgbClr val="92D050"/>
          </a:solidFill>
          <a:ln>
            <a:noFill/>
          </a:ln>
        </p:spPr>
        <p:txBody>
          <a:bodyPr wrap="square">
            <a:spAutoFit/>
          </a:bodyPr>
          <a:lstStyle/>
          <a:p>
            <a:pPr algn="ctr" defTabSz="2951785"/>
            <a:r>
              <a:rPr lang="en-US" sz="800" kern="100" dirty="0">
                <a:solidFill>
                  <a:prstClr val="black"/>
                </a:solidFill>
                <a:ea typeface="SimSun" panose="02010600030101010101" pitchFamily="2" charset="-122"/>
              </a:rPr>
              <a:t>Optional:</a:t>
            </a:r>
          </a:p>
          <a:p>
            <a:pPr algn="ctr" defTabSz="2951785"/>
            <a:r>
              <a:rPr lang="en-US" sz="800" kern="100" dirty="0">
                <a:solidFill>
                  <a:prstClr val="black"/>
                </a:solidFill>
                <a:ea typeface="SimSun" panose="02010600030101010101" pitchFamily="2" charset="-122"/>
              </a:rPr>
              <a:t>(prep catalog, mint DOI, data availability statement)</a:t>
            </a:r>
          </a:p>
        </p:txBody>
      </p:sp>
      <p:sp>
        <p:nvSpPr>
          <p:cNvPr id="93" name="Rectangle 92"/>
          <p:cNvSpPr/>
          <p:nvPr/>
        </p:nvSpPr>
        <p:spPr>
          <a:xfrm>
            <a:off x="10779692" y="3209765"/>
            <a:ext cx="1164234" cy="2679941"/>
          </a:xfrm>
          <a:prstGeom prst="rect">
            <a:avLst/>
          </a:prstGeom>
          <a:noFill/>
          <a:ln w="25400" cap="flat" cmpd="sng" algn="ctr">
            <a:solidFill>
              <a:srgbClr val="4F81BD">
                <a:shade val="50000"/>
              </a:srgbClr>
            </a:solidFill>
            <a:prstDash val="solid"/>
          </a:ln>
          <a:effectLst/>
        </p:spPr>
        <p:txBody>
          <a:bodyPr rtlCol="0" anchor="ctr"/>
          <a:lstStyle/>
          <a:p>
            <a:pPr marL="0" marR="0" lvl="0" indent="0" algn="ctr" defTabSz="2951785"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sp>
        <p:nvSpPr>
          <p:cNvPr id="94" name="Rectangle 93"/>
          <p:cNvSpPr/>
          <p:nvPr/>
        </p:nvSpPr>
        <p:spPr>
          <a:xfrm>
            <a:off x="10784167" y="3210965"/>
            <a:ext cx="1165838" cy="325861"/>
          </a:xfrm>
          <a:prstGeom prst="rect">
            <a:avLst/>
          </a:prstGeom>
          <a:solidFill>
            <a:srgbClr val="00B0F0"/>
          </a:solidFill>
          <a:ln w="25400" cap="flat" cmpd="sng" algn="ctr">
            <a:solidFill>
              <a:srgbClr val="4F81BD">
                <a:shade val="50000"/>
              </a:srgbClr>
            </a:solidFill>
            <a:prstDash val="solid"/>
          </a:ln>
          <a:effectLst/>
        </p:spPr>
        <p:txBody>
          <a:bodyPr rtlCol="0" anchor="ctr"/>
          <a:lstStyle/>
          <a:p>
            <a:pPr marL="0" marR="0" lvl="0" indent="0" algn="ctr" defTabSz="2951785"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a:ea typeface="+mn-ea"/>
                <a:cs typeface="+mn-cs"/>
              </a:rPr>
              <a:t>Publication</a:t>
            </a:r>
          </a:p>
        </p:txBody>
      </p:sp>
      <p:sp>
        <p:nvSpPr>
          <p:cNvPr id="95" name="Rectangle 94"/>
          <p:cNvSpPr/>
          <p:nvPr/>
        </p:nvSpPr>
        <p:spPr>
          <a:xfrm>
            <a:off x="10900923" y="5106956"/>
            <a:ext cx="900529" cy="430887"/>
          </a:xfrm>
          <a:prstGeom prst="rect">
            <a:avLst/>
          </a:prstGeom>
          <a:solidFill>
            <a:srgbClr val="92D050"/>
          </a:solidFill>
          <a:ln>
            <a:noFill/>
          </a:ln>
        </p:spPr>
        <p:txBody>
          <a:bodyPr wrap="square">
            <a:spAutoFit/>
          </a:bodyPr>
          <a:lstStyle/>
          <a:p>
            <a:pPr algn="ctr" defTabSz="2951785"/>
            <a:r>
              <a:rPr lang="en-US" sz="1100" kern="100">
                <a:solidFill>
                  <a:prstClr val="black"/>
                </a:solidFill>
                <a:ea typeface="SimSun" panose="02010600030101010101" pitchFamily="2" charset="-122"/>
              </a:rPr>
              <a:t>CISER Data Archive</a:t>
            </a:r>
          </a:p>
        </p:txBody>
      </p:sp>
      <p:sp>
        <p:nvSpPr>
          <p:cNvPr id="97" name="Rectangle 96"/>
          <p:cNvSpPr/>
          <p:nvPr/>
        </p:nvSpPr>
        <p:spPr>
          <a:xfrm>
            <a:off x="10903976" y="4472017"/>
            <a:ext cx="900529" cy="600164"/>
          </a:xfrm>
          <a:prstGeom prst="rect">
            <a:avLst/>
          </a:prstGeom>
          <a:solidFill>
            <a:srgbClr val="92D050"/>
          </a:solidFill>
          <a:ln>
            <a:noFill/>
          </a:ln>
        </p:spPr>
        <p:txBody>
          <a:bodyPr wrap="square">
            <a:spAutoFit/>
          </a:bodyPr>
          <a:lstStyle/>
          <a:p>
            <a:pPr algn="ctr" defTabSz="2951785"/>
            <a:r>
              <a:rPr lang="en-US" sz="1100" kern="100">
                <a:solidFill>
                  <a:prstClr val="black"/>
                </a:solidFill>
                <a:ea typeface="SimSun" panose="02010600030101010101" pitchFamily="2" charset="-122"/>
              </a:rPr>
              <a:t>Journal-specified Repository</a:t>
            </a:r>
          </a:p>
        </p:txBody>
      </p:sp>
      <p:sp>
        <p:nvSpPr>
          <p:cNvPr id="98" name="Rectangle 97"/>
          <p:cNvSpPr/>
          <p:nvPr/>
        </p:nvSpPr>
        <p:spPr>
          <a:xfrm>
            <a:off x="2990531" y="4604704"/>
            <a:ext cx="900529" cy="261610"/>
          </a:xfrm>
          <a:prstGeom prst="rect">
            <a:avLst/>
          </a:prstGeom>
          <a:solidFill>
            <a:srgbClr val="92D050"/>
          </a:solidFill>
          <a:ln>
            <a:noFill/>
          </a:ln>
        </p:spPr>
        <p:txBody>
          <a:bodyPr wrap="square">
            <a:spAutoFit/>
          </a:bodyPr>
          <a:lstStyle/>
          <a:p>
            <a:pPr algn="ctr" defTabSz="2951785"/>
            <a:r>
              <a:rPr lang="en-US" sz="1100" kern="100">
                <a:solidFill>
                  <a:prstClr val="black"/>
                </a:solidFill>
                <a:ea typeface="SimSun" panose="02010600030101010101" pitchFamily="2" charset="-122"/>
              </a:rPr>
              <a:t>Versioning</a:t>
            </a:r>
          </a:p>
        </p:txBody>
      </p:sp>
      <p:sp>
        <p:nvSpPr>
          <p:cNvPr id="78" name="Flowchart: Decision 77"/>
          <p:cNvSpPr/>
          <p:nvPr/>
        </p:nvSpPr>
        <p:spPr>
          <a:xfrm>
            <a:off x="5705285" y="3663751"/>
            <a:ext cx="1755478" cy="1094047"/>
          </a:xfrm>
          <a:prstGeom prst="flowChartDecision">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2951785"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prstClr val="white"/>
                </a:solidFill>
                <a:effectLst/>
                <a:uLnTx/>
                <a:uFillTx/>
                <a:latin typeface="Calibri"/>
                <a:ea typeface="+mn-ea"/>
                <a:cs typeface="+mn-cs"/>
              </a:rPr>
              <a:t>Compare Results:</a:t>
            </a:r>
          </a:p>
          <a:p>
            <a:pPr marL="0" marR="0" lvl="0" indent="0" algn="ctr" defTabSz="2951785"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prstClr val="white"/>
                </a:solidFill>
                <a:effectLst/>
                <a:uLnTx/>
                <a:uFillTx/>
                <a:latin typeface="Calibri"/>
                <a:ea typeface="+mn-ea"/>
                <a:cs typeface="+mn-cs"/>
              </a:rPr>
              <a:t>Identical?</a:t>
            </a:r>
          </a:p>
        </p:txBody>
      </p:sp>
      <p:cxnSp>
        <p:nvCxnSpPr>
          <p:cNvPr id="28" name="Straight Arrow Connector 27"/>
          <p:cNvCxnSpPr>
            <a:cxnSpLocks/>
            <a:stCxn id="182" idx="0"/>
            <a:endCxn id="144" idx="2"/>
          </p:cNvCxnSpPr>
          <p:nvPr/>
        </p:nvCxnSpPr>
        <p:spPr>
          <a:xfrm flipV="1">
            <a:off x="8238174" y="4450068"/>
            <a:ext cx="0" cy="3794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cxnSpLocks/>
            <a:stCxn id="73" idx="3"/>
            <a:endCxn id="93" idx="1"/>
          </p:cNvCxnSpPr>
          <p:nvPr/>
        </p:nvCxnSpPr>
        <p:spPr>
          <a:xfrm>
            <a:off x="9870291" y="4549736"/>
            <a:ext cx="90940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10780336" y="4106547"/>
            <a:ext cx="1165838" cy="325861"/>
          </a:xfrm>
          <a:prstGeom prst="rect">
            <a:avLst/>
          </a:prstGeom>
          <a:solidFill>
            <a:srgbClr val="00B0F0"/>
          </a:solidFill>
          <a:ln w="25400" cap="flat" cmpd="sng" algn="ctr">
            <a:solidFill>
              <a:srgbClr val="4F81BD">
                <a:shade val="50000"/>
              </a:srgbClr>
            </a:solidFill>
            <a:prstDash val="solid"/>
          </a:ln>
          <a:effectLst/>
        </p:spPr>
        <p:txBody>
          <a:bodyPr rtlCol="0" anchor="ctr"/>
          <a:lstStyle/>
          <a:p>
            <a:pPr marL="0" marR="0" lvl="0" indent="0" algn="ctr" defTabSz="2951785"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prstClr val="white"/>
                </a:solidFill>
                <a:effectLst/>
                <a:uLnTx/>
                <a:uFillTx/>
                <a:latin typeface="Calibri"/>
                <a:ea typeface="+mn-ea"/>
                <a:cs typeface="+mn-cs"/>
              </a:rPr>
              <a:t>Archival Storage &amp;  Access</a:t>
            </a:r>
          </a:p>
        </p:txBody>
      </p:sp>
      <p:sp>
        <p:nvSpPr>
          <p:cNvPr id="84" name="Rectangle 83"/>
          <p:cNvSpPr/>
          <p:nvPr/>
        </p:nvSpPr>
        <p:spPr>
          <a:xfrm>
            <a:off x="10903977" y="3590450"/>
            <a:ext cx="900528" cy="428731"/>
          </a:xfrm>
          <a:prstGeom prst="rect">
            <a:avLst/>
          </a:prstGeom>
          <a:solidFill>
            <a:srgbClr val="92D050"/>
          </a:solidFill>
          <a:ln>
            <a:noFill/>
          </a:ln>
        </p:spPr>
        <p:txBody>
          <a:bodyPr wrap="square">
            <a:spAutoFit/>
          </a:bodyPr>
          <a:lstStyle/>
          <a:p>
            <a:pPr algn="ctr" defTabSz="2951785"/>
            <a:r>
              <a:rPr lang="en-US" sz="1100" kern="100">
                <a:solidFill>
                  <a:prstClr val="black"/>
                </a:solidFill>
                <a:ea typeface="SimSun" panose="02010600030101010101" pitchFamily="2" charset="-122"/>
              </a:rPr>
              <a:t>Journal/</a:t>
            </a:r>
          </a:p>
          <a:p>
            <a:pPr algn="ctr" defTabSz="2951785"/>
            <a:r>
              <a:rPr lang="en-US" sz="1100" kern="100">
                <a:solidFill>
                  <a:prstClr val="black"/>
                </a:solidFill>
                <a:ea typeface="SimSun" panose="02010600030101010101" pitchFamily="2" charset="-122"/>
              </a:rPr>
              <a:t>ProQuest</a:t>
            </a:r>
          </a:p>
        </p:txBody>
      </p:sp>
      <p:sp>
        <p:nvSpPr>
          <p:cNvPr id="85" name="Rectangle 84"/>
          <p:cNvSpPr/>
          <p:nvPr/>
        </p:nvSpPr>
        <p:spPr>
          <a:xfrm>
            <a:off x="10900923" y="5580283"/>
            <a:ext cx="900529" cy="261610"/>
          </a:xfrm>
          <a:prstGeom prst="rect">
            <a:avLst/>
          </a:prstGeom>
          <a:solidFill>
            <a:srgbClr val="92D050"/>
          </a:solidFill>
          <a:ln>
            <a:noFill/>
          </a:ln>
        </p:spPr>
        <p:txBody>
          <a:bodyPr wrap="square">
            <a:spAutoFit/>
          </a:bodyPr>
          <a:lstStyle/>
          <a:p>
            <a:pPr algn="ctr" defTabSz="2951785"/>
            <a:r>
              <a:rPr lang="en-US" sz="1100" kern="100">
                <a:solidFill>
                  <a:prstClr val="black"/>
                </a:solidFill>
                <a:ea typeface="SimSun" panose="02010600030101010101" pitchFamily="2" charset="-122"/>
              </a:rPr>
              <a:t>E-Commons</a:t>
            </a:r>
          </a:p>
        </p:txBody>
      </p:sp>
      <p:sp>
        <p:nvSpPr>
          <p:cNvPr id="87" name="Rectangle 86"/>
          <p:cNvSpPr/>
          <p:nvPr/>
        </p:nvSpPr>
        <p:spPr>
          <a:xfrm>
            <a:off x="7238498" y="2479915"/>
            <a:ext cx="750624" cy="584775"/>
          </a:xfrm>
          <a:prstGeom prst="rect">
            <a:avLst/>
          </a:prstGeom>
          <a:solidFill>
            <a:srgbClr val="92D050"/>
          </a:solidFill>
          <a:ln>
            <a:noFill/>
          </a:ln>
        </p:spPr>
        <p:txBody>
          <a:bodyPr wrap="square">
            <a:spAutoFit/>
          </a:bodyPr>
          <a:lstStyle/>
          <a:p>
            <a:pPr algn="ctr"/>
            <a:r>
              <a:rPr lang="en-US" sz="800" dirty="0"/>
              <a:t>Identify and apply quality improvement interventions</a:t>
            </a:r>
          </a:p>
        </p:txBody>
      </p:sp>
      <p:cxnSp>
        <p:nvCxnSpPr>
          <p:cNvPr id="68" name="Straight Arrow Connector 67"/>
          <p:cNvCxnSpPr>
            <a:cxnSpLocks/>
            <a:stCxn id="164" idx="0"/>
            <a:endCxn id="87" idx="2"/>
          </p:cNvCxnSpPr>
          <p:nvPr/>
        </p:nvCxnSpPr>
        <p:spPr>
          <a:xfrm flipV="1">
            <a:off x="7613810" y="3064690"/>
            <a:ext cx="0" cy="112342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4" name="Straight Arrow Connector 73"/>
          <p:cNvCxnSpPr>
            <a:cxnSpLocks/>
            <a:stCxn id="87" idx="1"/>
          </p:cNvCxnSpPr>
          <p:nvPr/>
        </p:nvCxnSpPr>
        <p:spPr>
          <a:xfrm flipH="1" flipV="1">
            <a:off x="5062685" y="2772302"/>
            <a:ext cx="2175813" cy="1"/>
          </a:xfrm>
          <a:prstGeom prst="straightConnector1">
            <a:avLst/>
          </a:prstGeom>
          <a:ln>
            <a:tailEnd type="none"/>
          </a:ln>
        </p:spPr>
        <p:style>
          <a:lnRef idx="3">
            <a:schemeClr val="accent1"/>
          </a:lnRef>
          <a:fillRef idx="0">
            <a:schemeClr val="accent1"/>
          </a:fillRef>
          <a:effectRef idx="2">
            <a:schemeClr val="accent1"/>
          </a:effectRef>
          <a:fontRef idx="minor">
            <a:schemeClr val="tx1"/>
          </a:fontRef>
        </p:style>
      </p:cxnSp>
      <p:sp>
        <p:nvSpPr>
          <p:cNvPr id="88" name="Oval 87"/>
          <p:cNvSpPr/>
          <p:nvPr/>
        </p:nvSpPr>
        <p:spPr>
          <a:xfrm>
            <a:off x="7353167" y="3928851"/>
            <a:ext cx="221897" cy="19972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5" name="Oval 124"/>
          <p:cNvSpPr/>
          <p:nvPr/>
        </p:nvSpPr>
        <p:spPr>
          <a:xfrm>
            <a:off x="6860301" y="2445547"/>
            <a:ext cx="221897" cy="19972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3" name="Rectangle 72">
            <a:extLst>
              <a:ext uri="{FF2B5EF4-FFF2-40B4-BE49-F238E27FC236}">
                <a16:creationId xmlns:a16="http://schemas.microsoft.com/office/drawing/2014/main" id="{4FE8716B-34C8-46E8-9E13-9CDB69938BD7}"/>
              </a:ext>
            </a:extLst>
          </p:cNvPr>
          <p:cNvSpPr/>
          <p:nvPr/>
        </p:nvSpPr>
        <p:spPr>
          <a:xfrm>
            <a:off x="8924457" y="4165015"/>
            <a:ext cx="945834" cy="769441"/>
          </a:xfrm>
          <a:prstGeom prst="rect">
            <a:avLst/>
          </a:prstGeom>
          <a:solidFill>
            <a:srgbClr val="92D050"/>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defTabSz="2951785"/>
            <a:r>
              <a:rPr lang="en-US" sz="1100" kern="100" dirty="0">
                <a:solidFill>
                  <a:prstClr val="black"/>
                </a:solidFill>
                <a:ea typeface="SimSun" panose="02010600030101010101" pitchFamily="2" charset="-122"/>
              </a:rPr>
              <a:t>Client validates and signs off on the package</a:t>
            </a:r>
          </a:p>
        </p:txBody>
      </p:sp>
      <p:sp>
        <p:nvSpPr>
          <p:cNvPr id="96" name="TextBox 95">
            <a:extLst>
              <a:ext uri="{FF2B5EF4-FFF2-40B4-BE49-F238E27FC236}">
                <a16:creationId xmlns:a16="http://schemas.microsoft.com/office/drawing/2014/main" id="{3B673EDA-CE01-4777-B929-E071EB42FB88}"/>
              </a:ext>
            </a:extLst>
          </p:cNvPr>
          <p:cNvSpPr txBox="1"/>
          <p:nvPr/>
        </p:nvSpPr>
        <p:spPr>
          <a:xfrm>
            <a:off x="10113235" y="4301603"/>
            <a:ext cx="378630" cy="261610"/>
          </a:xfrm>
          <a:prstGeom prst="rect">
            <a:avLst/>
          </a:prstGeom>
          <a:noFill/>
        </p:spPr>
        <p:txBody>
          <a:bodyPr wrap="none" rtlCol="0">
            <a:spAutoFit/>
          </a:bodyPr>
          <a:lstStyle/>
          <a:p>
            <a:pPr marL="0" marR="0" lvl="0" indent="0" defTabSz="2951785"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rPr>
              <a:t>Yes</a:t>
            </a:r>
          </a:p>
        </p:txBody>
      </p:sp>
      <p:sp>
        <p:nvSpPr>
          <p:cNvPr id="99" name="TextBox 98">
            <a:extLst>
              <a:ext uri="{FF2B5EF4-FFF2-40B4-BE49-F238E27FC236}">
                <a16:creationId xmlns:a16="http://schemas.microsoft.com/office/drawing/2014/main" id="{FE93B6D3-DCF3-4D94-A05B-88B20B2EA33E}"/>
              </a:ext>
            </a:extLst>
          </p:cNvPr>
          <p:cNvSpPr txBox="1"/>
          <p:nvPr/>
        </p:nvSpPr>
        <p:spPr>
          <a:xfrm>
            <a:off x="9354488" y="3909510"/>
            <a:ext cx="349776" cy="261610"/>
          </a:xfrm>
          <a:prstGeom prst="rect">
            <a:avLst/>
          </a:prstGeom>
          <a:noFill/>
        </p:spPr>
        <p:txBody>
          <a:bodyPr wrap="none" rtlCol="0">
            <a:spAutoFit/>
          </a:bodyPr>
          <a:lstStyle/>
          <a:p>
            <a:pPr marL="0" marR="0" lvl="0" indent="0" defTabSz="2951785"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rPr>
              <a:t>No</a:t>
            </a:r>
          </a:p>
        </p:txBody>
      </p:sp>
      <p:grpSp>
        <p:nvGrpSpPr>
          <p:cNvPr id="4" name="Group 3">
            <a:extLst>
              <a:ext uri="{FF2B5EF4-FFF2-40B4-BE49-F238E27FC236}">
                <a16:creationId xmlns:a16="http://schemas.microsoft.com/office/drawing/2014/main" id="{35CAFD87-5A9F-4C9B-AA5B-56D0EA5D5917}"/>
              </a:ext>
            </a:extLst>
          </p:cNvPr>
          <p:cNvGrpSpPr/>
          <p:nvPr/>
        </p:nvGrpSpPr>
        <p:grpSpPr>
          <a:xfrm>
            <a:off x="60289" y="3437866"/>
            <a:ext cx="1065043" cy="2219348"/>
            <a:chOff x="77446" y="4209361"/>
            <a:chExt cx="1065043" cy="2219348"/>
          </a:xfrm>
        </p:grpSpPr>
        <p:sp>
          <p:nvSpPr>
            <p:cNvPr id="67" name="Rectangle 66">
              <a:extLst>
                <a:ext uri="{FF2B5EF4-FFF2-40B4-BE49-F238E27FC236}">
                  <a16:creationId xmlns:a16="http://schemas.microsoft.com/office/drawing/2014/main" id="{411A2EAF-C995-412F-ADBC-935998FB8F00}"/>
                </a:ext>
              </a:extLst>
            </p:cNvPr>
            <p:cNvSpPr/>
            <p:nvPr/>
          </p:nvSpPr>
          <p:spPr>
            <a:xfrm>
              <a:off x="78204" y="4211185"/>
              <a:ext cx="1051350" cy="325861"/>
            </a:xfrm>
            <a:prstGeom prst="rect">
              <a:avLst/>
            </a:prstGeom>
            <a:solidFill>
              <a:srgbClr val="00B0F0"/>
            </a:solidFill>
            <a:ln w="25400" cap="flat" cmpd="sng" algn="ctr">
              <a:solidFill>
                <a:srgbClr val="4F81BD">
                  <a:shade val="50000"/>
                </a:srgbClr>
              </a:solidFill>
              <a:prstDash val="solid"/>
            </a:ln>
            <a:effectLst/>
          </p:spPr>
          <p:txBody>
            <a:bodyPr rtlCol="0" anchor="ctr"/>
            <a:lstStyle/>
            <a:p>
              <a:pPr marL="0" marR="0" lvl="0" indent="0" algn="ctr" defTabSz="2951785"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a:ea typeface="+mn-ea"/>
                  <a:cs typeface="+mn-cs"/>
                </a:rPr>
                <a:t>Submission Stage</a:t>
              </a:r>
            </a:p>
          </p:txBody>
        </p:sp>
        <p:sp>
          <p:nvSpPr>
            <p:cNvPr id="80" name="Rectangle 79">
              <a:extLst>
                <a:ext uri="{FF2B5EF4-FFF2-40B4-BE49-F238E27FC236}">
                  <a16:creationId xmlns:a16="http://schemas.microsoft.com/office/drawing/2014/main" id="{60BFE2C1-95DD-4059-AE73-B558EBA54A6C}"/>
                </a:ext>
              </a:extLst>
            </p:cNvPr>
            <p:cNvSpPr/>
            <p:nvPr/>
          </p:nvSpPr>
          <p:spPr>
            <a:xfrm>
              <a:off x="83199" y="4601678"/>
              <a:ext cx="1051350" cy="261610"/>
            </a:xfrm>
            <a:prstGeom prst="rect">
              <a:avLst/>
            </a:prstGeom>
            <a:solidFill>
              <a:srgbClr val="92D050"/>
            </a:solidFill>
            <a:ln>
              <a:noFill/>
            </a:ln>
          </p:spPr>
          <p:txBody>
            <a:bodyPr wrap="square">
              <a:spAutoFit/>
            </a:bodyPr>
            <a:lstStyle/>
            <a:p>
              <a:pPr algn="ctr" defTabSz="2951785"/>
              <a:r>
                <a:rPr lang="en-US" sz="1100" kern="100" dirty="0">
                  <a:solidFill>
                    <a:prstClr val="black"/>
                  </a:solidFill>
                  <a:ea typeface="SimSun" panose="02010600030101010101" pitchFamily="2" charset="-122"/>
                </a:rPr>
                <a:t>Pre-submission</a:t>
              </a:r>
            </a:p>
          </p:txBody>
        </p:sp>
        <p:sp>
          <p:nvSpPr>
            <p:cNvPr id="82" name="Rectangle 81">
              <a:extLst>
                <a:ext uri="{FF2B5EF4-FFF2-40B4-BE49-F238E27FC236}">
                  <a16:creationId xmlns:a16="http://schemas.microsoft.com/office/drawing/2014/main" id="{50FF7ADC-8AD4-4403-8A2F-109E5DDB3BF8}"/>
                </a:ext>
              </a:extLst>
            </p:cNvPr>
            <p:cNvSpPr/>
            <p:nvPr/>
          </p:nvSpPr>
          <p:spPr>
            <a:xfrm>
              <a:off x="83199" y="4989087"/>
              <a:ext cx="1051350" cy="261610"/>
            </a:xfrm>
            <a:prstGeom prst="rect">
              <a:avLst/>
            </a:prstGeom>
            <a:solidFill>
              <a:srgbClr val="92D050"/>
            </a:solidFill>
            <a:ln>
              <a:noFill/>
            </a:ln>
          </p:spPr>
          <p:txBody>
            <a:bodyPr wrap="square">
              <a:spAutoFit/>
            </a:bodyPr>
            <a:lstStyle/>
            <a:p>
              <a:pPr algn="ctr" defTabSz="2951785"/>
              <a:r>
                <a:rPr lang="en-US" sz="1100" kern="100" dirty="0">
                  <a:solidFill>
                    <a:prstClr val="black"/>
                  </a:solidFill>
                  <a:ea typeface="SimSun" panose="02010600030101010101" pitchFamily="2" charset="-122"/>
                </a:rPr>
                <a:t>R&amp;R</a:t>
              </a:r>
            </a:p>
          </p:txBody>
        </p:sp>
        <p:sp>
          <p:nvSpPr>
            <p:cNvPr id="90" name="Rectangle 89">
              <a:extLst>
                <a:ext uri="{FF2B5EF4-FFF2-40B4-BE49-F238E27FC236}">
                  <a16:creationId xmlns:a16="http://schemas.microsoft.com/office/drawing/2014/main" id="{6D47F927-F045-42C4-A040-1A40A564B71D}"/>
                </a:ext>
              </a:extLst>
            </p:cNvPr>
            <p:cNvSpPr/>
            <p:nvPr/>
          </p:nvSpPr>
          <p:spPr>
            <a:xfrm>
              <a:off x="78204" y="5379960"/>
              <a:ext cx="1051350" cy="261610"/>
            </a:xfrm>
            <a:prstGeom prst="rect">
              <a:avLst/>
            </a:prstGeom>
            <a:solidFill>
              <a:srgbClr val="92D050"/>
            </a:solidFill>
            <a:ln>
              <a:noFill/>
            </a:ln>
          </p:spPr>
          <p:txBody>
            <a:bodyPr wrap="square">
              <a:spAutoFit/>
            </a:bodyPr>
            <a:lstStyle/>
            <a:p>
              <a:pPr algn="ctr" defTabSz="2951785"/>
              <a:r>
                <a:rPr lang="en-US" sz="1100" b="1" kern="100" dirty="0">
                  <a:solidFill>
                    <a:prstClr val="black"/>
                  </a:solidFill>
                  <a:highlight>
                    <a:srgbClr val="FFFF00"/>
                  </a:highlight>
                  <a:ea typeface="SimSun" panose="02010600030101010101" pitchFamily="2" charset="-122"/>
                </a:rPr>
                <a:t>Accepted</a:t>
              </a:r>
            </a:p>
          </p:txBody>
        </p:sp>
        <p:sp>
          <p:nvSpPr>
            <p:cNvPr id="91" name="Rectangle 90">
              <a:extLst>
                <a:ext uri="{FF2B5EF4-FFF2-40B4-BE49-F238E27FC236}">
                  <a16:creationId xmlns:a16="http://schemas.microsoft.com/office/drawing/2014/main" id="{926D6668-B17C-477A-830B-2268458D871F}"/>
                </a:ext>
              </a:extLst>
            </p:cNvPr>
            <p:cNvSpPr/>
            <p:nvPr/>
          </p:nvSpPr>
          <p:spPr>
            <a:xfrm>
              <a:off x="78204" y="5789234"/>
              <a:ext cx="1051350" cy="261610"/>
            </a:xfrm>
            <a:prstGeom prst="rect">
              <a:avLst/>
            </a:prstGeom>
            <a:solidFill>
              <a:srgbClr val="92D050"/>
            </a:solidFill>
            <a:ln>
              <a:noFill/>
            </a:ln>
          </p:spPr>
          <p:txBody>
            <a:bodyPr wrap="square">
              <a:spAutoFit/>
            </a:bodyPr>
            <a:lstStyle/>
            <a:p>
              <a:pPr algn="ctr" defTabSz="2951785"/>
              <a:r>
                <a:rPr lang="en-US" sz="1100" kern="100" dirty="0">
                  <a:solidFill>
                    <a:prstClr val="black"/>
                  </a:solidFill>
                  <a:ea typeface="SimSun" panose="02010600030101010101" pitchFamily="2" charset="-122"/>
                </a:rPr>
                <a:t>Proof</a:t>
              </a:r>
            </a:p>
          </p:txBody>
        </p:sp>
        <p:sp>
          <p:nvSpPr>
            <p:cNvPr id="92" name="Rectangle 91">
              <a:extLst>
                <a:ext uri="{FF2B5EF4-FFF2-40B4-BE49-F238E27FC236}">
                  <a16:creationId xmlns:a16="http://schemas.microsoft.com/office/drawing/2014/main" id="{B7795156-6089-4418-91C5-D686C3FFB570}"/>
                </a:ext>
              </a:extLst>
            </p:cNvPr>
            <p:cNvSpPr/>
            <p:nvPr/>
          </p:nvSpPr>
          <p:spPr>
            <a:xfrm>
              <a:off x="79350" y="6167098"/>
              <a:ext cx="1051350" cy="246221"/>
            </a:xfrm>
            <a:prstGeom prst="rect">
              <a:avLst/>
            </a:prstGeom>
            <a:solidFill>
              <a:srgbClr val="92D050"/>
            </a:solidFill>
            <a:ln>
              <a:noFill/>
            </a:ln>
          </p:spPr>
          <p:txBody>
            <a:bodyPr wrap="square">
              <a:spAutoFit/>
            </a:bodyPr>
            <a:lstStyle/>
            <a:p>
              <a:pPr algn="ctr" defTabSz="2951785"/>
              <a:r>
                <a:rPr lang="en-US" sz="1000" kern="100" dirty="0">
                  <a:solidFill>
                    <a:prstClr val="black"/>
                  </a:solidFill>
                  <a:ea typeface="SimSun" panose="02010600030101010101" pitchFamily="2" charset="-122"/>
                </a:rPr>
                <a:t>Post-publication</a:t>
              </a:r>
            </a:p>
          </p:txBody>
        </p:sp>
        <p:sp>
          <p:nvSpPr>
            <p:cNvPr id="66" name="Rectangle 65">
              <a:extLst>
                <a:ext uri="{FF2B5EF4-FFF2-40B4-BE49-F238E27FC236}">
                  <a16:creationId xmlns:a16="http://schemas.microsoft.com/office/drawing/2014/main" id="{24E7BFBC-A2DB-43D2-90CE-F856CD59DA08}"/>
                </a:ext>
              </a:extLst>
            </p:cNvPr>
            <p:cNvSpPr/>
            <p:nvPr/>
          </p:nvSpPr>
          <p:spPr>
            <a:xfrm>
              <a:off x="77446" y="4209361"/>
              <a:ext cx="1065043" cy="2219348"/>
            </a:xfrm>
            <a:prstGeom prst="rect">
              <a:avLst/>
            </a:prstGeom>
            <a:noFill/>
            <a:ln w="25400" cap="flat" cmpd="sng" algn="ctr">
              <a:solidFill>
                <a:srgbClr val="4F81BD">
                  <a:shade val="50000"/>
                </a:srgbClr>
              </a:solidFill>
              <a:prstDash val="solid"/>
            </a:ln>
            <a:effectLst/>
          </p:spPr>
          <p:txBody>
            <a:bodyPr rtlCol="0" anchor="ctr"/>
            <a:lstStyle/>
            <a:p>
              <a:pPr marL="0" marR="0" lvl="0" indent="0" algn="ctr" defTabSz="2951785"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cxnSp>
        <p:nvCxnSpPr>
          <p:cNvPr id="3" name="Straight Arrow Connector 2">
            <a:extLst>
              <a:ext uri="{FF2B5EF4-FFF2-40B4-BE49-F238E27FC236}">
                <a16:creationId xmlns:a16="http://schemas.microsoft.com/office/drawing/2014/main" id="{C77A0D9F-6FAE-4AEC-B2B6-5AD1C62F5CAF}"/>
              </a:ext>
            </a:extLst>
          </p:cNvPr>
          <p:cNvCxnSpPr>
            <a:stCxn id="180" idx="4"/>
            <a:endCxn id="67" idx="0"/>
          </p:cNvCxnSpPr>
          <p:nvPr/>
        </p:nvCxnSpPr>
        <p:spPr>
          <a:xfrm>
            <a:off x="577304" y="3200111"/>
            <a:ext cx="9418" cy="2395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C07E052-2780-400F-9243-209B44F6B9DB}"/>
              </a:ext>
            </a:extLst>
          </p:cNvPr>
          <p:cNvCxnSpPr>
            <a:stCxn id="80" idx="2"/>
            <a:endCxn id="82" idx="0"/>
          </p:cNvCxnSpPr>
          <p:nvPr/>
        </p:nvCxnSpPr>
        <p:spPr>
          <a:xfrm>
            <a:off x="591717" y="4091793"/>
            <a:ext cx="0" cy="125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7686BD2-9442-4E1E-A77C-87FDA6CBD067}"/>
              </a:ext>
            </a:extLst>
          </p:cNvPr>
          <p:cNvCxnSpPr>
            <a:stCxn id="82" idx="2"/>
            <a:endCxn id="90" idx="0"/>
          </p:cNvCxnSpPr>
          <p:nvPr/>
        </p:nvCxnSpPr>
        <p:spPr>
          <a:xfrm flipH="1">
            <a:off x="586722" y="4479202"/>
            <a:ext cx="4995" cy="129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0D64CFF-A2ED-40B7-B518-510DC1529E33}"/>
              </a:ext>
            </a:extLst>
          </p:cNvPr>
          <p:cNvCxnSpPr>
            <a:stCxn id="90" idx="2"/>
            <a:endCxn id="91" idx="0"/>
          </p:cNvCxnSpPr>
          <p:nvPr/>
        </p:nvCxnSpPr>
        <p:spPr>
          <a:xfrm>
            <a:off x="586722" y="4870075"/>
            <a:ext cx="0" cy="147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5BCE5EC-D65B-4241-9FBD-446C6C27FEF8}"/>
              </a:ext>
            </a:extLst>
          </p:cNvPr>
          <p:cNvCxnSpPr>
            <a:stCxn id="91" idx="2"/>
            <a:endCxn id="92" idx="0"/>
          </p:cNvCxnSpPr>
          <p:nvPr/>
        </p:nvCxnSpPr>
        <p:spPr>
          <a:xfrm>
            <a:off x="586722" y="5279349"/>
            <a:ext cx="1146" cy="116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DD2B8D9-1AF3-4FF7-BA77-9612899CB1F3}"/>
              </a:ext>
            </a:extLst>
          </p:cNvPr>
          <p:cNvCxnSpPr>
            <a:cxnSpLocks/>
            <a:stCxn id="66" idx="3"/>
            <a:endCxn id="152" idx="1"/>
          </p:cNvCxnSpPr>
          <p:nvPr/>
        </p:nvCxnSpPr>
        <p:spPr>
          <a:xfrm>
            <a:off x="1125332" y="4547540"/>
            <a:ext cx="20834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6D1716B3-946A-4C38-AA4E-7C76FFBD625D}"/>
              </a:ext>
            </a:extLst>
          </p:cNvPr>
          <p:cNvCxnSpPr>
            <a:cxnSpLocks/>
            <a:stCxn id="152" idx="3"/>
            <a:endCxn id="73" idx="1"/>
          </p:cNvCxnSpPr>
          <p:nvPr/>
        </p:nvCxnSpPr>
        <p:spPr>
          <a:xfrm>
            <a:off x="8795182" y="4547540"/>
            <a:ext cx="129275" cy="219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C8AC6B62-F27D-4E44-B277-859A5F02B839}"/>
              </a:ext>
            </a:extLst>
          </p:cNvPr>
          <p:cNvCxnSpPr>
            <a:cxnSpLocks/>
            <a:stCxn id="73" idx="0"/>
          </p:cNvCxnSpPr>
          <p:nvPr/>
        </p:nvCxnSpPr>
        <p:spPr>
          <a:xfrm rot="16200000" flipV="1">
            <a:off x="6114307" y="881947"/>
            <a:ext cx="2229700" cy="4336435"/>
          </a:xfrm>
          <a:prstGeom prst="bentConnector2">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FE32E89-A126-49DB-8213-3D81EB67DC85}"/>
              </a:ext>
            </a:extLst>
          </p:cNvPr>
          <p:cNvCxnSpPr>
            <a:cxnSpLocks/>
            <a:endCxn id="152" idx="0"/>
          </p:cNvCxnSpPr>
          <p:nvPr/>
        </p:nvCxnSpPr>
        <p:spPr>
          <a:xfrm>
            <a:off x="5060939" y="1925870"/>
            <a:ext cx="3492" cy="128203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33" name="Rectangle 132">
            <a:extLst>
              <a:ext uri="{FF2B5EF4-FFF2-40B4-BE49-F238E27FC236}">
                <a16:creationId xmlns:a16="http://schemas.microsoft.com/office/drawing/2014/main" id="{F37E8798-5890-4D23-BFEE-EB98DD95B61F}"/>
              </a:ext>
            </a:extLst>
          </p:cNvPr>
          <p:cNvSpPr/>
          <p:nvPr/>
        </p:nvSpPr>
        <p:spPr>
          <a:xfrm>
            <a:off x="9650662" y="4998792"/>
            <a:ext cx="986555" cy="1815882"/>
          </a:xfrm>
          <a:prstGeom prst="rect">
            <a:avLst/>
          </a:prstGeom>
          <a:solidFill>
            <a:srgbClr val="92D050"/>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defTabSz="2951785"/>
            <a:r>
              <a:rPr lang="en-US" sz="800" kern="100" dirty="0">
                <a:solidFill>
                  <a:prstClr val="black"/>
                </a:solidFill>
                <a:ea typeface="SimSun" panose="02010600030101010101" pitchFamily="2" charset="-122"/>
              </a:rPr>
              <a:t>Another package may be created with all or some data removed, but with instructions (data availability statements) on how to get and where to put them in the package, depending on who owns the data used by the author(s).</a:t>
            </a:r>
          </a:p>
        </p:txBody>
      </p:sp>
      <p:cxnSp>
        <p:nvCxnSpPr>
          <p:cNvPr id="108" name="Straight Arrow Connector 107">
            <a:extLst>
              <a:ext uri="{FF2B5EF4-FFF2-40B4-BE49-F238E27FC236}">
                <a16:creationId xmlns:a16="http://schemas.microsoft.com/office/drawing/2014/main" id="{EB127ABA-264D-44A6-BF44-6352A84B4F56}"/>
              </a:ext>
            </a:extLst>
          </p:cNvPr>
          <p:cNvCxnSpPr>
            <a:cxnSpLocks/>
            <a:endCxn id="133" idx="0"/>
          </p:cNvCxnSpPr>
          <p:nvPr/>
        </p:nvCxnSpPr>
        <p:spPr>
          <a:xfrm>
            <a:off x="10143940" y="4563213"/>
            <a:ext cx="0" cy="4355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3F83AEAE-8381-4EEF-A8E2-31086C2CD19F}"/>
              </a:ext>
            </a:extLst>
          </p:cNvPr>
          <p:cNvCxnSpPr>
            <a:cxnSpLocks/>
            <a:stCxn id="133" idx="3"/>
          </p:cNvCxnSpPr>
          <p:nvPr/>
        </p:nvCxnSpPr>
        <p:spPr>
          <a:xfrm flipV="1">
            <a:off x="10637217" y="5783630"/>
            <a:ext cx="142475" cy="12310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CDAF714B-3A0E-49D7-8F6A-55A2010C0B2B}"/>
              </a:ext>
            </a:extLst>
          </p:cNvPr>
          <p:cNvSpPr/>
          <p:nvPr/>
        </p:nvSpPr>
        <p:spPr>
          <a:xfrm>
            <a:off x="29277" y="1704829"/>
            <a:ext cx="1096055" cy="769038"/>
          </a:xfrm>
          <a:prstGeom prst="ellipse">
            <a:avLst/>
          </a:prstGeom>
          <a:solidFill>
            <a:srgbClr val="92D050"/>
          </a:solidFill>
          <a:ln w="25400" cap="flat" cmpd="sng" algn="ctr">
            <a:solidFill>
              <a:srgbClr val="9BBB59">
                <a:shade val="50000"/>
              </a:srgbClr>
            </a:solidFill>
            <a:prstDash val="solid"/>
          </a:ln>
          <a:effectLst/>
        </p:spPr>
        <p:txBody>
          <a:bodyPr rtlCol="0" anchor="ctr"/>
          <a:lstStyle/>
          <a:p>
            <a:pPr marL="0" marR="0" lvl="0" indent="0" algn="ctr" defTabSz="2951785" eaLnBrk="1" fontAlgn="auto" latinLnBrk="0" hangingPunct="1">
              <a:lnSpc>
                <a:spcPct val="100000"/>
              </a:lnSpc>
              <a:spcBef>
                <a:spcPts val="0"/>
              </a:spcBef>
              <a:spcAft>
                <a:spcPts val="0"/>
              </a:spcAft>
              <a:buClrTx/>
              <a:buSzTx/>
              <a:buFontTx/>
              <a:buNone/>
              <a:tabLst/>
              <a:defRPr/>
            </a:pPr>
            <a:r>
              <a:rPr kumimoji="0" lang="en-US" sz="1000" b="0" i="0" u="none" strike="noStrike" kern="100" cap="none" spc="0" normalizeH="0" baseline="0" noProof="0" dirty="0">
                <a:ln>
                  <a:noFill/>
                </a:ln>
                <a:solidFill>
                  <a:prstClr val="black"/>
                </a:solidFill>
                <a:effectLst/>
                <a:uLnTx/>
                <a:uFillTx/>
                <a:latin typeface="Calibri"/>
                <a:ea typeface="SimSun" panose="02010600030101010101" pitchFamily="2" charset="-122"/>
                <a:cs typeface="+mn-cs"/>
              </a:rPr>
              <a:t>Post-manuscript writing review of RM</a:t>
            </a:r>
          </a:p>
        </p:txBody>
      </p:sp>
      <p:cxnSp>
        <p:nvCxnSpPr>
          <p:cNvPr id="10" name="Straight Arrow Connector 9">
            <a:extLst>
              <a:ext uri="{FF2B5EF4-FFF2-40B4-BE49-F238E27FC236}">
                <a16:creationId xmlns:a16="http://schemas.microsoft.com/office/drawing/2014/main" id="{778BC6CF-6509-4E42-BF62-7C04F7504413}"/>
              </a:ext>
            </a:extLst>
          </p:cNvPr>
          <p:cNvCxnSpPr>
            <a:stCxn id="69" idx="4"/>
            <a:endCxn id="180" idx="0"/>
          </p:cNvCxnSpPr>
          <p:nvPr/>
        </p:nvCxnSpPr>
        <p:spPr>
          <a:xfrm flipH="1">
            <a:off x="577304" y="2473867"/>
            <a:ext cx="1" cy="23775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5" name="Title 1"/>
          <p:cNvSpPr txBox="1">
            <a:spLocks/>
          </p:cNvSpPr>
          <p:nvPr/>
        </p:nvSpPr>
        <p:spPr>
          <a:xfrm>
            <a:off x="663311" y="895740"/>
            <a:ext cx="10687876" cy="1325563"/>
          </a:xfrm>
          <a:prstGeom prst="rect">
            <a:avLst/>
          </a:prstGeom>
        </p:spPr>
        <p:txBody>
          <a:bodyPr vert="horz"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R-squared Workflow</a:t>
            </a:r>
          </a:p>
          <a:p>
            <a:endParaRPr lang="en-US" dirty="0"/>
          </a:p>
          <a:p>
            <a:endParaRPr lang="en-US" dirty="0"/>
          </a:p>
          <a:p>
            <a:endParaRPr lang="en-US" dirty="0"/>
          </a:p>
        </p:txBody>
      </p:sp>
      <p:sp>
        <p:nvSpPr>
          <p:cNvPr id="70" name="TextBox 69">
            <a:extLst>
              <a:ext uri="{FF2B5EF4-FFF2-40B4-BE49-F238E27FC236}">
                <a16:creationId xmlns:a16="http://schemas.microsoft.com/office/drawing/2014/main" id="{6F9B2DAE-70B3-416B-AC8E-C78F96235FC0}"/>
              </a:ext>
            </a:extLst>
          </p:cNvPr>
          <p:cNvSpPr txBox="1"/>
          <p:nvPr/>
        </p:nvSpPr>
        <p:spPr>
          <a:xfrm>
            <a:off x="228600" y="6145016"/>
            <a:ext cx="6354426" cy="646331"/>
          </a:xfrm>
          <a:prstGeom prst="rect">
            <a:avLst/>
          </a:prstGeom>
          <a:noFill/>
        </p:spPr>
        <p:txBody>
          <a:bodyPr wrap="square">
            <a:spAutoFit/>
          </a:bodyPr>
          <a:lstStyle/>
          <a:p>
            <a:r>
              <a:rPr lang="en-US" dirty="0">
                <a:hlinkClick r:id="rId3"/>
              </a:rPr>
              <a:t>https://ciser.cornell.edu/research/results-reproduction-r-squared-service/reproduction-materials-review-recommendations/</a:t>
            </a:r>
            <a:endParaRPr lang="en-US" dirty="0"/>
          </a:p>
        </p:txBody>
      </p:sp>
      <p:pic>
        <p:nvPicPr>
          <p:cNvPr id="71" name="Picture 70">
            <a:extLst>
              <a:ext uri="{FF2B5EF4-FFF2-40B4-BE49-F238E27FC236}">
                <a16:creationId xmlns:a16="http://schemas.microsoft.com/office/drawing/2014/main" id="{4E2F775D-854E-4FF9-BC09-6B66304940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29539" y="606961"/>
            <a:ext cx="1828800" cy="438912"/>
          </a:xfrm>
          <a:prstGeom prst="rect">
            <a:avLst/>
          </a:prstGeom>
        </p:spPr>
      </p:pic>
    </p:spTree>
    <p:extLst>
      <p:ext uri="{BB962C8B-B14F-4D97-AF65-F5344CB8AC3E}">
        <p14:creationId xmlns:p14="http://schemas.microsoft.com/office/powerpoint/2010/main" val="391876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a:xfrm>
            <a:off x="381001" y="1752601"/>
            <a:ext cx="10972799" cy="3998913"/>
          </a:xfrm>
        </p:spPr>
        <p:txBody>
          <a:bodyPr>
            <a:normAutofit/>
          </a:bodyPr>
          <a:lstStyle/>
          <a:p>
            <a:r>
              <a:rPr lang="en-US" dirty="0">
                <a:latin typeface="+mj-lt"/>
              </a:rPr>
              <a:t>Reproducibility Package</a:t>
            </a:r>
          </a:p>
          <a:p>
            <a:pPr lvl="1"/>
            <a:r>
              <a:rPr lang="en-US" dirty="0">
                <a:latin typeface="+mj-lt"/>
                <a:hlinkClick r:id="rId3"/>
              </a:rPr>
              <a:t>http://doi.org/10.6077/80ph-y162</a:t>
            </a:r>
            <a:r>
              <a:rPr lang="en-US" dirty="0">
                <a:latin typeface="+mj-lt"/>
              </a:rPr>
              <a:t>  (Kim, et. al. – CISER Archive)</a:t>
            </a:r>
          </a:p>
          <a:p>
            <a:pPr lvl="1"/>
            <a:r>
              <a:rPr lang="en-US" u="sng" dirty="0">
                <a:latin typeface="+mj-lt"/>
                <a:hlinkClick r:id="rId4"/>
              </a:rPr>
              <a:t>https://doi.org/10.7910/DVN/OARGFC</a:t>
            </a:r>
            <a:r>
              <a:rPr lang="en-US" dirty="0">
                <a:latin typeface="+mj-lt"/>
              </a:rPr>
              <a:t> (Karim – </a:t>
            </a:r>
            <a:r>
              <a:rPr lang="en-US" dirty="0" err="1">
                <a:latin typeface="+mj-lt"/>
              </a:rPr>
              <a:t>Dataverse</a:t>
            </a:r>
            <a:r>
              <a:rPr lang="en-US" dirty="0">
                <a:latin typeface="+mj-lt"/>
              </a:rPr>
              <a:t>)</a:t>
            </a:r>
          </a:p>
          <a:p>
            <a:pPr lvl="1"/>
            <a:endParaRPr lang="en-US" u="sng" dirty="0">
              <a:latin typeface="+mj-lt"/>
            </a:endParaRPr>
          </a:p>
          <a:p>
            <a:r>
              <a:rPr lang="en-US" dirty="0">
                <a:latin typeface="+mj-lt"/>
              </a:rPr>
              <a:t>To see more reproducibility packages, go to:  </a:t>
            </a:r>
            <a:r>
              <a:rPr lang="en-US" dirty="0">
                <a:latin typeface="+mj-lt"/>
                <a:hlinkClick r:id="rId5"/>
              </a:rPr>
              <a:t>https://archive.ciser.cornell.edu</a:t>
            </a:r>
            <a:endParaRPr lang="en-US" dirty="0">
              <a:latin typeface="+mj-lt"/>
            </a:endParaRPr>
          </a:p>
          <a:p>
            <a:pPr lvl="1"/>
            <a:r>
              <a:rPr lang="en-US" dirty="0">
                <a:latin typeface="+mj-lt"/>
              </a:rPr>
              <a:t>Type </a:t>
            </a:r>
            <a:r>
              <a:rPr lang="en-US" i="1" dirty="0">
                <a:latin typeface="+mj-lt"/>
              </a:rPr>
              <a:t>R2</a:t>
            </a:r>
            <a:r>
              <a:rPr lang="en-US" dirty="0">
                <a:latin typeface="+mj-lt"/>
              </a:rPr>
              <a:t> on the search box and hit Search</a:t>
            </a:r>
          </a:p>
        </p:txBody>
      </p:sp>
      <p:sp>
        <p:nvSpPr>
          <p:cNvPr id="5" name="Title 1"/>
          <p:cNvSpPr txBox="1">
            <a:spLocks/>
          </p:cNvSpPr>
          <p:nvPr/>
        </p:nvSpPr>
        <p:spPr>
          <a:xfrm>
            <a:off x="381001" y="443704"/>
            <a:ext cx="10687876" cy="1325563"/>
          </a:xfrm>
          <a:prstGeom prst="rect">
            <a:avLst/>
          </a:prstGeom>
        </p:spPr>
        <p:txBody>
          <a:bodyPr vert="horz"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Demo of completed R-squared project</a:t>
            </a:r>
          </a:p>
        </p:txBody>
      </p:sp>
      <p:pic>
        <p:nvPicPr>
          <p:cNvPr id="6" name="Picture 5">
            <a:extLst>
              <a:ext uri="{FF2B5EF4-FFF2-40B4-BE49-F238E27FC236}">
                <a16:creationId xmlns:a16="http://schemas.microsoft.com/office/drawing/2014/main" id="{D6C5024C-10D2-4837-AB0E-3EE079D5F45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06000" y="6096000"/>
            <a:ext cx="1828800" cy="438912"/>
          </a:xfrm>
          <a:prstGeom prst="rect">
            <a:avLst/>
          </a:prstGeom>
        </p:spPr>
      </p:pic>
    </p:spTree>
    <p:extLst>
      <p:ext uri="{BB962C8B-B14F-4D97-AF65-F5344CB8AC3E}">
        <p14:creationId xmlns:p14="http://schemas.microsoft.com/office/powerpoint/2010/main" val="665219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1"/>
          <p:cNvSpPr txBox="1">
            <a:spLocks noGrp="1"/>
          </p:cNvSpPr>
          <p:nvPr>
            <p:ph type="title"/>
          </p:nvPr>
        </p:nvSpPr>
        <p:spPr>
          <a:xfrm>
            <a:off x="310950" y="512323"/>
            <a:ext cx="11570100" cy="6858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ts val="3200"/>
              <a:buNone/>
            </a:pPr>
            <a:r>
              <a:rPr lang="en-US"/>
              <a:t>Evaluation</a:t>
            </a:r>
            <a:endParaRPr/>
          </a:p>
        </p:txBody>
      </p:sp>
      <p:pic>
        <p:nvPicPr>
          <p:cNvPr id="215" name="Google Shape;215;p11"/>
          <p:cNvPicPr preferRelativeResize="0"/>
          <p:nvPr/>
        </p:nvPicPr>
        <p:blipFill rotWithShape="1">
          <a:blip r:embed="rId3">
            <a:alphaModFix/>
          </a:blip>
          <a:srcRect/>
          <a:stretch/>
        </p:blipFill>
        <p:spPr>
          <a:xfrm>
            <a:off x="3775952" y="1163264"/>
            <a:ext cx="5066491" cy="506649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
          <p:cNvSpPr txBox="1">
            <a:spLocks noGrp="1"/>
          </p:cNvSpPr>
          <p:nvPr>
            <p:ph type="title"/>
          </p:nvPr>
        </p:nvSpPr>
        <p:spPr>
          <a:xfrm>
            <a:off x="454025" y="872800"/>
            <a:ext cx="10970895" cy="2517079"/>
          </a:xfrm>
          <a:prstGeom prst="rect">
            <a:avLst/>
          </a:prstGeom>
          <a:noFill/>
          <a:ln>
            <a:noFill/>
          </a:ln>
        </p:spPr>
        <p:txBody>
          <a:bodyPr spcFirstLastPara="1" wrap="square" lIns="0" tIns="236200" rIns="0" bIns="0" anchor="t" anchorCtr="0">
            <a:spAutoFit/>
          </a:bodyPr>
          <a:lstStyle/>
          <a:p>
            <a:pPr marL="12700">
              <a:lnSpc>
                <a:spcPct val="100000"/>
              </a:lnSpc>
              <a:spcBef>
                <a:spcPts val="100"/>
              </a:spcBef>
              <a:buSzPts val="3700"/>
            </a:pPr>
            <a:r>
              <a:rPr lang="en-US" sz="2800" b="1" dirty="0">
                <a:solidFill>
                  <a:srgbClr val="000000"/>
                </a:solidFill>
                <a:latin typeface="Verdana"/>
                <a:ea typeface="Verdana"/>
              </a:rPr>
              <a:t>Land Acknowledgement</a:t>
            </a:r>
            <a:endParaRPr sz="2800" b="1" dirty="0">
              <a:solidFill>
                <a:srgbClr val="000000"/>
              </a:solidFill>
              <a:latin typeface="Verdana"/>
              <a:ea typeface="Verdana"/>
            </a:endParaRPr>
          </a:p>
          <a:p>
            <a:pPr marL="12700" marR="5080" lvl="0" indent="0" algn="l" rtl="0">
              <a:lnSpc>
                <a:spcPct val="105000"/>
              </a:lnSpc>
              <a:spcBef>
                <a:spcPts val="745"/>
              </a:spcBef>
              <a:spcAft>
                <a:spcPts val="0"/>
              </a:spcAft>
              <a:buSzPts val="3700"/>
              <a:buNone/>
            </a:pPr>
            <a:r>
              <a:rPr lang="en-US" sz="1800" dirty="0">
                <a:latin typeface="Verdana"/>
                <a:ea typeface="Verdana"/>
                <a:cs typeface="Verdana"/>
                <a:sym typeface="Verdana"/>
              </a:rPr>
              <a:t>Cornell University is located on the traditional homelands of the </a:t>
            </a:r>
            <a:r>
              <a:rPr lang="en-US" sz="1800" dirty="0" err="1">
                <a:latin typeface="Verdana"/>
                <a:ea typeface="Verdana"/>
                <a:cs typeface="Verdana"/>
                <a:sym typeface="Verdana"/>
              </a:rPr>
              <a:t>Gayog</a:t>
            </a:r>
            <a:r>
              <a:rPr lang="en-US" sz="1800" dirty="0" err="1"/>
              <a:t>o</a:t>
            </a:r>
            <a:r>
              <a:rPr lang="en-US" sz="1800" dirty="0"/>
              <a:t>̱ </a:t>
            </a:r>
            <a:r>
              <a:rPr lang="en-US" sz="1800" dirty="0" err="1">
                <a:latin typeface="Verdana"/>
                <a:ea typeface="Verdana"/>
                <a:cs typeface="Verdana"/>
                <a:sym typeface="Verdana"/>
              </a:rPr>
              <a:t>hó꞉n</a:t>
            </a:r>
            <a:r>
              <a:rPr lang="en-US" sz="1800" dirty="0" err="1"/>
              <a:t>ǫ</a:t>
            </a:r>
            <a:r>
              <a:rPr lang="en-US" sz="1800" dirty="0">
                <a:latin typeface="Verdana"/>
                <a:ea typeface="Verdana"/>
                <a:cs typeface="Verdana"/>
                <a:sym typeface="Verdana"/>
              </a:rPr>
              <a:t>' (the Cayuga  Nation). The </a:t>
            </a:r>
            <a:r>
              <a:rPr lang="en-US" sz="1800" dirty="0" err="1">
                <a:latin typeface="Verdana"/>
                <a:ea typeface="Verdana"/>
                <a:cs typeface="Verdana"/>
                <a:sym typeface="Verdana"/>
              </a:rPr>
              <a:t>Gayog</a:t>
            </a:r>
            <a:r>
              <a:rPr lang="en-US" sz="1800" dirty="0" err="1"/>
              <a:t>o</a:t>
            </a:r>
            <a:r>
              <a:rPr lang="en-US" sz="1800" dirty="0"/>
              <a:t>̱ </a:t>
            </a:r>
            <a:r>
              <a:rPr lang="en-US" sz="1800" dirty="0" err="1">
                <a:latin typeface="Verdana"/>
                <a:ea typeface="Verdana"/>
                <a:cs typeface="Verdana"/>
                <a:sym typeface="Verdana"/>
              </a:rPr>
              <a:t>hó꞉n</a:t>
            </a:r>
            <a:r>
              <a:rPr lang="en-US" sz="1800" dirty="0" err="1"/>
              <a:t>ǫ</a:t>
            </a:r>
            <a:r>
              <a:rPr lang="en-US" sz="1800" dirty="0">
                <a:latin typeface="Verdana"/>
                <a:ea typeface="Verdana"/>
                <a:cs typeface="Verdana"/>
                <a:sym typeface="Verdana"/>
              </a:rPr>
              <a:t>' are members of the Haudenosaunee Confederacy, an alliance of six  sovereign Nations with a historic and contemporary presence on this land. The Confederacy  precedes the establishment of Cornell University, New York state, and the United States of  America. We acknowledge the painful history of </a:t>
            </a:r>
            <a:r>
              <a:rPr lang="en-US" sz="1800" dirty="0" err="1">
                <a:latin typeface="Verdana"/>
                <a:ea typeface="Verdana"/>
                <a:cs typeface="Verdana"/>
                <a:sym typeface="Verdana"/>
              </a:rPr>
              <a:t>Gayog</a:t>
            </a:r>
            <a:r>
              <a:rPr lang="en-US" sz="1800" dirty="0" err="1"/>
              <a:t>o</a:t>
            </a:r>
            <a:r>
              <a:rPr lang="en-US" sz="1800" dirty="0"/>
              <a:t>̱ </a:t>
            </a:r>
            <a:r>
              <a:rPr lang="en-US" sz="1800" dirty="0" err="1">
                <a:latin typeface="Verdana"/>
                <a:ea typeface="Verdana"/>
                <a:cs typeface="Verdana"/>
                <a:sym typeface="Verdana"/>
              </a:rPr>
              <a:t>hó꞉n</a:t>
            </a:r>
            <a:r>
              <a:rPr lang="en-US" sz="1800" dirty="0" err="1"/>
              <a:t>ǫ</a:t>
            </a:r>
            <a:r>
              <a:rPr lang="en-US" sz="1800" dirty="0">
                <a:latin typeface="Verdana"/>
                <a:ea typeface="Verdana"/>
                <a:cs typeface="Verdana"/>
                <a:sym typeface="Verdana"/>
              </a:rPr>
              <a:t>' dispossession, and honor the  ongoing connection of </a:t>
            </a:r>
            <a:r>
              <a:rPr lang="en-US" sz="1800" dirty="0" err="1">
                <a:latin typeface="Verdana"/>
                <a:ea typeface="Verdana"/>
                <a:cs typeface="Verdana"/>
                <a:sym typeface="Verdana"/>
              </a:rPr>
              <a:t>Gayog</a:t>
            </a:r>
            <a:r>
              <a:rPr lang="en-US" sz="1800" dirty="0" err="1"/>
              <a:t>o</a:t>
            </a:r>
            <a:r>
              <a:rPr lang="en-US" sz="1800" dirty="0"/>
              <a:t>̱ </a:t>
            </a:r>
            <a:r>
              <a:rPr lang="en-US" sz="1800" dirty="0" err="1">
                <a:latin typeface="Verdana"/>
                <a:ea typeface="Verdana"/>
                <a:cs typeface="Verdana"/>
                <a:sym typeface="Verdana"/>
              </a:rPr>
              <a:t>hó꞉n</a:t>
            </a:r>
            <a:r>
              <a:rPr lang="en-US" sz="1800" dirty="0" err="1"/>
              <a:t>ǫ</a:t>
            </a:r>
            <a:r>
              <a:rPr lang="en-US" sz="1800" dirty="0">
                <a:latin typeface="Verdana"/>
                <a:ea typeface="Verdana"/>
                <a:cs typeface="Verdana"/>
                <a:sym typeface="Verdana"/>
              </a:rPr>
              <a:t>' people, past and present, to these lands and waters.</a:t>
            </a:r>
            <a:endParaRPr sz="1800" dirty="0">
              <a:latin typeface="Verdana"/>
              <a:ea typeface="Verdana"/>
              <a:cs typeface="Verdana"/>
              <a:sym typeface="Verdana"/>
            </a:endParaRPr>
          </a:p>
        </p:txBody>
      </p:sp>
      <p:sp>
        <p:nvSpPr>
          <p:cNvPr id="138" name="Google Shape;138;p3"/>
          <p:cNvSpPr txBox="1"/>
          <p:nvPr/>
        </p:nvSpPr>
        <p:spPr>
          <a:xfrm>
            <a:off x="454025" y="4403545"/>
            <a:ext cx="9702165" cy="1764664"/>
          </a:xfrm>
          <a:prstGeom prst="rect">
            <a:avLst/>
          </a:prstGeom>
          <a:noFill/>
          <a:ln>
            <a:noFill/>
          </a:ln>
        </p:spPr>
        <p:txBody>
          <a:bodyPr spcFirstLastPara="1" wrap="square" lIns="0" tIns="12700" rIns="0" bIns="0" anchor="t" anchorCtr="0">
            <a:spAutoFit/>
          </a:bodyPr>
          <a:lstStyle/>
          <a:p>
            <a:pPr marL="12700" marR="5080" lvl="0" indent="0" algn="l" rtl="0">
              <a:lnSpc>
                <a:spcPct val="114999"/>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Here are additional links for more on the </a:t>
            </a:r>
            <a:r>
              <a:rPr lang="en-US" sz="2000" b="0" i="0" u="sng" strike="noStrike" cap="none">
                <a:solidFill>
                  <a:srgbClr val="0097A7"/>
                </a:solidFill>
                <a:latin typeface="Arial"/>
                <a:ea typeface="Arial"/>
                <a:cs typeface="Arial"/>
                <a:sym typeface="Arial"/>
                <a:hlinkClick r:id="rId3">
                  <a:extLst>
                    <a:ext uri="{A12FA001-AC4F-418D-AE19-62706E023703}">
                      <ahyp:hlinkClr xmlns:ahyp="http://schemas.microsoft.com/office/drawing/2018/hyperlinkcolor" val="tx"/>
                    </a:ext>
                  </a:extLst>
                </a:hlinkClick>
              </a:rPr>
              <a:t>history of Cornell’s violent, colonial formation</a:t>
            </a:r>
            <a:r>
              <a:rPr lang="en-US" sz="2000" b="0" i="0" u="none" strike="noStrike" cap="none">
                <a:solidFill>
                  <a:srgbClr val="000000"/>
                </a:solidFill>
                <a:latin typeface="Arial"/>
                <a:ea typeface="Arial"/>
                <a:cs typeface="Arial"/>
                <a:sym typeface="Arial"/>
              </a:rPr>
              <a:t>,  </a:t>
            </a:r>
            <a:r>
              <a:rPr lang="en-US" sz="2000" b="0" i="0" u="sng" strike="noStrike" cap="none">
                <a:solidFill>
                  <a:srgbClr val="0097A7"/>
                </a:solidFill>
                <a:latin typeface="Arial"/>
                <a:ea typeface="Arial"/>
                <a:cs typeface="Arial"/>
                <a:sym typeface="Arial"/>
                <a:hlinkClick r:id="rId4">
                  <a:extLst>
                    <a:ext uri="{A12FA001-AC4F-418D-AE19-62706E023703}">
                      <ahyp:hlinkClr xmlns:ahyp="http://schemas.microsoft.com/office/drawing/2018/hyperlinkcolor" val="tx"/>
                    </a:ext>
                  </a:extLst>
                </a:hlinkClick>
              </a:rPr>
              <a:t>the movement to return native lands</a:t>
            </a:r>
            <a:r>
              <a:rPr lang="en-US" sz="2000" b="0" i="0" u="none" strike="noStrike" cap="none">
                <a:solidFill>
                  <a:srgbClr val="000000"/>
                </a:solidFill>
                <a:latin typeface="Arial"/>
                <a:ea typeface="Arial"/>
                <a:cs typeface="Arial"/>
                <a:sym typeface="Arial"/>
              </a:rPr>
              <a:t>, and about the </a:t>
            </a:r>
            <a:r>
              <a:rPr lang="en-US" sz="2000" b="0" i="0" u="sng" strike="noStrike" cap="none">
                <a:solidFill>
                  <a:srgbClr val="0097A7"/>
                </a:solidFill>
                <a:latin typeface="Arial"/>
                <a:ea typeface="Arial"/>
                <a:cs typeface="Arial"/>
                <a:sym typeface="Arial"/>
                <a:hlinkClick r:id="rId5">
                  <a:extLst>
                    <a:ext uri="{A12FA001-AC4F-418D-AE19-62706E023703}">
                      <ahyp:hlinkClr xmlns:ahyp="http://schemas.microsoft.com/office/drawing/2018/hyperlinkcolor" val="tx"/>
                    </a:ext>
                  </a:extLst>
                </a:hlinkClick>
              </a:rPr>
              <a:t>AIISP program at Cornell.</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200"/>
              <a:buFont typeface="Arial"/>
              <a:buNone/>
            </a:pP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55"/>
              </a:spcBef>
              <a:spcAft>
                <a:spcPts val="0"/>
              </a:spcAft>
              <a:buClr>
                <a:schemeClr val="dk1"/>
              </a:buClr>
              <a:buSzPts val="2250"/>
              <a:buFont typeface="Arial"/>
              <a:buNone/>
            </a:pPr>
            <a:endParaRPr sz="2250" b="0" i="0" u="none" strike="noStrike" cap="none">
              <a:solidFill>
                <a:srgbClr val="000000"/>
              </a:solidFill>
              <a:latin typeface="Arial"/>
              <a:ea typeface="Arial"/>
              <a:cs typeface="Arial"/>
              <a:sym typeface="Arial"/>
            </a:endParaRPr>
          </a:p>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Consider donating to the </a:t>
            </a:r>
            <a:r>
              <a:rPr lang="en-US" sz="2500" b="0" i="0" u="none" strike="noStrike" cap="none">
                <a:solidFill>
                  <a:srgbClr val="000000"/>
                </a:solidFill>
                <a:latin typeface="Arial"/>
                <a:ea typeface="Arial"/>
                <a:cs typeface="Arial"/>
                <a:sym typeface="Arial"/>
              </a:rPr>
              <a:t>Gayogo̱ hó꞉nǫʼ </a:t>
            </a:r>
            <a:r>
              <a:rPr lang="en-US" sz="2400" b="0" i="0" u="none" strike="noStrike" cap="none">
                <a:solidFill>
                  <a:srgbClr val="000000"/>
                </a:solidFill>
                <a:latin typeface="Arial"/>
                <a:ea typeface="Arial"/>
                <a:cs typeface="Arial"/>
                <a:sym typeface="Arial"/>
              </a:rPr>
              <a:t>sovereignty initiative </a:t>
            </a:r>
            <a:r>
              <a:rPr lang="en-US" sz="2400" b="0" i="0" u="sng" strike="noStrike" cap="none">
                <a:solidFill>
                  <a:srgbClr val="0097A7"/>
                </a:solidFill>
                <a:latin typeface="Arial"/>
                <a:ea typeface="Arial"/>
                <a:cs typeface="Arial"/>
                <a:sym typeface="Arial"/>
                <a:hlinkClick r:id="rId6">
                  <a:extLst>
                    <a:ext uri="{A12FA001-AC4F-418D-AE19-62706E023703}">
                      <ahyp:hlinkClr xmlns:ahyp="http://schemas.microsoft.com/office/drawing/2018/hyperlinkcolor" val="tx"/>
                    </a:ext>
                  </a:extLst>
                </a:hlinkClick>
              </a:rPr>
              <a:t>here</a:t>
            </a:r>
            <a:r>
              <a:rPr lang="en-US" sz="2400" b="0" i="0" u="none" strike="noStrike" cap="none">
                <a:solidFill>
                  <a:srgbClr val="000000"/>
                </a:solidFill>
                <a:latin typeface="Arial"/>
                <a:ea typeface="Arial"/>
                <a:cs typeface="Arial"/>
                <a:sym typeface="Arial"/>
              </a:rPr>
              <a:t>.</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823B2001-8172-4EAA-AB21-000B2747E7AD}"/>
              </a:ext>
            </a:extLst>
          </p:cNvPr>
          <p:cNvSpPr txBox="1"/>
          <p:nvPr/>
        </p:nvSpPr>
        <p:spPr>
          <a:xfrm>
            <a:off x="1652046" y="3329254"/>
            <a:ext cx="7767063" cy="646331"/>
          </a:xfrm>
          <a:prstGeom prst="rect">
            <a:avLst/>
          </a:prstGeom>
          <a:noFill/>
        </p:spPr>
        <p:txBody>
          <a:bodyPr wrap="none" rtlCol="0">
            <a:spAutoFit/>
          </a:bodyPr>
          <a:lstStyle/>
          <a:p>
            <a:pPr marL="285750" indent="-285750">
              <a:buFont typeface="Wingdings" panose="05000000000000000000" pitchFamily="2" charset="2"/>
              <a:buChar char="*"/>
            </a:pPr>
            <a:r>
              <a:rPr lang="en-US" sz="3600" dirty="0">
                <a:solidFill>
                  <a:srgbClr val="002060"/>
                </a:solidFill>
                <a:latin typeface="Segoe UI Semilight" panose="020B0402040204020203" pitchFamily="34" charset="0"/>
                <a:cs typeface="Segoe UI Semilight" panose="020B0402040204020203" pitchFamily="34" charset="0"/>
                <a:sym typeface="Wingdings" panose="05000000000000000000" pitchFamily="2" charset="2"/>
              </a:rPr>
              <a:t>  ccss-researchsupport@cornell.edu</a:t>
            </a:r>
          </a:p>
        </p:txBody>
      </p:sp>
    </p:spTree>
    <p:extLst>
      <p:ext uri="{BB962C8B-B14F-4D97-AF65-F5344CB8AC3E}">
        <p14:creationId xmlns:p14="http://schemas.microsoft.com/office/powerpoint/2010/main" val="456647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EA35C-A009-B942-BFB3-704317F6F06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336ABCD-A966-BC4F-861B-500112362F31}"/>
              </a:ext>
            </a:extLst>
          </p:cNvPr>
          <p:cNvSpPr>
            <a:spLocks noGrp="1"/>
          </p:cNvSpPr>
          <p:nvPr>
            <p:ph idx="1"/>
          </p:nvPr>
        </p:nvSpPr>
        <p:spPr/>
        <p:txBody>
          <a:bodyPr/>
          <a:lstStyle/>
          <a:p>
            <a:r>
              <a:rPr lang="en-US" dirty="0">
                <a:latin typeface="Century Gothic" panose="020B0502020202020204" pitchFamily="34" charset="0"/>
                <a:ea typeface="Open Sans" panose="020B0606030504020204" pitchFamily="34" charset="0"/>
                <a:cs typeface="Open Sans" panose="020B0606030504020204" pitchFamily="34" charset="0"/>
              </a:rPr>
              <a:t>Wright, Sarah J. “Data Management and Sharing Plans: Support at Cornell” Workshop. Cornell University, Ithaca, NY. 14 Feb 2023.</a:t>
            </a:r>
            <a:endParaRPr lang="en-US" dirty="0"/>
          </a:p>
        </p:txBody>
      </p:sp>
    </p:spTree>
    <p:extLst>
      <p:ext uri="{BB962C8B-B14F-4D97-AF65-F5344CB8AC3E}">
        <p14:creationId xmlns:p14="http://schemas.microsoft.com/office/powerpoint/2010/main" val="440356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4"/>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p>
            <a:pPr marL="12700" lvl="0" indent="0">
              <a:lnSpc>
                <a:spcPct val="100000"/>
              </a:lnSpc>
              <a:spcBef>
                <a:spcPts val="100"/>
              </a:spcBef>
              <a:spcAft>
                <a:spcPts val="0"/>
              </a:spcAft>
              <a:buSzPts val="3700"/>
            </a:pPr>
            <a:r>
              <a:rPr lang="en-US" sz="2800" b="1" dirty="0">
                <a:solidFill>
                  <a:srgbClr val="000000"/>
                </a:solidFill>
                <a:latin typeface="Verdana"/>
                <a:ea typeface="Verdana"/>
              </a:rPr>
              <a:t>Attendance</a:t>
            </a:r>
            <a:endParaRPr sz="2800" b="1" dirty="0">
              <a:solidFill>
                <a:srgbClr val="000000"/>
              </a:solidFill>
              <a:latin typeface="Verdana"/>
              <a:ea typeface="Verdana"/>
            </a:endParaRPr>
          </a:p>
        </p:txBody>
      </p:sp>
      <p:pic>
        <p:nvPicPr>
          <p:cNvPr id="144" name="Google Shape;144;p4"/>
          <p:cNvPicPr preferRelativeResize="0"/>
          <p:nvPr/>
        </p:nvPicPr>
        <p:blipFill rotWithShape="1">
          <a:blip r:embed="rId3">
            <a:alphaModFix/>
          </a:blip>
          <a:srcRect/>
          <a:stretch/>
        </p:blipFill>
        <p:spPr>
          <a:xfrm>
            <a:off x="3488924" y="1212541"/>
            <a:ext cx="5396883" cy="539688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5"/>
          <p:cNvSpPr txBox="1">
            <a:spLocks noGrp="1"/>
          </p:cNvSpPr>
          <p:nvPr>
            <p:ph type="body" idx="1"/>
          </p:nvPr>
        </p:nvSpPr>
        <p:spPr>
          <a:xfrm>
            <a:off x="381000" y="1752600"/>
            <a:ext cx="10035619" cy="3999000"/>
          </a:xfrm>
          <a:prstGeom prst="rect">
            <a:avLst/>
          </a:prstGeom>
          <a:noFill/>
          <a:ln>
            <a:noFill/>
          </a:ln>
        </p:spPr>
        <p:txBody>
          <a:bodyPr spcFirstLastPara="1" wrap="square" lIns="91425" tIns="45700" rIns="91425" bIns="45700" anchor="t" anchorCtr="0">
            <a:normAutofit/>
          </a:bodyPr>
          <a:lstStyle/>
          <a:p>
            <a:pPr marL="457200" lvl="0" indent="-342900" algn="l" rtl="0">
              <a:lnSpc>
                <a:spcPct val="115000"/>
              </a:lnSpc>
              <a:spcBef>
                <a:spcPts val="360"/>
              </a:spcBef>
              <a:spcAft>
                <a:spcPts val="0"/>
              </a:spcAft>
              <a:buClr>
                <a:schemeClr val="accent2"/>
              </a:buClr>
              <a:buSzPts val="1800"/>
              <a:buChar char="●"/>
            </a:pPr>
            <a:r>
              <a:rPr lang="en-US" dirty="0">
                <a:solidFill>
                  <a:schemeClr val="dk1"/>
                </a:solidFill>
              </a:rPr>
              <a:t>Provide an overview of what a DM(S)P is and why it is important</a:t>
            </a:r>
            <a:endParaRPr dirty="0"/>
          </a:p>
          <a:p>
            <a:pPr marL="457200" lvl="0" indent="-342900" algn="l" rtl="0">
              <a:lnSpc>
                <a:spcPct val="115000"/>
              </a:lnSpc>
              <a:spcBef>
                <a:spcPts val="360"/>
              </a:spcBef>
              <a:spcAft>
                <a:spcPts val="0"/>
              </a:spcAft>
              <a:buClr>
                <a:schemeClr val="accent2"/>
              </a:buClr>
              <a:buSzPts val="1800"/>
              <a:buChar char="●"/>
            </a:pPr>
            <a:r>
              <a:rPr lang="en-US" dirty="0">
                <a:solidFill>
                  <a:schemeClr val="dk1"/>
                </a:solidFill>
              </a:rPr>
              <a:t>Advertise services provided by CCSS in support of DM(S)P and Reproducibility</a:t>
            </a:r>
            <a:endParaRPr dirty="0"/>
          </a:p>
          <a:p>
            <a:pPr marL="457200" lvl="0" indent="-342900" algn="l" rtl="0">
              <a:lnSpc>
                <a:spcPct val="115000"/>
              </a:lnSpc>
              <a:spcBef>
                <a:spcPts val="360"/>
              </a:spcBef>
              <a:spcAft>
                <a:spcPts val="0"/>
              </a:spcAft>
              <a:buClr>
                <a:schemeClr val="accent2"/>
              </a:buClr>
              <a:buSzPts val="1800"/>
              <a:buChar char="●"/>
            </a:pPr>
            <a:r>
              <a:rPr lang="en-US" dirty="0">
                <a:solidFill>
                  <a:schemeClr val="dk1"/>
                </a:solidFill>
              </a:rPr>
              <a:t>Support provided by other units on campus such as the RDMSG</a:t>
            </a:r>
          </a:p>
        </p:txBody>
      </p:sp>
      <p:sp>
        <p:nvSpPr>
          <p:cNvPr id="150" name="Google Shape;150;p5"/>
          <p:cNvSpPr txBox="1">
            <a:spLocks noGrp="1"/>
          </p:cNvSpPr>
          <p:nvPr>
            <p:ph type="title"/>
          </p:nvPr>
        </p:nvSpPr>
        <p:spPr>
          <a:xfrm>
            <a:off x="381000" y="1066800"/>
            <a:ext cx="11570100" cy="685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accent3"/>
              </a:buClr>
              <a:buSzPts val="3200"/>
              <a:buFont typeface="Helvetica Neue"/>
              <a:buNone/>
            </a:pPr>
            <a:r>
              <a:rPr lang="en-US"/>
              <a:t>Outline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8FE4190-99F9-4742-A0E8-6DCDC4924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rgbClr val="46464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BDC9F4B3-E048-4DF2-8375-37385E22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45838"/>
            <a:ext cx="11292840" cy="511216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2A7B0992-8632-4B33-A492-ACB465597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1" cy="20214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114650A-32CF-424F-B1A8-3F32EA87D9AC}"/>
              </a:ext>
            </a:extLst>
          </p:cNvPr>
          <p:cNvSpPr>
            <a:spLocks noGrp="1"/>
          </p:cNvSpPr>
          <p:nvPr>
            <p:ph type="title"/>
          </p:nvPr>
        </p:nvSpPr>
        <p:spPr>
          <a:xfrm>
            <a:off x="1261872" y="365760"/>
            <a:ext cx="9692640" cy="1325562"/>
          </a:xfrm>
        </p:spPr>
        <p:txBody>
          <a:bodyPr>
            <a:normAutofit/>
          </a:bodyPr>
          <a:lstStyle/>
          <a:p>
            <a:r>
              <a:rPr lang="en-US">
                <a:solidFill>
                  <a:srgbClr val="FFFFFF"/>
                </a:solidFill>
              </a:rPr>
              <a:t>What data management IS:</a:t>
            </a:r>
          </a:p>
        </p:txBody>
      </p:sp>
      <p:sp>
        <p:nvSpPr>
          <p:cNvPr id="3" name="Content Placeholder 2">
            <a:extLst>
              <a:ext uri="{FF2B5EF4-FFF2-40B4-BE49-F238E27FC236}">
                <a16:creationId xmlns:a16="http://schemas.microsoft.com/office/drawing/2014/main" id="{3228D168-616B-495F-AB86-E846704B3C16}"/>
              </a:ext>
            </a:extLst>
          </p:cNvPr>
          <p:cNvSpPr>
            <a:spLocks noGrp="1"/>
          </p:cNvSpPr>
          <p:nvPr>
            <p:ph idx="1"/>
          </p:nvPr>
        </p:nvSpPr>
        <p:spPr>
          <a:xfrm>
            <a:off x="1261872" y="2326990"/>
            <a:ext cx="8595360" cy="3853147"/>
          </a:xfrm>
        </p:spPr>
        <p:txBody>
          <a:bodyPr>
            <a:normAutofit/>
          </a:bodyPr>
          <a:lstStyle/>
          <a:p>
            <a:pPr marL="0" indent="0">
              <a:buNone/>
            </a:pPr>
            <a:endParaRPr lang="en-US" sz="3600" dirty="0">
              <a:solidFill>
                <a:srgbClr val="FFFFFF"/>
              </a:solidFill>
            </a:endParaRPr>
          </a:p>
          <a:p>
            <a:pPr marL="0" indent="0">
              <a:buNone/>
            </a:pPr>
            <a:r>
              <a:rPr lang="en-US" sz="3600" dirty="0">
                <a:solidFill>
                  <a:srgbClr val="FFFFFF"/>
                </a:solidFill>
              </a:rPr>
              <a:t>(v.) Action that contributes to effective storage, preservation and use of data and documentation throughout the research lifecycle</a:t>
            </a:r>
          </a:p>
          <a:p>
            <a:pPr marL="0" indent="0">
              <a:buNone/>
            </a:pPr>
            <a:endParaRPr lang="en-US" sz="3600" dirty="0">
              <a:solidFill>
                <a:srgbClr val="FFFFFF"/>
              </a:solidFill>
            </a:endParaRPr>
          </a:p>
        </p:txBody>
      </p:sp>
    </p:spTree>
    <p:extLst>
      <p:ext uri="{BB962C8B-B14F-4D97-AF65-F5344CB8AC3E}">
        <p14:creationId xmlns:p14="http://schemas.microsoft.com/office/powerpoint/2010/main" val="339011037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g208af224d18_0_19"/>
          <p:cNvPicPr preferRelativeResize="0"/>
          <p:nvPr/>
        </p:nvPicPr>
        <p:blipFill>
          <a:blip r:embed="rId3">
            <a:alphaModFix/>
          </a:blip>
          <a:stretch>
            <a:fillRect/>
          </a:stretch>
        </p:blipFill>
        <p:spPr>
          <a:xfrm>
            <a:off x="1162800" y="69130"/>
            <a:ext cx="6835650" cy="6553200"/>
          </a:xfrm>
          <a:prstGeom prst="rect">
            <a:avLst/>
          </a:prstGeom>
          <a:noFill/>
          <a:ln>
            <a:noFill/>
          </a:ln>
        </p:spPr>
      </p:pic>
      <p:sp>
        <p:nvSpPr>
          <p:cNvPr id="185" name="Google Shape;185;g208af224d18_0_19"/>
          <p:cNvSpPr txBox="1"/>
          <p:nvPr/>
        </p:nvSpPr>
        <p:spPr>
          <a:xfrm>
            <a:off x="6485642" y="6345346"/>
            <a:ext cx="4845377"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u="sng" dirty="0">
                <a:solidFill>
                  <a:schemeClr val="hlink"/>
                </a:solidFill>
                <a:hlinkClick r:id="rId4"/>
              </a:rPr>
              <a:t>Source:  https://www.icpsr.umich.edu/files/deposit/dataprep.pdf</a:t>
            </a:r>
            <a:endParaRPr sz="1200" dirty="0"/>
          </a:p>
          <a:p>
            <a:pPr marL="0" lvl="0" indent="0" algn="l" rtl="0">
              <a:spcBef>
                <a:spcPts val="0"/>
              </a:spcBef>
              <a:spcAft>
                <a:spcPts val="0"/>
              </a:spcAft>
              <a:buNone/>
            </a:pPr>
            <a:endParaRPr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7A0DDD-EBB0-4E12-90F2-3E568709D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2631" y="1225297"/>
            <a:ext cx="6328579" cy="5497952"/>
          </a:xfrm>
          <a:prstGeom prst="rect">
            <a:avLst/>
          </a:prstGeom>
        </p:spPr>
      </p:pic>
      <p:sp>
        <p:nvSpPr>
          <p:cNvPr id="2" name="Title 1">
            <a:extLst>
              <a:ext uri="{FF2B5EF4-FFF2-40B4-BE49-F238E27FC236}">
                <a16:creationId xmlns:a16="http://schemas.microsoft.com/office/drawing/2014/main" id="{59ECB64F-AAB0-4FF8-8F99-7E4D725B34C1}"/>
              </a:ext>
            </a:extLst>
          </p:cNvPr>
          <p:cNvSpPr>
            <a:spLocks noGrp="1"/>
          </p:cNvSpPr>
          <p:nvPr>
            <p:ph type="title"/>
          </p:nvPr>
        </p:nvSpPr>
        <p:spPr>
          <a:xfrm>
            <a:off x="581192" y="798406"/>
            <a:ext cx="11029616" cy="1013800"/>
          </a:xfrm>
        </p:spPr>
        <p:txBody>
          <a:bodyPr>
            <a:noAutofit/>
          </a:bodyPr>
          <a:lstStyle/>
          <a:p>
            <a:r>
              <a:rPr lang="en-US" sz="3800" dirty="0"/>
              <a:t>Why good data management practices are important</a:t>
            </a:r>
          </a:p>
        </p:txBody>
      </p:sp>
      <p:sp>
        <p:nvSpPr>
          <p:cNvPr id="3" name="Content Placeholder 2">
            <a:extLst>
              <a:ext uri="{FF2B5EF4-FFF2-40B4-BE49-F238E27FC236}">
                <a16:creationId xmlns:a16="http://schemas.microsoft.com/office/drawing/2014/main" id="{D33B7C33-4EAB-4F5F-B697-97275093811F}"/>
              </a:ext>
            </a:extLst>
          </p:cNvPr>
          <p:cNvSpPr>
            <a:spLocks noGrp="1"/>
          </p:cNvSpPr>
          <p:nvPr>
            <p:ph idx="1"/>
          </p:nvPr>
        </p:nvSpPr>
        <p:spPr>
          <a:xfrm>
            <a:off x="863299" y="2201080"/>
            <a:ext cx="10465401" cy="3678303"/>
          </a:xfrm>
        </p:spPr>
        <p:txBody>
          <a:bodyPr>
            <a:noAutofit/>
          </a:bodyPr>
          <a:lstStyle/>
          <a:p>
            <a:r>
              <a:rPr lang="en-US" sz="4000" dirty="0"/>
              <a:t>Reproducibility </a:t>
            </a:r>
            <a:br>
              <a:rPr lang="en-US" sz="4000" dirty="0"/>
            </a:br>
            <a:r>
              <a:rPr lang="en-US" sz="4000" dirty="0"/>
              <a:t>	</a:t>
            </a:r>
            <a:r>
              <a:rPr lang="en-US" sz="4000" dirty="0">
                <a:solidFill>
                  <a:schemeClr val="accent3"/>
                </a:solidFill>
              </a:rPr>
              <a:t>(Journals)</a:t>
            </a:r>
          </a:p>
          <a:p>
            <a:r>
              <a:rPr lang="en-US" sz="4000" dirty="0"/>
              <a:t>Recognition </a:t>
            </a:r>
            <a:br>
              <a:rPr lang="en-US" sz="4000" dirty="0"/>
            </a:br>
            <a:r>
              <a:rPr lang="en-US" sz="4000" dirty="0"/>
              <a:t>	</a:t>
            </a:r>
            <a:r>
              <a:rPr lang="en-US" sz="4000" dirty="0">
                <a:solidFill>
                  <a:schemeClr val="accent3"/>
                </a:solidFill>
              </a:rPr>
              <a:t>(Researchers)</a:t>
            </a:r>
          </a:p>
          <a:p>
            <a:r>
              <a:rPr lang="en-US" sz="4000" dirty="0"/>
              <a:t>Reuse </a:t>
            </a:r>
            <a:br>
              <a:rPr lang="en-US" sz="4000" dirty="0"/>
            </a:br>
            <a:r>
              <a:rPr lang="en-US" sz="4000" dirty="0"/>
              <a:t>	</a:t>
            </a:r>
            <a:r>
              <a:rPr lang="en-US" sz="4000" dirty="0">
                <a:solidFill>
                  <a:schemeClr val="accent3"/>
                </a:solidFill>
              </a:rPr>
              <a:t>(Funders)</a:t>
            </a:r>
          </a:p>
        </p:txBody>
      </p:sp>
    </p:spTree>
    <p:extLst>
      <p:ext uri="{BB962C8B-B14F-4D97-AF65-F5344CB8AC3E}">
        <p14:creationId xmlns:p14="http://schemas.microsoft.com/office/powerpoint/2010/main" val="1882972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4650A-32CF-424F-B1A8-3F32EA87D9AC}"/>
              </a:ext>
            </a:extLst>
          </p:cNvPr>
          <p:cNvSpPr>
            <a:spLocks noGrp="1"/>
          </p:cNvSpPr>
          <p:nvPr>
            <p:ph type="title"/>
          </p:nvPr>
        </p:nvSpPr>
        <p:spPr/>
        <p:txBody>
          <a:bodyPr>
            <a:noAutofit/>
          </a:bodyPr>
          <a:lstStyle/>
          <a:p>
            <a:r>
              <a:rPr lang="en-US" sz="3800" dirty="0"/>
              <a:t>What is a data management (and sharing) plan (DMSP/DMP)?</a:t>
            </a:r>
          </a:p>
        </p:txBody>
      </p:sp>
      <p:sp>
        <p:nvSpPr>
          <p:cNvPr id="3" name="Content Placeholder 2">
            <a:extLst>
              <a:ext uri="{FF2B5EF4-FFF2-40B4-BE49-F238E27FC236}">
                <a16:creationId xmlns:a16="http://schemas.microsoft.com/office/drawing/2014/main" id="{3228D168-616B-495F-AB86-E846704B3C16}"/>
              </a:ext>
            </a:extLst>
          </p:cNvPr>
          <p:cNvSpPr>
            <a:spLocks noGrp="1"/>
          </p:cNvSpPr>
          <p:nvPr>
            <p:ph idx="1"/>
          </p:nvPr>
        </p:nvSpPr>
        <p:spPr>
          <a:xfrm>
            <a:off x="581192" y="2495915"/>
            <a:ext cx="11029615" cy="2961596"/>
          </a:xfrm>
        </p:spPr>
        <p:txBody>
          <a:bodyPr>
            <a:noAutofit/>
          </a:bodyPr>
          <a:lstStyle/>
          <a:p>
            <a:pPr marL="0" indent="0">
              <a:buNone/>
            </a:pPr>
            <a:r>
              <a:rPr lang="en-US" sz="4400" dirty="0"/>
              <a:t>In the context of research funders, a DM(S)P is a document outlining a </a:t>
            </a:r>
            <a:r>
              <a:rPr lang="en-US" sz="4400" dirty="0">
                <a:solidFill>
                  <a:schemeClr val="accent3"/>
                </a:solidFill>
              </a:rPr>
              <a:t>strategy for security, storage, preservation and sharing (reuse) </a:t>
            </a:r>
            <a:r>
              <a:rPr lang="en-US" sz="4400" dirty="0"/>
              <a:t>of data related to a specific project. </a:t>
            </a:r>
          </a:p>
        </p:txBody>
      </p:sp>
    </p:spTree>
    <p:extLst>
      <p:ext uri="{BB962C8B-B14F-4D97-AF65-F5344CB8AC3E}">
        <p14:creationId xmlns:p14="http://schemas.microsoft.com/office/powerpoint/2010/main" val="230497411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1_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3294</TotalTime>
  <Words>3396</Words>
  <Application>Microsoft Office PowerPoint</Application>
  <PresentationFormat>Widescreen</PresentationFormat>
  <Paragraphs>325</Paragraphs>
  <Slides>31</Slides>
  <Notes>26</Notes>
  <HiddenSlides>0</HiddenSlides>
  <MMClips>0</MMClips>
  <ScaleCrop>false</ScaleCrop>
  <HeadingPairs>
    <vt:vector size="6" baseType="variant">
      <vt:variant>
        <vt:lpstr>Fonts Used</vt:lpstr>
      </vt:variant>
      <vt:variant>
        <vt:i4>20</vt:i4>
      </vt:variant>
      <vt:variant>
        <vt:lpstr>Theme</vt:lpstr>
      </vt:variant>
      <vt:variant>
        <vt:i4>2</vt:i4>
      </vt:variant>
      <vt:variant>
        <vt:lpstr>Slide Titles</vt:lpstr>
      </vt:variant>
      <vt:variant>
        <vt:i4>31</vt:i4>
      </vt:variant>
    </vt:vector>
  </HeadingPairs>
  <TitlesOfParts>
    <vt:vector size="53" baseType="lpstr">
      <vt:lpstr>ＭＳ Ｐゴシック</vt:lpstr>
      <vt:lpstr>SimSun</vt:lpstr>
      <vt:lpstr>Arial</vt:lpstr>
      <vt:lpstr>Calibri</vt:lpstr>
      <vt:lpstr>Calibri Light</vt:lpstr>
      <vt:lpstr>Century Gothic</vt:lpstr>
      <vt:lpstr>Century Schoolbook</vt:lpstr>
      <vt:lpstr>Helvetica Neue</vt:lpstr>
      <vt:lpstr>Open Sans</vt:lpstr>
      <vt:lpstr>Playfair Display ExtraBold</vt:lpstr>
      <vt:lpstr>Roboto</vt:lpstr>
      <vt:lpstr>Roboto Condensed</vt:lpstr>
      <vt:lpstr>Segoe UI Semilight</vt:lpstr>
      <vt:lpstr>Times</vt:lpstr>
      <vt:lpstr>Times New Roman</vt:lpstr>
      <vt:lpstr>Verdana</vt:lpstr>
      <vt:lpstr>Webdings</vt:lpstr>
      <vt:lpstr>Wingdings</vt:lpstr>
      <vt:lpstr>Wingdings 2</vt:lpstr>
      <vt:lpstr>Wingdings 3</vt:lpstr>
      <vt:lpstr>View</vt:lpstr>
      <vt:lpstr>1_Office Theme</vt:lpstr>
      <vt:lpstr>Protect your Future Publications: Reproducibility Through Data Management Plans - Compliance and Security</vt:lpstr>
      <vt:lpstr>CCSS Research Support Code of Conduct</vt:lpstr>
      <vt:lpstr>Land Acknowledgement Cornell University is located on the traditional homelands of the Gayogo̱ hó꞉nǫ' (the Cayuga  Nation). The Gayogo̱ hó꞉nǫ' are members of the Haudenosaunee Confederacy, an alliance of six  sovereign Nations with a historic and contemporary presence on this land. The Confederacy  precedes the establishment of Cornell University, New York state, and the United States of  America. We acknowledge the painful history of Gayogo̱ hó꞉nǫ' dispossession, and honor the  ongoing connection of Gayogo̱ hó꞉nǫ' people, past and present, to these lands and waters.</vt:lpstr>
      <vt:lpstr>Attendance</vt:lpstr>
      <vt:lpstr>Outline</vt:lpstr>
      <vt:lpstr>What data management IS:</vt:lpstr>
      <vt:lpstr>PowerPoint Presentation</vt:lpstr>
      <vt:lpstr>Why good data management practices are important</vt:lpstr>
      <vt:lpstr>What is a data management (and sharing) plan (DMSP/DMP)?</vt:lpstr>
      <vt:lpstr>Who requires a DMP-like document with a proposal?</vt:lpstr>
      <vt:lpstr>What goes into a DMP (generally)??</vt:lpstr>
      <vt:lpstr>Limitations on Sharing</vt:lpstr>
      <vt:lpstr>How to get help with DMPs</vt:lpstr>
      <vt:lpstr>Creating a DMP</vt:lpstr>
      <vt:lpstr>FAIR Data</vt:lpstr>
      <vt:lpstr>CCSS services in support of DM(S)P and Reproducibility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Readme – Instructions to reproduce the study</vt:lpstr>
      <vt:lpstr>Organize and Package the Reproduction Materials</vt:lpstr>
      <vt:lpstr>PowerPoint Presentation</vt:lpstr>
      <vt:lpstr>PowerPoint Presentation</vt:lpstr>
      <vt:lpstr>Evaluation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Data Management Support  at Cornell</dc:title>
  <dc:creator>Wendy A. Kozlowski</dc:creator>
  <cp:lastModifiedBy>Jacob R Grippin</cp:lastModifiedBy>
  <cp:revision>32</cp:revision>
  <dcterms:created xsi:type="dcterms:W3CDTF">2021-03-19T03:42:54Z</dcterms:created>
  <dcterms:modified xsi:type="dcterms:W3CDTF">2023-02-17T21:07:18Z</dcterms:modified>
</cp:coreProperties>
</file>