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22" r:id="rId2"/>
  </p:sldMasterIdLst>
  <p:notesMasterIdLst>
    <p:notesMasterId r:id="rId38"/>
  </p:notesMasterIdLst>
  <p:sldIdLst>
    <p:sldId id="256" r:id="rId3"/>
    <p:sldId id="257" r:id="rId4"/>
    <p:sldId id="2145706218" r:id="rId5"/>
    <p:sldId id="2145706219" r:id="rId6"/>
    <p:sldId id="2145706220" r:id="rId7"/>
    <p:sldId id="261" r:id="rId8"/>
    <p:sldId id="2145706221" r:id="rId9"/>
    <p:sldId id="2145706227" r:id="rId10"/>
    <p:sldId id="262" r:id="rId11"/>
    <p:sldId id="292" r:id="rId12"/>
    <p:sldId id="2145706228" r:id="rId13"/>
    <p:sldId id="265" r:id="rId14"/>
    <p:sldId id="2145706214" r:id="rId15"/>
    <p:sldId id="281" r:id="rId16"/>
    <p:sldId id="277" r:id="rId17"/>
    <p:sldId id="2145706223" r:id="rId18"/>
    <p:sldId id="2145706225" r:id="rId19"/>
    <p:sldId id="2145706229" r:id="rId20"/>
    <p:sldId id="465" r:id="rId21"/>
    <p:sldId id="482" r:id="rId22"/>
    <p:sldId id="483" r:id="rId23"/>
    <p:sldId id="484" r:id="rId24"/>
    <p:sldId id="485" r:id="rId25"/>
    <p:sldId id="486" r:id="rId26"/>
    <p:sldId id="488" r:id="rId27"/>
    <p:sldId id="487" r:id="rId28"/>
    <p:sldId id="2145706224" r:id="rId29"/>
    <p:sldId id="283" r:id="rId30"/>
    <p:sldId id="284" r:id="rId31"/>
    <p:sldId id="728" r:id="rId32"/>
    <p:sldId id="457" r:id="rId33"/>
    <p:sldId id="464" r:id="rId34"/>
    <p:sldId id="278" r:id="rId35"/>
    <p:sldId id="270" r:id="rId36"/>
    <p:sldId id="35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72689" autoAdjust="0"/>
  </p:normalViewPr>
  <p:slideViewPr>
    <p:cSldViewPr snapToGrid="0">
      <p:cViewPr varScale="1">
        <p:scale>
          <a:sx n="91" d="100"/>
          <a:sy n="91" d="100"/>
        </p:scale>
        <p:origin x="12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C0BE1-191E-4A76-BF0C-35C67E4758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ADB31EF-683A-4F12-8D68-C493F2899EE4}">
      <dgm:prSet/>
      <dgm:spPr/>
      <dgm:t>
        <a:bodyPr/>
        <a:lstStyle/>
        <a:p>
          <a:pPr>
            <a:lnSpc>
              <a:spcPct val="100000"/>
            </a:lnSpc>
          </a:pPr>
          <a:r>
            <a:rPr lang="en-US" baseline="0"/>
            <a:t>The recorded factual material commonly accepted in the scientific community as of sufficient quality to validate and replicate research findings, regardless of whether the data are used to support scholarly publications. </a:t>
          </a:r>
          <a:endParaRPr lang="en-US"/>
        </a:p>
      </dgm:t>
    </dgm:pt>
    <dgm:pt modelId="{F6EB0776-DF15-4C0F-BEF5-104AFBC5B46F}" type="parTrans" cxnId="{26521DAB-2D0C-41C7-AA9F-D4410C8EFFAA}">
      <dgm:prSet/>
      <dgm:spPr/>
      <dgm:t>
        <a:bodyPr/>
        <a:lstStyle/>
        <a:p>
          <a:endParaRPr lang="en-US"/>
        </a:p>
      </dgm:t>
    </dgm:pt>
    <dgm:pt modelId="{FE7398A1-683F-47EC-81E8-932020FB9CDD}" type="sibTrans" cxnId="{26521DAB-2D0C-41C7-AA9F-D4410C8EFFAA}">
      <dgm:prSet/>
      <dgm:spPr/>
      <dgm:t>
        <a:bodyPr/>
        <a:lstStyle/>
        <a:p>
          <a:endParaRPr lang="en-US"/>
        </a:p>
      </dgm:t>
    </dgm:pt>
    <dgm:pt modelId="{1AE5BE71-97BB-4359-B45F-CF0B10A44B86}">
      <dgm:prSet/>
      <dgm:spPr/>
      <dgm:t>
        <a:bodyPr/>
        <a:lstStyle/>
        <a:p>
          <a:pPr>
            <a:lnSpc>
              <a:spcPct val="100000"/>
            </a:lnSpc>
          </a:pPr>
          <a:r>
            <a:rPr lang="en-US" baseline="0" dirty="0"/>
            <a:t>Scientific data </a:t>
          </a:r>
          <a:r>
            <a:rPr lang="en-US" u="sng" baseline="0" dirty="0"/>
            <a:t>do not include</a:t>
          </a:r>
          <a:r>
            <a:rPr lang="en-US" baseline="0" dirty="0"/>
            <a:t> laboratory notebooks, preliminary analyses, completed case report forms, drafts of scientific papers, plans for future research, peer reviews, communications with colleagues, or physical objects, such as laboratory specimens.</a:t>
          </a:r>
          <a:endParaRPr lang="en-US" dirty="0"/>
        </a:p>
      </dgm:t>
    </dgm:pt>
    <dgm:pt modelId="{5178F971-C3F8-4116-AE2F-618AEEB96116}" type="parTrans" cxnId="{2FC76419-53F0-47AF-8CC6-8260E6A0177F}">
      <dgm:prSet/>
      <dgm:spPr/>
      <dgm:t>
        <a:bodyPr/>
        <a:lstStyle/>
        <a:p>
          <a:endParaRPr lang="en-US"/>
        </a:p>
      </dgm:t>
    </dgm:pt>
    <dgm:pt modelId="{8AB614B3-3E79-4304-9C68-815E45C700C9}" type="sibTrans" cxnId="{2FC76419-53F0-47AF-8CC6-8260E6A0177F}">
      <dgm:prSet/>
      <dgm:spPr/>
      <dgm:t>
        <a:bodyPr/>
        <a:lstStyle/>
        <a:p>
          <a:endParaRPr lang="en-US"/>
        </a:p>
      </dgm:t>
    </dgm:pt>
    <dgm:pt modelId="{EC0E8181-62FA-49E9-A395-46321DBB7C11}" type="pres">
      <dgm:prSet presAssocID="{EFDC0BE1-191E-4A76-BF0C-35C67E47584D}" presName="root" presStyleCnt="0">
        <dgm:presLayoutVars>
          <dgm:dir/>
          <dgm:resizeHandles val="exact"/>
        </dgm:presLayoutVars>
      </dgm:prSet>
      <dgm:spPr/>
    </dgm:pt>
    <dgm:pt modelId="{A4E8A625-798E-4ECC-BD43-E1997F84631A}" type="pres">
      <dgm:prSet presAssocID="{CADB31EF-683A-4F12-8D68-C493F2899EE4}" presName="compNode" presStyleCnt="0"/>
      <dgm:spPr/>
    </dgm:pt>
    <dgm:pt modelId="{2FF57A6A-533A-4168-807E-3E5DBD611594}" type="pres">
      <dgm:prSet presAssocID="{CADB31EF-683A-4F12-8D68-C493F2899EE4}" presName="bgRect" presStyleLbl="bgShp" presStyleIdx="0" presStyleCnt="2"/>
      <dgm:spPr/>
    </dgm:pt>
    <dgm:pt modelId="{A3D15CAD-05E8-498D-9F12-0F645C59F0EB}" type="pres">
      <dgm:prSet presAssocID="{CADB31EF-683A-4F12-8D68-C493F2899EE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chart outline"/>
        </a:ext>
      </dgm:extLst>
    </dgm:pt>
    <dgm:pt modelId="{D619111C-888D-401B-ABC9-6BA85337926F}" type="pres">
      <dgm:prSet presAssocID="{CADB31EF-683A-4F12-8D68-C493F2899EE4}" presName="spaceRect" presStyleCnt="0"/>
      <dgm:spPr/>
    </dgm:pt>
    <dgm:pt modelId="{F88C0FF2-421A-461F-AAF1-3E135BF065BF}" type="pres">
      <dgm:prSet presAssocID="{CADB31EF-683A-4F12-8D68-C493F2899EE4}" presName="parTx" presStyleLbl="revTx" presStyleIdx="0" presStyleCnt="2">
        <dgm:presLayoutVars>
          <dgm:chMax val="0"/>
          <dgm:chPref val="0"/>
        </dgm:presLayoutVars>
      </dgm:prSet>
      <dgm:spPr/>
    </dgm:pt>
    <dgm:pt modelId="{F0A7256A-9FA9-4DF7-A68D-466833E220E7}" type="pres">
      <dgm:prSet presAssocID="{FE7398A1-683F-47EC-81E8-932020FB9CDD}" presName="sibTrans" presStyleCnt="0"/>
      <dgm:spPr/>
    </dgm:pt>
    <dgm:pt modelId="{E6962A23-0F0D-4162-BBE0-A2E19B737D89}" type="pres">
      <dgm:prSet presAssocID="{1AE5BE71-97BB-4359-B45F-CF0B10A44B86}" presName="compNode" presStyleCnt="0"/>
      <dgm:spPr/>
    </dgm:pt>
    <dgm:pt modelId="{8159C24A-0E04-4502-94D4-4C8448B73D70}" type="pres">
      <dgm:prSet presAssocID="{1AE5BE71-97BB-4359-B45F-CF0B10A44B86}" presName="bgRect" presStyleLbl="bgShp" presStyleIdx="1" presStyleCnt="2"/>
      <dgm:spPr/>
    </dgm:pt>
    <dgm:pt modelId="{367F45EF-7F5F-4F33-8D54-CE4C97C6C406}" type="pres">
      <dgm:prSet presAssocID="{1AE5BE71-97BB-4359-B45F-CF0B10A44B8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bacus outline"/>
        </a:ext>
      </dgm:extLst>
    </dgm:pt>
    <dgm:pt modelId="{1B094286-1B9D-424C-8D11-389A83803290}" type="pres">
      <dgm:prSet presAssocID="{1AE5BE71-97BB-4359-B45F-CF0B10A44B86}" presName="spaceRect" presStyleCnt="0"/>
      <dgm:spPr/>
    </dgm:pt>
    <dgm:pt modelId="{339E55C5-5FC2-4195-A20E-93BBFFCDCCF8}" type="pres">
      <dgm:prSet presAssocID="{1AE5BE71-97BB-4359-B45F-CF0B10A44B86}" presName="parTx" presStyleLbl="revTx" presStyleIdx="1" presStyleCnt="2">
        <dgm:presLayoutVars>
          <dgm:chMax val="0"/>
          <dgm:chPref val="0"/>
        </dgm:presLayoutVars>
      </dgm:prSet>
      <dgm:spPr/>
    </dgm:pt>
  </dgm:ptLst>
  <dgm:cxnLst>
    <dgm:cxn modelId="{2FC76419-53F0-47AF-8CC6-8260E6A0177F}" srcId="{EFDC0BE1-191E-4A76-BF0C-35C67E47584D}" destId="{1AE5BE71-97BB-4359-B45F-CF0B10A44B86}" srcOrd="1" destOrd="0" parTransId="{5178F971-C3F8-4116-AE2F-618AEEB96116}" sibTransId="{8AB614B3-3E79-4304-9C68-815E45C700C9}"/>
    <dgm:cxn modelId="{0B789529-ABD5-40E9-A06F-D3372C64EA11}" type="presOf" srcId="{EFDC0BE1-191E-4A76-BF0C-35C67E47584D}" destId="{EC0E8181-62FA-49E9-A395-46321DBB7C11}" srcOrd="0" destOrd="0" presId="urn:microsoft.com/office/officeart/2018/2/layout/IconVerticalSolidList"/>
    <dgm:cxn modelId="{EE0DC5A1-D4BB-4F44-A358-C7E887925AC8}" type="presOf" srcId="{1AE5BE71-97BB-4359-B45F-CF0B10A44B86}" destId="{339E55C5-5FC2-4195-A20E-93BBFFCDCCF8}" srcOrd="0" destOrd="0" presId="urn:microsoft.com/office/officeart/2018/2/layout/IconVerticalSolidList"/>
    <dgm:cxn modelId="{7FB75FAA-C74F-4F90-8ADB-665342D17B4D}" type="presOf" srcId="{CADB31EF-683A-4F12-8D68-C493F2899EE4}" destId="{F88C0FF2-421A-461F-AAF1-3E135BF065BF}" srcOrd="0" destOrd="0" presId="urn:microsoft.com/office/officeart/2018/2/layout/IconVerticalSolidList"/>
    <dgm:cxn modelId="{26521DAB-2D0C-41C7-AA9F-D4410C8EFFAA}" srcId="{EFDC0BE1-191E-4A76-BF0C-35C67E47584D}" destId="{CADB31EF-683A-4F12-8D68-C493F2899EE4}" srcOrd="0" destOrd="0" parTransId="{F6EB0776-DF15-4C0F-BEF5-104AFBC5B46F}" sibTransId="{FE7398A1-683F-47EC-81E8-932020FB9CDD}"/>
    <dgm:cxn modelId="{9FB5E664-40EC-4C72-A888-A9B22667EBB9}" type="presParOf" srcId="{EC0E8181-62FA-49E9-A395-46321DBB7C11}" destId="{A4E8A625-798E-4ECC-BD43-E1997F84631A}" srcOrd="0" destOrd="0" presId="urn:microsoft.com/office/officeart/2018/2/layout/IconVerticalSolidList"/>
    <dgm:cxn modelId="{100A91FB-AA31-4B46-ABD2-A6EFF74B8A13}" type="presParOf" srcId="{A4E8A625-798E-4ECC-BD43-E1997F84631A}" destId="{2FF57A6A-533A-4168-807E-3E5DBD611594}" srcOrd="0" destOrd="0" presId="urn:microsoft.com/office/officeart/2018/2/layout/IconVerticalSolidList"/>
    <dgm:cxn modelId="{975F66DA-33C1-4E52-9E00-1DE94E5097EE}" type="presParOf" srcId="{A4E8A625-798E-4ECC-BD43-E1997F84631A}" destId="{A3D15CAD-05E8-498D-9F12-0F645C59F0EB}" srcOrd="1" destOrd="0" presId="urn:microsoft.com/office/officeart/2018/2/layout/IconVerticalSolidList"/>
    <dgm:cxn modelId="{525A6C6A-C241-42A7-821A-0BFD889D4B16}" type="presParOf" srcId="{A4E8A625-798E-4ECC-BD43-E1997F84631A}" destId="{D619111C-888D-401B-ABC9-6BA85337926F}" srcOrd="2" destOrd="0" presId="urn:microsoft.com/office/officeart/2018/2/layout/IconVerticalSolidList"/>
    <dgm:cxn modelId="{DF193BF0-20B7-471F-BFEE-7B7763895D71}" type="presParOf" srcId="{A4E8A625-798E-4ECC-BD43-E1997F84631A}" destId="{F88C0FF2-421A-461F-AAF1-3E135BF065BF}" srcOrd="3" destOrd="0" presId="urn:microsoft.com/office/officeart/2018/2/layout/IconVerticalSolidList"/>
    <dgm:cxn modelId="{4D50E084-644B-49B5-94BA-D9795F06BBA8}" type="presParOf" srcId="{EC0E8181-62FA-49E9-A395-46321DBB7C11}" destId="{F0A7256A-9FA9-4DF7-A68D-466833E220E7}" srcOrd="1" destOrd="0" presId="urn:microsoft.com/office/officeart/2018/2/layout/IconVerticalSolidList"/>
    <dgm:cxn modelId="{95DDDB4E-1FB4-40DC-950E-27C5F9D1AA73}" type="presParOf" srcId="{EC0E8181-62FA-49E9-A395-46321DBB7C11}" destId="{E6962A23-0F0D-4162-BBE0-A2E19B737D89}" srcOrd="2" destOrd="0" presId="urn:microsoft.com/office/officeart/2018/2/layout/IconVerticalSolidList"/>
    <dgm:cxn modelId="{D3023D53-BA43-4185-8007-BD5374913130}" type="presParOf" srcId="{E6962A23-0F0D-4162-BBE0-A2E19B737D89}" destId="{8159C24A-0E04-4502-94D4-4C8448B73D70}" srcOrd="0" destOrd="0" presId="urn:microsoft.com/office/officeart/2018/2/layout/IconVerticalSolidList"/>
    <dgm:cxn modelId="{3F0ABDCC-2B2D-426B-8C42-27EF5CC752E1}" type="presParOf" srcId="{E6962A23-0F0D-4162-BBE0-A2E19B737D89}" destId="{367F45EF-7F5F-4F33-8D54-CE4C97C6C406}" srcOrd="1" destOrd="0" presId="urn:microsoft.com/office/officeart/2018/2/layout/IconVerticalSolidList"/>
    <dgm:cxn modelId="{85A128B0-B73B-453C-A710-640C827146E7}" type="presParOf" srcId="{E6962A23-0F0D-4162-BBE0-A2E19B737D89}" destId="{1B094286-1B9D-424C-8D11-389A83803290}" srcOrd="2" destOrd="0" presId="urn:microsoft.com/office/officeart/2018/2/layout/IconVerticalSolidList"/>
    <dgm:cxn modelId="{49E8A812-2E93-484D-9725-F51133441C6C}" type="presParOf" srcId="{E6962A23-0F0D-4162-BBE0-A2E19B737D89}" destId="{339E55C5-5FC2-4195-A20E-93BBFFCDCCF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57A6A-533A-4168-807E-3E5DBD611594}">
      <dsp:nvSpPr>
        <dsp:cNvPr id="0" name=""/>
        <dsp:cNvSpPr/>
      </dsp:nvSpPr>
      <dsp:spPr>
        <a:xfrm>
          <a:off x="0" y="893025"/>
          <a:ext cx="9957816" cy="16486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15CAD-05E8-498D-9F12-0F645C59F0EB}">
      <dsp:nvSpPr>
        <dsp:cNvPr id="0" name=""/>
        <dsp:cNvSpPr/>
      </dsp:nvSpPr>
      <dsp:spPr>
        <a:xfrm>
          <a:off x="498720" y="1263975"/>
          <a:ext cx="906764" cy="906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8C0FF2-421A-461F-AAF1-3E135BF065BF}">
      <dsp:nvSpPr>
        <dsp:cNvPr id="0" name=""/>
        <dsp:cNvSpPr/>
      </dsp:nvSpPr>
      <dsp:spPr>
        <a:xfrm>
          <a:off x="1904205" y="893025"/>
          <a:ext cx="8053610" cy="164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84" tIns="174484" rIns="174484" bIns="174484" numCol="1" spcCol="1270" anchor="ctr" anchorCtr="0">
          <a:noAutofit/>
        </a:bodyPr>
        <a:lstStyle/>
        <a:p>
          <a:pPr marL="0" lvl="0" indent="0" algn="l" defTabSz="889000">
            <a:lnSpc>
              <a:spcPct val="100000"/>
            </a:lnSpc>
            <a:spcBef>
              <a:spcPct val="0"/>
            </a:spcBef>
            <a:spcAft>
              <a:spcPct val="35000"/>
            </a:spcAft>
            <a:buNone/>
          </a:pPr>
          <a:r>
            <a:rPr lang="en-US" sz="2000" kern="1200" baseline="0"/>
            <a:t>The recorded factual material commonly accepted in the scientific community as of sufficient quality to validate and replicate research findings, regardless of whether the data are used to support scholarly publications. </a:t>
          </a:r>
          <a:endParaRPr lang="en-US" sz="2000" kern="1200"/>
        </a:p>
      </dsp:txBody>
      <dsp:txXfrm>
        <a:off x="1904205" y="893025"/>
        <a:ext cx="8053610" cy="1648663"/>
      </dsp:txXfrm>
    </dsp:sp>
    <dsp:sp modelId="{8159C24A-0E04-4502-94D4-4C8448B73D70}">
      <dsp:nvSpPr>
        <dsp:cNvPr id="0" name=""/>
        <dsp:cNvSpPr/>
      </dsp:nvSpPr>
      <dsp:spPr>
        <a:xfrm>
          <a:off x="0" y="2953854"/>
          <a:ext cx="9957816" cy="16486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7F45EF-7F5F-4F33-8D54-CE4C97C6C406}">
      <dsp:nvSpPr>
        <dsp:cNvPr id="0" name=""/>
        <dsp:cNvSpPr/>
      </dsp:nvSpPr>
      <dsp:spPr>
        <a:xfrm>
          <a:off x="498720" y="3324804"/>
          <a:ext cx="906764" cy="90676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E55C5-5FC2-4195-A20E-93BBFFCDCCF8}">
      <dsp:nvSpPr>
        <dsp:cNvPr id="0" name=""/>
        <dsp:cNvSpPr/>
      </dsp:nvSpPr>
      <dsp:spPr>
        <a:xfrm>
          <a:off x="1904205" y="2953854"/>
          <a:ext cx="8053610" cy="1648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84" tIns="174484" rIns="174484" bIns="174484" numCol="1" spcCol="1270" anchor="ctr" anchorCtr="0">
          <a:noAutofit/>
        </a:bodyPr>
        <a:lstStyle/>
        <a:p>
          <a:pPr marL="0" lvl="0" indent="0" algn="l" defTabSz="889000">
            <a:lnSpc>
              <a:spcPct val="100000"/>
            </a:lnSpc>
            <a:spcBef>
              <a:spcPct val="0"/>
            </a:spcBef>
            <a:spcAft>
              <a:spcPct val="35000"/>
            </a:spcAft>
            <a:buNone/>
          </a:pPr>
          <a:r>
            <a:rPr lang="en-US" sz="2000" kern="1200" baseline="0" dirty="0"/>
            <a:t>Scientific data </a:t>
          </a:r>
          <a:r>
            <a:rPr lang="en-US" sz="2000" u="sng" kern="1200" baseline="0" dirty="0"/>
            <a:t>do not include</a:t>
          </a:r>
          <a:r>
            <a:rPr lang="en-US" sz="2000" kern="1200" baseline="0" dirty="0"/>
            <a:t> laboratory notebooks, preliminary analyses, completed case report forms, drafts of scientific papers, plans for future research, peer reviews, communications with colleagues, or physical objects, such as laboratory specimens.</a:t>
          </a:r>
          <a:endParaRPr lang="en-US" sz="2000" kern="1200" dirty="0"/>
        </a:p>
      </dsp:txBody>
      <dsp:txXfrm>
        <a:off x="1904205" y="2953854"/>
        <a:ext cx="8053610" cy="16486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5DAC8-E48C-4E29-902E-2E859BD75CF5}" type="datetimeFigureOut">
              <a:rPr lang="en-US" smtClean="0"/>
              <a:t>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8D1DA-19F6-44C6-982C-DF2CBCAF30D5}" type="slidenum">
              <a:rPr lang="en-US" smtClean="0"/>
              <a:t>‹#›</a:t>
            </a:fld>
            <a:endParaRPr lang="en-US"/>
          </a:p>
        </p:txBody>
      </p:sp>
    </p:spTree>
    <p:extLst>
      <p:ext uri="{BB962C8B-B14F-4D97-AF65-F5344CB8AC3E}">
        <p14:creationId xmlns:p14="http://schemas.microsoft.com/office/powerpoint/2010/main" val="180148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2" name="Google Shape;122;p1:notes"/>
          <p:cNvSpPr>
            <a:spLocks noGrp="1" noRot="1" noChangeAspect="1"/>
          </p:cNvSpPr>
          <p:nvPr>
            <p:ph type="sldImg" idx="2"/>
          </p:nvPr>
        </p:nvSpPr>
        <p:spPr>
          <a:xfrm>
            <a:off x="687388" y="1143000"/>
            <a:ext cx="5483225" cy="3084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is meant by Scientific data?  What can be shared?  Scientific data has been defined as:</a:t>
            </a:r>
          </a:p>
          <a:p>
            <a:endParaRPr lang="en-US" dirty="0"/>
          </a:p>
          <a:p>
            <a:r>
              <a:rPr lang="en-US" dirty="0"/>
              <a:t>As defined in 2 CFR 200.315 (e) (3): “Research data means the recorded factual material commonly accepted in the scientific community as necessary to validate research findings, but not any of the following: preliminary analyses, drafts of scientific papers, plans for future research, peer reviews, or communications with colleagues. This ‘recorded’ material excludes physical objects (e.g., laboratory samples). Research data also do not include: (i) Trade secrets, commercial information, materials necessary to be held confidential by a researcher until they are published, or similar information which is protected under law; and (ii) Personnel and medical information and similar information the disclosure of which would constitute a clearly unwarranted invasion of personal privacy, such as information that could be used to identify a particular person in a research study.”</a:t>
            </a:r>
          </a:p>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10</a:t>
            </a:fld>
            <a:endParaRPr lang="en-US"/>
          </a:p>
        </p:txBody>
      </p:sp>
    </p:spTree>
    <p:extLst>
      <p:ext uri="{BB962C8B-B14F-4D97-AF65-F5344CB8AC3E}">
        <p14:creationId xmlns:p14="http://schemas.microsoft.com/office/powerpoint/2010/main" val="132915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11</a:t>
            </a:fld>
            <a:endParaRPr lang="en-US"/>
          </a:p>
        </p:txBody>
      </p:sp>
    </p:spTree>
    <p:extLst>
      <p:ext uri="{BB962C8B-B14F-4D97-AF65-F5344CB8AC3E}">
        <p14:creationId xmlns:p14="http://schemas.microsoft.com/office/powerpoint/2010/main" val="3807579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goes into a DMP generally?</a:t>
            </a:r>
          </a:p>
          <a:p>
            <a:endParaRPr lang="en-US" dirty="0"/>
          </a:p>
          <a:p>
            <a:endParaRPr lang="en-US" dirty="0"/>
          </a:p>
          <a:p>
            <a:r>
              <a:rPr lang="en-US" dirty="0"/>
              <a:t>CCSS has a boiler template for quantitative research</a:t>
            </a:r>
          </a:p>
          <a:p>
            <a:r>
              <a:rPr lang="en-US" dirty="0"/>
              <a:t>(show template)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F1856-1516-4805-9431-981A9DB45C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267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t>
            </a:r>
            <a:r>
              <a:rPr lang="en-US" dirty="0">
                <a:cs typeface="Calibri"/>
              </a:rPr>
              <a:t>will be some limitations on what researchers are able to share. Those limitations should be explained in the DMS plan, and funders do want researchers to maximize appropriate sharing. Reasons to limit sharing include:</a:t>
            </a:r>
          </a:p>
          <a:p>
            <a:pPr lvl="2">
              <a:lnSpc>
                <a:spcPct val="108000"/>
              </a:lnSpc>
              <a:spcAft>
                <a:spcPts val="1200"/>
              </a:spcAft>
            </a:pPr>
            <a:r>
              <a:rPr lang="en-US" sz="1200" dirty="0">
                <a:ea typeface="Open Sans"/>
                <a:cs typeface="Open Sans"/>
              </a:rPr>
              <a:t>Informed consent will not permit or limit scope of sharing or use </a:t>
            </a:r>
            <a:endParaRPr lang="en-US" sz="1200" dirty="0"/>
          </a:p>
          <a:p>
            <a:pPr lvl="2">
              <a:lnSpc>
                <a:spcPct val="108000"/>
              </a:lnSpc>
              <a:spcAft>
                <a:spcPts val="1200"/>
              </a:spcAft>
            </a:pPr>
            <a:r>
              <a:rPr lang="en-US" sz="1200" dirty="0">
                <a:ea typeface="Open Sans"/>
                <a:cs typeface="Open Sans"/>
              </a:rPr>
              <a:t>Privacy or safety of research participants would be compromised and available protections insufficient</a:t>
            </a:r>
            <a:endParaRPr lang="en-US" sz="1200" dirty="0"/>
          </a:p>
          <a:p>
            <a:pPr lvl="2">
              <a:lnSpc>
                <a:spcPct val="108000"/>
              </a:lnSpc>
              <a:spcAft>
                <a:spcPts val="1200"/>
              </a:spcAft>
            </a:pPr>
            <a:r>
              <a:rPr lang="en-US" sz="1200" dirty="0">
                <a:ea typeface="Open Sans"/>
                <a:cs typeface="Open Sans"/>
              </a:rPr>
              <a:t>Explicit federal, state, local, or Tribal law, regulation, or policy prohibits disclosure </a:t>
            </a:r>
          </a:p>
          <a:p>
            <a:pPr lvl="2">
              <a:lnSpc>
                <a:spcPct val="108000"/>
              </a:lnSpc>
              <a:spcAft>
                <a:spcPts val="1200"/>
              </a:spcAft>
            </a:pPr>
            <a:r>
              <a:rPr lang="en-US" sz="1200" dirty="0">
                <a:ea typeface="Open Sans"/>
                <a:cs typeface="Open Sans"/>
              </a:rPr>
              <a:t>Restrictions imposed by existing or anticipated agreements with other parties </a:t>
            </a:r>
            <a:endParaRPr lang="en-US" sz="1200" dirty="0"/>
          </a:p>
          <a:p>
            <a:endParaRPr lang="en-US" dirty="0">
              <a:cs typeface="Calibri"/>
            </a:endParaRPr>
          </a:p>
          <a:p>
            <a:pPr marL="457189" lvl="1" indent="0">
              <a:buNone/>
            </a:pPr>
            <a:r>
              <a:rPr lang="en-US" sz="2400" b="1" dirty="0">
                <a:solidFill>
                  <a:schemeClr val="accent1">
                    <a:lumMod val="50000"/>
                  </a:schemeClr>
                </a:solidFill>
                <a:ea typeface="Open Sans"/>
                <a:cs typeface="Open Sans"/>
              </a:rPr>
              <a:t>Reasons </a:t>
            </a:r>
            <a:r>
              <a:rPr lang="en-US" sz="2400" b="1" dirty="0">
                <a:solidFill>
                  <a:srgbClr val="F27900"/>
                </a:solidFill>
                <a:ea typeface="Open Sans"/>
                <a:cs typeface="Open Sans"/>
              </a:rPr>
              <a:t>NOT</a:t>
            </a:r>
            <a:r>
              <a:rPr lang="en-US" sz="2400" b="1" dirty="0">
                <a:solidFill>
                  <a:schemeClr val="accent1">
                    <a:lumMod val="50000"/>
                  </a:schemeClr>
                </a:solidFill>
                <a:ea typeface="Open Sans"/>
                <a:cs typeface="Open Sans"/>
              </a:rPr>
              <a:t> generally justifiable to limit sharing:</a:t>
            </a:r>
          </a:p>
          <a:p>
            <a:pPr lvl="2"/>
            <a:endParaRPr lang="en-US" sz="1200" dirty="0">
              <a:ea typeface="Open Sans"/>
              <a:cs typeface="Open Sans"/>
            </a:endParaRPr>
          </a:p>
          <a:p>
            <a:pPr lvl="2"/>
            <a:r>
              <a:rPr lang="en-US" sz="2400" dirty="0">
                <a:ea typeface="Open Sans"/>
                <a:cs typeface="Open Sans"/>
              </a:rPr>
              <a:t>Data are considered too small </a:t>
            </a:r>
            <a:endParaRPr lang="en-US" sz="2400" dirty="0"/>
          </a:p>
          <a:p>
            <a:pPr lvl="2"/>
            <a:endParaRPr lang="en-US" sz="1200" dirty="0">
              <a:ea typeface="Open Sans"/>
              <a:cs typeface="Open Sans"/>
            </a:endParaRPr>
          </a:p>
          <a:p>
            <a:pPr lvl="2"/>
            <a:r>
              <a:rPr lang="en-US" sz="2400" dirty="0">
                <a:ea typeface="Open Sans"/>
                <a:cs typeface="Open Sans"/>
              </a:rPr>
              <a:t>Researchers anticipate data will not be widely used</a:t>
            </a:r>
            <a:endParaRPr lang="en-US" sz="2400" dirty="0"/>
          </a:p>
          <a:p>
            <a:pPr lvl="2"/>
            <a:endParaRPr lang="en-US" sz="1200" dirty="0">
              <a:ea typeface="Open Sans"/>
              <a:cs typeface="Open Sans"/>
            </a:endParaRPr>
          </a:p>
          <a:p>
            <a:pPr lvl="2"/>
            <a:r>
              <a:rPr lang="en-US" sz="2400" dirty="0">
                <a:ea typeface="Open Sans"/>
                <a:cs typeface="Open Sans"/>
              </a:rPr>
              <a:t>Data are not thought to have a suitable repository </a:t>
            </a:r>
            <a:endParaRPr lang="en-US" sz="2400" dirty="0"/>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85629E-846D-43D2-99D5-7F47A1261E8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4350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operates as “wizard” and provides prompts for the user to fill out in order to create their data management plan.  You can save your plan, print it, or export it to your computer. </a:t>
            </a:r>
            <a:endParaRPr lang="en-US" dirty="0"/>
          </a:p>
        </p:txBody>
      </p:sp>
      <p:sp>
        <p:nvSpPr>
          <p:cNvPr id="4" name="Slide Number Placeholder 3"/>
          <p:cNvSpPr>
            <a:spLocks noGrp="1"/>
          </p:cNvSpPr>
          <p:nvPr>
            <p:ph type="sldNum" sz="quarter" idx="5"/>
          </p:nvPr>
        </p:nvSpPr>
        <p:spPr/>
        <p:txBody>
          <a:bodyPr/>
          <a:lstStyle/>
          <a:p>
            <a:fld id="{D51DB00E-F6DF-E04A-8A3E-7D2D85AA163E}" type="slidenum">
              <a:rPr lang="en-US" smtClean="0"/>
              <a:t>15</a:t>
            </a:fld>
            <a:endParaRPr lang="en-US"/>
          </a:p>
        </p:txBody>
      </p:sp>
    </p:spTree>
    <p:extLst>
      <p:ext uri="{BB962C8B-B14F-4D97-AF65-F5344CB8AC3E}">
        <p14:creationId xmlns:p14="http://schemas.microsoft.com/office/powerpoint/2010/main" val="875486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17</a:t>
            </a:fld>
            <a:endParaRPr lang="en-US"/>
          </a:p>
        </p:txBody>
      </p:sp>
    </p:spTree>
    <p:extLst>
      <p:ext uri="{BB962C8B-B14F-4D97-AF65-F5344CB8AC3E}">
        <p14:creationId xmlns:p14="http://schemas.microsoft.com/office/powerpoint/2010/main" val="197551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18</a:t>
            </a:fld>
            <a:endParaRPr lang="en-US"/>
          </a:p>
        </p:txBody>
      </p:sp>
    </p:spTree>
    <p:extLst>
      <p:ext uri="{BB962C8B-B14F-4D97-AF65-F5344CB8AC3E}">
        <p14:creationId xmlns:p14="http://schemas.microsoft.com/office/powerpoint/2010/main" val="3425950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351" indent="-342351">
              <a:lnSpc>
                <a:spcPct val="107000"/>
              </a:lnSpc>
              <a:buFont typeface="Wingdings" panose="05000000000000000000" pitchFamily="2"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CCSS Data and Reproduction Archive and provide them the DOI that they can give to the journal.</a:t>
            </a:r>
          </a:p>
        </p:txBody>
      </p:sp>
      <p:sp>
        <p:nvSpPr>
          <p:cNvPr id="4" name="Slide Number Placeholder 3"/>
          <p:cNvSpPr>
            <a:spLocks noGrp="1"/>
          </p:cNvSpPr>
          <p:nvPr>
            <p:ph type="sldNum" sz="quarter" idx="10"/>
          </p:nvPr>
        </p:nvSpPr>
        <p:spPr/>
        <p:txBody>
          <a:bodyPr/>
          <a:lstStyle/>
          <a:p>
            <a:fld id="{342FB0BE-1F0E-4F68-9461-75FE4101AA9C}" type="slidenum">
              <a:rPr lang="en-US" smtClean="0"/>
              <a:t>19</a:t>
            </a:fld>
            <a:endParaRPr lang="en-US"/>
          </a:p>
        </p:txBody>
      </p:sp>
    </p:spTree>
    <p:extLst>
      <p:ext uri="{BB962C8B-B14F-4D97-AF65-F5344CB8AC3E}">
        <p14:creationId xmlns:p14="http://schemas.microsoft.com/office/powerpoint/2010/main" val="530809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Preparing</a:t>
            </a:r>
            <a:r>
              <a:rPr lang="en-US" baseline="0" dirty="0"/>
              <a:t> high-quality reproduction materials require that you do a Data Quality Review which includes File Review, Documentation Review, Data Review and Code Review</a:t>
            </a:r>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20</a:t>
            </a:fld>
            <a:endParaRPr lang="en-US"/>
          </a:p>
        </p:txBody>
      </p:sp>
    </p:spTree>
    <p:extLst>
      <p:ext uri="{BB962C8B-B14F-4D97-AF65-F5344CB8AC3E}">
        <p14:creationId xmlns:p14="http://schemas.microsoft.com/office/powerpoint/2010/main" val="291730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937">
              <a:defRPr/>
            </a:pPr>
            <a:endParaRPr lang="en-US" dirty="0"/>
          </a:p>
          <a:p>
            <a:pPr defTabSz="912937">
              <a:defRPr/>
            </a:pPr>
            <a:endParaRPr lang="en-US" dirty="0"/>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21</a:t>
            </a:fld>
            <a:endParaRPr lang="en-US"/>
          </a:p>
        </p:txBody>
      </p:sp>
    </p:spTree>
    <p:extLst>
      <p:ext uri="{BB962C8B-B14F-4D97-AF65-F5344CB8AC3E}">
        <p14:creationId xmlns:p14="http://schemas.microsoft.com/office/powerpoint/2010/main" val="226076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22</a:t>
            </a:fld>
            <a:endParaRPr lang="en-US"/>
          </a:p>
        </p:txBody>
      </p:sp>
    </p:spTree>
    <p:extLst>
      <p:ext uri="{BB962C8B-B14F-4D97-AF65-F5344CB8AC3E}">
        <p14:creationId xmlns:p14="http://schemas.microsoft.com/office/powerpoint/2010/main" val="61944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23</a:t>
            </a:fld>
            <a:endParaRPr lang="en-US"/>
          </a:p>
        </p:txBody>
      </p:sp>
    </p:spTree>
    <p:extLst>
      <p:ext uri="{BB962C8B-B14F-4D97-AF65-F5344CB8AC3E}">
        <p14:creationId xmlns:p14="http://schemas.microsoft.com/office/powerpoint/2010/main" val="4188988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your code</a:t>
            </a:r>
          </a:p>
          <a:p>
            <a:pPr marL="228234" indent="-228234">
              <a:buAutoNum type="arabicPeriod"/>
            </a:pPr>
            <a:r>
              <a:rPr lang="en-US" dirty="0"/>
              <a:t>File names of code are</a:t>
            </a:r>
            <a:r>
              <a:rPr lang="en-US" baseline="0" dirty="0"/>
              <a:t> prefixed with the order of execution</a:t>
            </a:r>
          </a:p>
          <a:p>
            <a:pPr marL="228234" indent="-228234">
              <a:buAutoNum type="arabicPeriod"/>
            </a:pPr>
            <a:r>
              <a:rPr lang="en-US" baseline="0" dirty="0"/>
              <a:t>Use a Master program file to call all programs used in the study</a:t>
            </a:r>
          </a:p>
          <a:p>
            <a:pPr marL="228234" indent="-228234">
              <a:buAutoNum type="arabicPeriod"/>
            </a:pPr>
            <a:r>
              <a:rPr lang="en-US" baseline="0" dirty="0"/>
              <a:t>Note the software, packages, operating system used and their versions.  And when the code was last executed  These are needed should re-users need to rebuild your computing environment.</a:t>
            </a:r>
          </a:p>
          <a:p>
            <a:pPr marL="228234" indent="-228234">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24</a:t>
            </a:fld>
            <a:endParaRPr lang="en-US"/>
          </a:p>
        </p:txBody>
      </p:sp>
    </p:spTree>
    <p:extLst>
      <p:ext uri="{BB962C8B-B14F-4D97-AF65-F5344CB8AC3E}">
        <p14:creationId xmlns:p14="http://schemas.microsoft.com/office/powerpoint/2010/main" val="2250519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25</a:t>
            </a:fld>
            <a:endParaRPr lang="en-US"/>
          </a:p>
        </p:txBody>
      </p:sp>
    </p:spTree>
    <p:extLst>
      <p:ext uri="{BB962C8B-B14F-4D97-AF65-F5344CB8AC3E}">
        <p14:creationId xmlns:p14="http://schemas.microsoft.com/office/powerpoint/2010/main" val="179911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EE268-022C-4214-AD98-024D16CB2E89}" type="slidenum">
              <a:rPr lang="en-US" smtClean="0"/>
              <a:t>26</a:t>
            </a:fld>
            <a:endParaRPr lang="en-US"/>
          </a:p>
        </p:txBody>
      </p:sp>
    </p:spTree>
    <p:extLst>
      <p:ext uri="{BB962C8B-B14F-4D97-AF65-F5344CB8AC3E}">
        <p14:creationId xmlns:p14="http://schemas.microsoft.com/office/powerpoint/2010/main" val="870826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manuscript and output</a:t>
            </a:r>
          </a:p>
        </p:txBody>
      </p:sp>
      <p:sp>
        <p:nvSpPr>
          <p:cNvPr id="4" name="Slide Number Placeholder 3"/>
          <p:cNvSpPr>
            <a:spLocks noGrp="1"/>
          </p:cNvSpPr>
          <p:nvPr>
            <p:ph type="sldNum" sz="quarter" idx="5"/>
          </p:nvPr>
        </p:nvSpPr>
        <p:spPr/>
        <p:txBody>
          <a:bodyPr/>
          <a:lstStyle/>
          <a:p>
            <a:fld id="{4FC9EAE6-5557-6D41-9E8D-FC009B2E0893}" type="slidenum">
              <a:rPr lang="en-US" smtClean="0"/>
              <a:t>27</a:t>
            </a:fld>
            <a:endParaRPr lang="en-US"/>
          </a:p>
        </p:txBody>
      </p:sp>
    </p:spTree>
    <p:extLst>
      <p:ext uri="{BB962C8B-B14F-4D97-AF65-F5344CB8AC3E}">
        <p14:creationId xmlns:p14="http://schemas.microsoft.com/office/powerpoint/2010/main" val="2210161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234" indent="-228234" defTabSz="912937">
              <a:buFontTx/>
              <a:buAutoNum type="arabicPeriod" startAt="4"/>
              <a:defRPr/>
            </a:pPr>
            <a:endParaRPr lang="en-US" dirty="0"/>
          </a:p>
        </p:txBody>
      </p:sp>
      <p:sp>
        <p:nvSpPr>
          <p:cNvPr id="4" name="Slide Number Placeholder 3"/>
          <p:cNvSpPr>
            <a:spLocks noGrp="1"/>
          </p:cNvSpPr>
          <p:nvPr>
            <p:ph type="sldNum" sz="quarter" idx="10"/>
          </p:nvPr>
        </p:nvSpPr>
        <p:spPr/>
        <p:txBody>
          <a:bodyPr/>
          <a:lstStyle/>
          <a:p>
            <a:fld id="{4FC9EAE6-5557-6D41-9E8D-FC009B2E0893}" type="slidenum">
              <a:rPr lang="en-US" smtClean="0"/>
              <a:t>28</a:t>
            </a:fld>
            <a:endParaRPr lang="en-US"/>
          </a:p>
        </p:txBody>
      </p:sp>
    </p:spTree>
    <p:extLst>
      <p:ext uri="{BB962C8B-B14F-4D97-AF65-F5344CB8AC3E}">
        <p14:creationId xmlns:p14="http://schemas.microsoft.com/office/powerpoint/2010/main" val="171690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9EAE6-5557-6D41-9E8D-FC009B2E0893}" type="slidenum">
              <a:rPr lang="en-US" smtClean="0"/>
              <a:t>29</a:t>
            </a:fld>
            <a:endParaRPr lang="en-US"/>
          </a:p>
        </p:txBody>
      </p:sp>
    </p:spTree>
    <p:extLst>
      <p:ext uri="{BB962C8B-B14F-4D97-AF65-F5344CB8AC3E}">
        <p14:creationId xmlns:p14="http://schemas.microsoft.com/office/powerpoint/2010/main" val="199212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Data FAIR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F1856-1516-4805-9431-981A9DB45C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12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examples of Reproducibility packages</a:t>
            </a:r>
          </a:p>
        </p:txBody>
      </p:sp>
      <p:sp>
        <p:nvSpPr>
          <p:cNvPr id="4" name="Slide Number Placeholder 3"/>
          <p:cNvSpPr>
            <a:spLocks noGrp="1"/>
          </p:cNvSpPr>
          <p:nvPr>
            <p:ph type="sldNum" sz="quarter" idx="10"/>
          </p:nvPr>
        </p:nvSpPr>
        <p:spPr/>
        <p:txBody>
          <a:bodyPr/>
          <a:lstStyle/>
          <a:p>
            <a:fld id="{342FB0BE-1F0E-4F68-9461-75FE4101AA9C}" type="slidenum">
              <a:rPr lang="en-US" smtClean="0"/>
              <a:t>31</a:t>
            </a:fld>
            <a:endParaRPr lang="en-US"/>
          </a:p>
        </p:txBody>
      </p:sp>
    </p:spTree>
    <p:extLst>
      <p:ext uri="{BB962C8B-B14F-4D97-AF65-F5344CB8AC3E}">
        <p14:creationId xmlns:p14="http://schemas.microsoft.com/office/powerpoint/2010/main" val="155634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351" indent="-342351">
              <a:lnSpc>
                <a:spcPct val="107000"/>
              </a:lnSpc>
              <a:spcAft>
                <a:spcPts val="799"/>
              </a:spcAft>
              <a:buFont typeface="Arial" panose="020B0604020202020204" pitchFamily="34" charset="0"/>
              <a:buChar char="•"/>
              <a:tabLst>
                <a:tab pos="456468" algn="l"/>
              </a:tabLst>
            </a:pP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FC9EAE6-5557-6D41-9E8D-FC009B2E0893}" type="slidenum">
              <a:rPr lang="en-US" smtClean="0"/>
              <a:t>32</a:t>
            </a:fld>
            <a:endParaRPr lang="en-US"/>
          </a:p>
        </p:txBody>
      </p:sp>
    </p:spTree>
    <p:extLst>
      <p:ext uri="{BB962C8B-B14F-4D97-AF65-F5344CB8AC3E}">
        <p14:creationId xmlns:p14="http://schemas.microsoft.com/office/powerpoint/2010/main" val="40886726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we begin, please scan the QR code above so we can record your attendance.</a:t>
            </a:r>
            <a:endParaRPr dirty="0"/>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accent1">
                  <a:lumMod val="75000"/>
                </a:schemeClr>
              </a:buClr>
              <a:buSzPct val="95000"/>
            </a:pPr>
            <a:endParaRPr lang="en-US" sz="1200" dirty="0">
              <a:ea typeface="ＭＳ Ｐゴシック" pitchFamily="34" charset="-128"/>
            </a:endParaRPr>
          </a:p>
          <a:p>
            <a:pPr marL="0" marR="0" lvl="0" indent="0" algn="l" defTabSz="914400" rtl="0" eaLnBrk="1" fontAlgn="auto" latinLnBrk="0" hangingPunct="1">
              <a:lnSpc>
                <a:spcPct val="100000"/>
              </a:lnSpc>
              <a:spcBef>
                <a:spcPts val="0"/>
              </a:spcBef>
              <a:spcAft>
                <a:spcPts val="0"/>
              </a:spcAft>
              <a:buClr>
                <a:schemeClr val="accent1">
                  <a:lumMod val="75000"/>
                </a:schemeClr>
              </a:buClr>
              <a:buSzPct val="95000"/>
              <a:buFontTx/>
              <a:buNone/>
              <a:tabLst/>
              <a:defRPr/>
            </a:pPr>
            <a:r>
              <a:rPr lang="en-US" dirty="0"/>
              <a:t>First, let’s briefly define what a data management plan is:  </a:t>
            </a:r>
          </a:p>
          <a:p>
            <a:pPr marL="0" marR="0" lvl="0" indent="0" algn="l" defTabSz="914400" rtl="0" eaLnBrk="1" fontAlgn="auto" latinLnBrk="0" hangingPunct="1">
              <a:lnSpc>
                <a:spcPct val="100000"/>
              </a:lnSpc>
              <a:spcBef>
                <a:spcPts val="0"/>
              </a:spcBef>
              <a:spcAft>
                <a:spcPts val="0"/>
              </a:spcAft>
              <a:buClr>
                <a:schemeClr val="accent1">
                  <a:lumMod val="75000"/>
                </a:schemeClr>
              </a:buClr>
              <a:buSzPct val="95000"/>
              <a:buFontTx/>
              <a:buNone/>
              <a:tabLst/>
              <a:defRPr/>
            </a:pPr>
            <a:endParaRPr lang="en-US" dirty="0"/>
          </a:p>
          <a:p>
            <a:pPr>
              <a:buClr>
                <a:schemeClr val="accent1">
                  <a:lumMod val="75000"/>
                </a:schemeClr>
              </a:buClr>
              <a:buSzPct val="95000"/>
            </a:pPr>
            <a:r>
              <a:rPr lang="en-US" sz="1200" dirty="0">
                <a:ea typeface="ＭＳ Ｐゴシック" pitchFamily="34" charset="-128"/>
              </a:rPr>
              <a:t>A data management plan is a formal document outlining what you will do with your data during and after you complete your research to ensure that your data is safe for the </a:t>
            </a:r>
            <a:r>
              <a:rPr lang="en-US" sz="1200" b="1" dirty="0">
                <a:ea typeface="ＭＳ Ｐゴシック" pitchFamily="34" charset="-128"/>
              </a:rPr>
              <a:t>present</a:t>
            </a:r>
            <a:r>
              <a:rPr lang="en-US" sz="1200" dirty="0">
                <a:ea typeface="ＭＳ Ｐゴシック" pitchFamily="34" charset="-128"/>
              </a:rPr>
              <a:t> and the </a:t>
            </a:r>
            <a:r>
              <a:rPr lang="en-US" sz="1200" b="1" dirty="0">
                <a:ea typeface="ＭＳ Ｐゴシック" pitchFamily="34" charset="-128"/>
              </a:rPr>
              <a:t>future.</a:t>
            </a:r>
          </a:p>
          <a:p>
            <a:endParaRPr lang="en-US" dirty="0"/>
          </a:p>
          <a:p>
            <a:r>
              <a:rPr lang="en-US" dirty="0"/>
              <a:t>Basically it is a document where you detail your strategy for securing, storing, preserving, and sharing (or disseminating) data related to your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6</a:t>
            </a:fld>
            <a:endParaRPr lang="en-US"/>
          </a:p>
        </p:txBody>
      </p:sp>
    </p:spTree>
    <p:extLst>
      <p:ext uri="{BB962C8B-B14F-4D97-AF65-F5344CB8AC3E}">
        <p14:creationId xmlns:p14="http://schemas.microsoft.com/office/powerpoint/2010/main" val="373310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8af224d1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8af224d1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a grant proposal is often the first phase of the research process, it means that you start planning about managing your research data during the proposal development stage, i.e., even before your data comes into existence, and applying best practices at various phases of the data lifecycle. Using best practices at each step of the data lifecycle will make it smoother later to prepare your data and associated documents for sharing.   Avoid organizing your data and documentation at a later stage.  It will make the task so daunting.</a:t>
            </a:r>
            <a:endParaRPr dirty="0"/>
          </a:p>
        </p:txBody>
      </p:sp>
      <p:sp>
        <p:nvSpPr>
          <p:cNvPr id="182" name="Google Shape;182;g208af224d1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08D1DA-19F6-44C6-982C-DF2CBCAF30D5}" type="slidenum">
              <a:rPr lang="en-US" smtClean="0"/>
              <a:t>8</a:t>
            </a:fld>
            <a:endParaRPr lang="en-US"/>
          </a:p>
        </p:txBody>
      </p:sp>
    </p:spTree>
    <p:extLst>
      <p:ext uri="{BB962C8B-B14F-4D97-AF65-F5344CB8AC3E}">
        <p14:creationId xmlns:p14="http://schemas.microsoft.com/office/powerpoint/2010/main" val="2565324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requires a DMP-like document with a proposal?</a:t>
            </a:r>
            <a:endParaRPr lang="en-US"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108D1DA-19F6-44C6-982C-DF2CBCAF30D5}" type="slidenum">
              <a:rPr lang="en-US" smtClean="0"/>
              <a:t>9</a:t>
            </a:fld>
            <a:endParaRPr lang="en-US"/>
          </a:p>
        </p:txBody>
      </p:sp>
    </p:spTree>
    <p:extLst>
      <p:ext uri="{BB962C8B-B14F-4D97-AF65-F5344CB8AC3E}">
        <p14:creationId xmlns:p14="http://schemas.microsoft.com/office/powerpoint/2010/main" val="19758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77526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776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55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4"/>
        <p:cNvGrpSpPr/>
        <p:nvPr/>
      </p:nvGrpSpPr>
      <p:grpSpPr>
        <a:xfrm>
          <a:off x="0" y="0"/>
          <a:ext cx="0" cy="0"/>
          <a:chOff x="0" y="0"/>
          <a:chExt cx="0" cy="0"/>
        </a:xfrm>
      </p:grpSpPr>
      <p:sp>
        <p:nvSpPr>
          <p:cNvPr id="15" name="Google Shape;15;p14"/>
          <p:cNvSpPr txBox="1">
            <a:spLocks noGrp="1"/>
          </p:cNvSpPr>
          <p:nvPr>
            <p:ph type="dt" idx="10"/>
          </p:nvPr>
        </p:nvSpPr>
        <p:spPr>
          <a:xfrm>
            <a:off x="609600" y="6356350"/>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4"/>
          <p:cNvSpPr txBox="1">
            <a:spLocks noGrp="1"/>
          </p:cNvSpPr>
          <p:nvPr>
            <p:ph type="ftr" idx="11"/>
          </p:nvPr>
        </p:nvSpPr>
        <p:spPr>
          <a:xfrm>
            <a:off x="4165600" y="6356350"/>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 name="Google Shape;17;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rmAutofit/>
          </a:bodyPr>
          <a:lstStyle>
            <a:lvl1pPr marL="0" marR="0" lvl="0"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1pPr>
            <a:lvl2pPr marL="0" marR="0" lvl="1"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2pPr>
            <a:lvl3pPr marL="0" marR="0" lvl="2"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3pPr>
            <a:lvl4pPr marL="0" marR="0" lvl="3"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4pPr>
            <a:lvl5pPr marL="0" marR="0" lvl="4"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5pPr>
            <a:lvl6pPr marL="0" marR="0" lvl="5"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6pPr>
            <a:lvl7pPr marL="0" marR="0" lvl="6"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7pPr>
            <a:lvl8pPr marL="0" marR="0" lvl="7"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8pPr>
            <a:lvl9pPr marL="0" marR="0" lvl="8" indent="0" algn="r">
              <a:spcBef>
                <a:spcPts val="0"/>
              </a:spcBef>
              <a:spcAft>
                <a:spcPts val="0"/>
              </a:spcAft>
              <a:buClr>
                <a:schemeClr val="dk2"/>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4"/>
          <p:cNvSpPr/>
          <p:nvPr/>
        </p:nvSpPr>
        <p:spPr>
          <a:xfrm>
            <a:off x="0" y="0"/>
            <a:ext cx="12192000" cy="222300"/>
          </a:xfrm>
          <a:prstGeom prst="rect">
            <a:avLst/>
          </a:prstGeom>
          <a:solidFill>
            <a:srgbClr val="B31B1B"/>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Times"/>
              <a:ea typeface="Times"/>
              <a:cs typeface="Times"/>
              <a:sym typeface="Times"/>
            </a:endParaRPr>
          </a:p>
        </p:txBody>
      </p:sp>
      <p:pic>
        <p:nvPicPr>
          <p:cNvPr id="19" name="Google Shape;19;p14" descr="cu white lrg.psd"/>
          <p:cNvPicPr preferRelativeResize="0"/>
          <p:nvPr/>
        </p:nvPicPr>
        <p:blipFill rotWithShape="1">
          <a:blip r:embed="rId2">
            <a:alphaModFix/>
          </a:blip>
          <a:srcRect l="29545" r="-704"/>
          <a:stretch/>
        </p:blipFill>
        <p:spPr>
          <a:xfrm>
            <a:off x="5162102" y="-157024"/>
            <a:ext cx="1826746" cy="522449"/>
          </a:xfrm>
          <a:prstGeom prst="rect">
            <a:avLst/>
          </a:prstGeom>
          <a:noFill/>
          <a:ln>
            <a:noFill/>
          </a:ln>
        </p:spPr>
      </p:pic>
      <p:sp>
        <p:nvSpPr>
          <p:cNvPr id="20" name="Google Shape;20;p14"/>
          <p:cNvSpPr txBox="1">
            <a:spLocks noGrp="1"/>
          </p:cNvSpPr>
          <p:nvPr>
            <p:ph type="body" idx="1"/>
          </p:nvPr>
        </p:nvSpPr>
        <p:spPr>
          <a:xfrm>
            <a:off x="381000" y="1752600"/>
            <a:ext cx="11571900" cy="39990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accent2"/>
              </a:buClr>
              <a:buSzPts val="1800"/>
              <a:buChar char="●"/>
              <a:defRPr/>
            </a:lvl1pPr>
            <a:lvl2pPr marL="914400" lvl="1" indent="-342900" algn="l">
              <a:lnSpc>
                <a:spcPct val="115000"/>
              </a:lnSpc>
              <a:spcBef>
                <a:spcPts val="1600"/>
              </a:spcBef>
              <a:spcAft>
                <a:spcPts val="0"/>
              </a:spcAft>
              <a:buClr>
                <a:schemeClr val="accent2"/>
              </a:buClr>
              <a:buSzPts val="1800"/>
              <a:buChar char="○"/>
              <a:defRPr/>
            </a:lvl2pPr>
            <a:lvl3pPr marL="1371600" lvl="2" indent="-342900" algn="l">
              <a:lnSpc>
                <a:spcPct val="115000"/>
              </a:lnSpc>
              <a:spcBef>
                <a:spcPts val="1600"/>
              </a:spcBef>
              <a:spcAft>
                <a:spcPts val="0"/>
              </a:spcAft>
              <a:buClr>
                <a:schemeClr val="accent2"/>
              </a:buClr>
              <a:buSzPts val="1800"/>
              <a:buChar char="■"/>
              <a:defRPr/>
            </a:lvl3pPr>
            <a:lvl4pPr marL="1828800" lvl="3" indent="-342900" algn="l">
              <a:lnSpc>
                <a:spcPct val="115000"/>
              </a:lnSpc>
              <a:spcBef>
                <a:spcPts val="1600"/>
              </a:spcBef>
              <a:spcAft>
                <a:spcPts val="0"/>
              </a:spcAft>
              <a:buClr>
                <a:schemeClr val="accent2"/>
              </a:buClr>
              <a:buSzPts val="1800"/>
              <a:buChar char="●"/>
              <a:defRPr/>
            </a:lvl4pPr>
            <a:lvl5pPr marL="2286000" lvl="4" indent="-342900" algn="l">
              <a:lnSpc>
                <a:spcPct val="115000"/>
              </a:lnSpc>
              <a:spcBef>
                <a:spcPts val="1600"/>
              </a:spcBef>
              <a:spcAft>
                <a:spcPts val="0"/>
              </a:spcAft>
              <a:buClr>
                <a:schemeClr val="accent2"/>
              </a:buClr>
              <a:buSzPts val="1800"/>
              <a:buChar char="○"/>
              <a:defRPr/>
            </a:lvl5pPr>
            <a:lvl6pPr marL="2743200" lvl="5" indent="-342900" algn="l">
              <a:lnSpc>
                <a:spcPct val="115000"/>
              </a:lnSpc>
              <a:spcBef>
                <a:spcPts val="1600"/>
              </a:spcBef>
              <a:spcAft>
                <a:spcPts val="0"/>
              </a:spcAft>
              <a:buClr>
                <a:schemeClr val="dk1"/>
              </a:buClr>
              <a:buSzPts val="1800"/>
              <a:buChar char="■"/>
              <a:defRPr/>
            </a:lvl6pPr>
            <a:lvl7pPr marL="3200400" lvl="6" indent="-342900" algn="l">
              <a:lnSpc>
                <a:spcPct val="115000"/>
              </a:lnSpc>
              <a:spcBef>
                <a:spcPts val="1600"/>
              </a:spcBef>
              <a:spcAft>
                <a:spcPts val="0"/>
              </a:spcAft>
              <a:buClr>
                <a:schemeClr val="dk1"/>
              </a:buClr>
              <a:buSzPts val="1800"/>
              <a:buChar char="●"/>
              <a:defRPr/>
            </a:lvl7pPr>
            <a:lvl8pPr marL="3657600" lvl="7" indent="-342900" algn="l">
              <a:lnSpc>
                <a:spcPct val="115000"/>
              </a:lnSpc>
              <a:spcBef>
                <a:spcPts val="1600"/>
              </a:spcBef>
              <a:spcAft>
                <a:spcPts val="0"/>
              </a:spcAft>
              <a:buClr>
                <a:schemeClr val="dk1"/>
              </a:buClr>
              <a:buSzPts val="1800"/>
              <a:buChar char="○"/>
              <a:defRPr/>
            </a:lvl8pPr>
            <a:lvl9pPr marL="4114800" lvl="8" indent="-342900" algn="l">
              <a:lnSpc>
                <a:spcPct val="115000"/>
              </a:lnSpc>
              <a:spcBef>
                <a:spcPts val="1600"/>
              </a:spcBef>
              <a:spcAft>
                <a:spcPts val="1600"/>
              </a:spcAft>
              <a:buClr>
                <a:schemeClr val="dk1"/>
              </a:buClr>
              <a:buSzPts val="1800"/>
              <a:buChar char="■"/>
              <a:defRPr/>
            </a:lvl9pPr>
          </a:lstStyle>
          <a:p>
            <a:endParaRPr/>
          </a:p>
        </p:txBody>
      </p:sp>
      <p:sp>
        <p:nvSpPr>
          <p:cNvPr id="21" name="Google Shape;21;p14"/>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3"/>
              </a:buClr>
              <a:buSzPts val="3200"/>
              <a:buFont typeface="Helvetica Neue"/>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Tree>
    <p:extLst>
      <p:ext uri="{BB962C8B-B14F-4D97-AF65-F5344CB8AC3E}">
        <p14:creationId xmlns:p14="http://schemas.microsoft.com/office/powerpoint/2010/main" val="340243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cu white lrg.psd"/>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5162102" y="-157024"/>
            <a:ext cx="1826745" cy="522449"/>
          </a:xfrm>
          <a:prstGeom prst="rect">
            <a:avLst/>
          </a:prstGeom>
        </p:spPr>
      </p:pic>
      <p:sp>
        <p:nvSpPr>
          <p:cNvPr id="3" name="Text Placeholder 2"/>
          <p:cNvSpPr>
            <a:spLocks noGrp="1"/>
          </p:cNvSpPr>
          <p:nvPr>
            <p:ph type="body" sz="quarter" idx="13"/>
          </p:nvPr>
        </p:nvSpPr>
        <p:spPr>
          <a:xfrm>
            <a:off x="381001" y="1752601"/>
            <a:ext cx="11571817" cy="3998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81000" y="1066800"/>
            <a:ext cx="11570208" cy="685800"/>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4429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006A52-9190-4BA1-9203-3020989037BD}"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110163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791241-3302-4CF0-B866-ED4DC60CC3D3}"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220051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247FD4-7880-49AC-9CE4-48DB1109BB7E}"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137742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E3F4DD-9FCF-416F-9BC4-7D0816B93A01}"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259071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86B7DE-7218-4843-BCDE-B16EB2D6BB10}" type="datetime1">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3927144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CDB7DA-1A02-4AB9-A926-E6868764A341}" type="datetime1">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411671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55839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CFDC1-D8C1-44C7-96D8-E0874234B5AA}" type="datetime1">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7360444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D0786-2A79-490B-92DB-97FA34827652}"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624374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C1F4FA-CED4-4AE4-AD1F-8DC6B0DDF439}" type="datetime1">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4192611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345945-6E2E-48A3-A827-9AD0C36AEBA1}"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1314911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744E89-088B-43B1-BB85-D8CB65651333}" type="datetime1">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7DA61-0C93-4C31-9112-F37C70E52E54}" type="slidenum">
              <a:rPr lang="en-US" smtClean="0"/>
              <a:t>‹#›</a:t>
            </a:fld>
            <a:endParaRPr lang="en-US"/>
          </a:p>
        </p:txBody>
      </p:sp>
    </p:spTree>
    <p:extLst>
      <p:ext uri="{BB962C8B-B14F-4D97-AF65-F5344CB8AC3E}">
        <p14:creationId xmlns:p14="http://schemas.microsoft.com/office/powerpoint/2010/main" val="2196853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cu white lrg.psd"/>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5162102" y="-157024"/>
            <a:ext cx="1826745" cy="522449"/>
          </a:xfrm>
          <a:prstGeom prst="rect">
            <a:avLst/>
          </a:prstGeom>
        </p:spPr>
      </p:pic>
      <p:sp>
        <p:nvSpPr>
          <p:cNvPr id="3" name="Text Placeholder 2"/>
          <p:cNvSpPr>
            <a:spLocks noGrp="1"/>
          </p:cNvSpPr>
          <p:nvPr>
            <p:ph type="body" sz="quarter" idx="13"/>
          </p:nvPr>
        </p:nvSpPr>
        <p:spPr>
          <a:xfrm>
            <a:off x="381001" y="1752601"/>
            <a:ext cx="11571817" cy="3998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381000" y="1066800"/>
            <a:ext cx="11570208" cy="685800"/>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62893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737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61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33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77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259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32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75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33402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34" r:id="rId12"/>
    <p:sldLayoutId id="2147483735"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24A33-DE08-4446-B1C9-4CDCA60234D9}" type="datetime1">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7DA61-0C93-4C31-9112-F37C70E52E54}" type="slidenum">
              <a:rPr lang="en-US" smtClean="0"/>
              <a:t>‹#›</a:t>
            </a:fld>
            <a:endParaRPr lang="en-US"/>
          </a:p>
        </p:txBody>
      </p:sp>
    </p:spTree>
    <p:extLst>
      <p:ext uri="{BB962C8B-B14F-4D97-AF65-F5344CB8AC3E}">
        <p14:creationId xmlns:p14="http://schemas.microsoft.com/office/powerpoint/2010/main" val="369131516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rants.nih.gov/grants/guide/notice-files/NOT-OD-22-213.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research.cornell.edu/content/data-management-planning" TargetMode="External"/><Relationship Id="rId7" Type="http://schemas.openxmlformats.org/officeDocument/2006/relationships/hyperlink" Target="mailto:rdmsg-help@cornell.edu" TargetMode="External"/><Relationship Id="rId2" Type="http://schemas.openxmlformats.org/officeDocument/2006/relationships/hyperlink" Target="https://data.research.cornell.edu/" TargetMode="External"/><Relationship Id="rId1" Type="http://schemas.openxmlformats.org/officeDocument/2006/relationships/slideLayout" Target="../slideLayouts/slideLayout2.xml"/><Relationship Id="rId6" Type="http://schemas.openxmlformats.org/officeDocument/2006/relationships/hyperlink" Target="https://dmptool.org/" TargetMode="External"/><Relationship Id="rId5" Type="http://schemas.openxmlformats.org/officeDocument/2006/relationships/hyperlink" Target="https://data.research.cornell.edu/content/best-practices" TargetMode="External"/><Relationship Id="rId4" Type="http://schemas.openxmlformats.org/officeDocument/2006/relationships/hyperlink" Target="https://finder.research.cornell.edu/storag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dmptool.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mailto:CCSS-ResearchSupport@cornell.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hyperlink" Target="https://sts.cornell.edu/morrill-hall-and-land-grab-univers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givegab.com/campaigns/gayogohono-sovereignty" TargetMode="External"/><Relationship Id="rId5" Type="http://schemas.openxmlformats.org/officeDocument/2006/relationships/hyperlink" Target="https://cals.cornell.edu/american-indian-indigenous-studies/about/history" TargetMode="External"/><Relationship Id="rId4" Type="http://schemas.openxmlformats.org/officeDocument/2006/relationships/hyperlink" Target="https://blogs.cornell.edu/cornelluniversityindigenousdispossession/2020/07/29/cornell-a-land-grab-university/"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www.nature.com/articles/sdata201618" TargetMode="External"/><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hyperlink" Target="https://ec.europa.eu/research/participants/data/ref/h2020/grants_manual/hi/oa_pilot/h2020-hi-oa-data-mgt_en.pdf" TargetMode="External"/><Relationship Id="rId10" Type="http://schemas.openxmlformats.org/officeDocument/2006/relationships/image" Target="../media/image28.svg"/><Relationship Id="rId4" Type="http://schemas.openxmlformats.org/officeDocument/2006/relationships/hyperlink" Target="http://www.force11.org/fairprinciples" TargetMode="External"/><Relationship Id="rId9"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hyperlink" Target="https://www.whitehouse.gov/wp-content/uploads/2022/05/05-2022-Desirable-Characteristics-of-Data-Repositories.pdf" TargetMode="External"/><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s://archive.ciser.cornell.edu/" TargetMode="External"/><Relationship Id="rId5" Type="http://schemas.openxmlformats.org/officeDocument/2006/relationships/hyperlink" Target="https://doi.org/10.7910/DVN/OARGFC" TargetMode="External"/><Relationship Id="rId4" Type="http://schemas.openxmlformats.org/officeDocument/2006/relationships/hyperlink" Target="http://doi.org/10.6077/80ph-y16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hyperlink" Target="mailto:ccss-researchsupport@cornell.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icpsr.umich.edu/files/deposit/dataprep.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bamawhitehouse.archives.gov/sites/default/files/microsites/ostp/ostp_public_access_memo_2013.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s://www.whitehouse.gov/wp-content/uploads/2022/08/08-2022-OSTP-Public-Access-Memo.pdf"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parcopen.org/wp-content/uploads/2021/01/NASA-Plan_for_increasing_access.pdf" TargetMode="External"/><Relationship Id="rId13" Type="http://schemas.openxmlformats.org/officeDocument/2006/relationships/hyperlink" Target="https://data.research.cornell.edu/content/funder-data-requirements" TargetMode="External"/><Relationship Id="rId3" Type="http://schemas.openxmlformats.org/officeDocument/2006/relationships/hyperlink" Target="https://www.nsf.gov/bfa/dias/policy/dmp.jsp" TargetMode="External"/><Relationship Id="rId7" Type="http://schemas.openxmlformats.org/officeDocument/2006/relationships/hyperlink" Target="https://nosc.noaa.gov/EDMC/PD.DMP.php" TargetMode="External"/><Relationship Id="rId12" Type="http://schemas.openxmlformats.org/officeDocument/2006/relationships/hyperlink" Target="https://www.neh.gov/sites/default/files/inline-files/Data%20Management%20Plans%2C%202019.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al.usda.gov/data/data-management-plan-guidance" TargetMode="External"/><Relationship Id="rId11" Type="http://schemas.openxmlformats.org/officeDocument/2006/relationships/hyperlink" Target="https://socialsciences.cornell.edu/" TargetMode="External"/><Relationship Id="rId5" Type="http://schemas.openxmlformats.org/officeDocument/2006/relationships/hyperlink" Target="https://www.nifa.usda.gov/data-management-plan-nifa-funded-research-education-extension-projects" TargetMode="External"/><Relationship Id="rId10" Type="http://schemas.openxmlformats.org/officeDocument/2006/relationships/hyperlink" Target="https://www.energy.gov/datamanagement/doe-policy-digital-research-data-management" TargetMode="External"/><Relationship Id="rId4" Type="http://schemas.openxmlformats.org/officeDocument/2006/relationships/hyperlink" Target="https://sharing.nih.gov/data-management-and-sharing-policy" TargetMode="External"/><Relationship Id="rId9" Type="http://schemas.openxmlformats.org/officeDocument/2006/relationships/hyperlink" Target="https://www.usgs.gov/products/data-and-tools/data-management/data-management-plans" TargetMode="External"/><Relationship Id="rId14" Type="http://schemas.openxmlformats.org/officeDocument/2006/relationships/hyperlink" Target="http://datasharing.sparcopen.org/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
          <p:cNvPicPr preferRelativeResize="0"/>
          <p:nvPr/>
        </p:nvPicPr>
        <p:blipFill rotWithShape="1">
          <a:blip r:embed="rId3">
            <a:alphaModFix/>
          </a:blip>
          <a:srcRect/>
          <a:stretch/>
        </p:blipFill>
        <p:spPr>
          <a:xfrm>
            <a:off x="406400" y="457200"/>
            <a:ext cx="3429007" cy="822962"/>
          </a:xfrm>
          <a:prstGeom prst="rect">
            <a:avLst/>
          </a:prstGeom>
          <a:noFill/>
          <a:ln>
            <a:noFill/>
          </a:ln>
        </p:spPr>
      </p:pic>
      <p:sp>
        <p:nvSpPr>
          <p:cNvPr id="125" name="Google Shape;125;p1"/>
          <p:cNvSpPr txBox="1">
            <a:spLocks noGrp="1"/>
          </p:cNvSpPr>
          <p:nvPr>
            <p:ph type="title"/>
          </p:nvPr>
        </p:nvSpPr>
        <p:spPr>
          <a:xfrm>
            <a:off x="1" y="2268747"/>
            <a:ext cx="11133056" cy="1656272"/>
          </a:xfrm>
          <a:prstGeom prst="rect">
            <a:avLst/>
          </a:prstGeom>
          <a:noFill/>
          <a:ln>
            <a:noFill/>
          </a:ln>
        </p:spPr>
        <p:txBody>
          <a:bodyPr spcFirstLastPara="1" wrap="square" lIns="91425" tIns="45700" rIns="91425" bIns="45700" anchor="ctr" anchorCtr="0">
            <a:noAutofit/>
          </a:bodyPr>
          <a:lstStyle/>
          <a:p>
            <a:pPr marL="102870" defTabSz="457200">
              <a:spcBef>
                <a:spcPts val="325"/>
              </a:spcBef>
              <a:buClr>
                <a:srgbClr val="000000"/>
              </a:buClr>
              <a:buSzPts val="1800"/>
            </a:pPr>
            <a:r>
              <a:rPr lang="en-US" sz="3200" dirty="0">
                <a:solidFill>
                  <a:srgbClr val="000000"/>
                </a:solidFill>
                <a:latin typeface="Verdana"/>
                <a:ea typeface="Verdana"/>
              </a:rPr>
              <a:t>Protect your Future Publications: Reproducibility Through Data Management Plans - Compliance and Security</a:t>
            </a:r>
            <a:endParaRPr sz="3200" dirty="0">
              <a:solidFill>
                <a:srgbClr val="000000"/>
              </a:solidFill>
              <a:latin typeface="Verdana"/>
              <a:ea typeface="Verdana"/>
            </a:endParaRPr>
          </a:p>
        </p:txBody>
      </p:sp>
      <p:sp>
        <p:nvSpPr>
          <p:cNvPr id="126" name="Google Shape;126;p1"/>
          <p:cNvSpPr txBox="1">
            <a:spLocks noGrp="1"/>
          </p:cNvSpPr>
          <p:nvPr>
            <p:ph type="body" idx="1"/>
          </p:nvPr>
        </p:nvSpPr>
        <p:spPr>
          <a:xfrm>
            <a:off x="405700" y="4167050"/>
            <a:ext cx="8101800" cy="21555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0"/>
              </a:spcBef>
              <a:spcAft>
                <a:spcPts val="1600"/>
              </a:spcAft>
              <a:buSzPts val="688"/>
              <a:buNone/>
            </a:pPr>
            <a:r>
              <a:rPr lang="en-US" sz="1600" dirty="0">
                <a:latin typeface="Verdana"/>
                <a:ea typeface="Verdana"/>
                <a:cs typeface="Verdana"/>
                <a:sym typeface="Verdana"/>
              </a:rPr>
              <a:t>	</a:t>
            </a:r>
            <a:endParaRPr sz="1600" dirty="0"/>
          </a:p>
        </p:txBody>
      </p:sp>
      <p:sp>
        <p:nvSpPr>
          <p:cNvPr id="2" name="TextBox 1">
            <a:extLst>
              <a:ext uri="{FF2B5EF4-FFF2-40B4-BE49-F238E27FC236}">
                <a16:creationId xmlns:a16="http://schemas.microsoft.com/office/drawing/2014/main" id="{5D9D5FD1-79C7-83A2-F8D9-DE2025F70D37}"/>
              </a:ext>
            </a:extLst>
          </p:cNvPr>
          <p:cNvSpPr txBox="1"/>
          <p:nvPr/>
        </p:nvSpPr>
        <p:spPr>
          <a:xfrm>
            <a:off x="252248" y="5150069"/>
            <a:ext cx="4302781" cy="1200329"/>
          </a:xfrm>
          <a:prstGeom prst="rect">
            <a:avLst/>
          </a:prstGeom>
          <a:noFill/>
        </p:spPr>
        <p:txBody>
          <a:bodyPr wrap="none" rtlCol="0">
            <a:spAutoFit/>
          </a:bodyPr>
          <a:lstStyle/>
          <a:p>
            <a:r>
              <a:rPr lang="en-US" sz="2400" spc="-50" dirty="0">
                <a:solidFill>
                  <a:srgbClr val="000000"/>
                </a:solidFill>
                <a:latin typeface="Verdana"/>
                <a:ea typeface="Verdana"/>
                <a:cs typeface="+mj-cs"/>
              </a:rPr>
              <a:t>Florio O. Arguillas, Jr. Ph.D.</a:t>
            </a:r>
          </a:p>
          <a:p>
            <a:r>
              <a:rPr lang="en-US" sz="2400" spc="-50" dirty="0">
                <a:solidFill>
                  <a:srgbClr val="000000"/>
                </a:solidFill>
                <a:latin typeface="Verdana"/>
                <a:ea typeface="Verdana"/>
                <a:cs typeface="+mj-cs"/>
              </a:rPr>
              <a:t>Research Associate</a:t>
            </a:r>
          </a:p>
          <a:p>
            <a:r>
              <a:rPr lang="en-US" sz="2400" spc="-50" dirty="0">
                <a:solidFill>
                  <a:srgbClr val="000000"/>
                </a:solidFill>
                <a:latin typeface="Verdana"/>
                <a:ea typeface="Verdana"/>
                <a:cs typeface="+mj-cs"/>
              </a:rPr>
              <a:t>CCSS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4C2A-C85F-37D1-DB1C-6AF867BF258A}"/>
              </a:ext>
            </a:extLst>
          </p:cNvPr>
          <p:cNvSpPr>
            <a:spLocks noGrp="1"/>
          </p:cNvSpPr>
          <p:nvPr>
            <p:ph type="title"/>
          </p:nvPr>
        </p:nvSpPr>
        <p:spPr/>
        <p:txBody>
          <a:bodyPr/>
          <a:lstStyle/>
          <a:p>
            <a:r>
              <a:rPr lang="en-US" dirty="0"/>
              <a:t>Scientific Data</a:t>
            </a:r>
          </a:p>
        </p:txBody>
      </p:sp>
      <p:graphicFrame>
        <p:nvGraphicFramePr>
          <p:cNvPr id="5" name="Content Placeholder 2">
            <a:extLst>
              <a:ext uri="{FF2B5EF4-FFF2-40B4-BE49-F238E27FC236}">
                <a16:creationId xmlns:a16="http://schemas.microsoft.com/office/drawing/2014/main" id="{287B69AD-AE76-E580-D54C-D7A3F3497C7D}"/>
              </a:ext>
            </a:extLst>
          </p:cNvPr>
          <p:cNvGraphicFramePr>
            <a:graphicFrameLocks noGrp="1"/>
          </p:cNvGraphicFramePr>
          <p:nvPr>
            <p:ph idx="1"/>
          </p:nvPr>
        </p:nvGraphicFramePr>
        <p:xfrm>
          <a:off x="493776" y="1207008"/>
          <a:ext cx="9957816" cy="5495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4CFDC376-65F6-E5FC-C4B3-F4CD95467914}"/>
              </a:ext>
            </a:extLst>
          </p:cNvPr>
          <p:cNvSpPr txBox="1"/>
          <p:nvPr/>
        </p:nvSpPr>
        <p:spPr>
          <a:xfrm>
            <a:off x="6150864" y="6492240"/>
            <a:ext cx="5061001" cy="276999"/>
          </a:xfrm>
          <a:prstGeom prst="rect">
            <a:avLst/>
          </a:prstGeom>
          <a:noFill/>
        </p:spPr>
        <p:txBody>
          <a:bodyPr wrap="none" rtlCol="0">
            <a:spAutoFit/>
          </a:bodyPr>
          <a:lstStyle/>
          <a:p>
            <a:r>
              <a:rPr lang="en-US" sz="1200" dirty="0"/>
              <a:t>https://grants.nih.gov/grants/guide/notice-files/NOT-OD-21-013.html</a:t>
            </a:r>
          </a:p>
        </p:txBody>
      </p:sp>
    </p:spTree>
    <p:extLst>
      <p:ext uri="{BB962C8B-B14F-4D97-AF65-F5344CB8AC3E}">
        <p14:creationId xmlns:p14="http://schemas.microsoft.com/office/powerpoint/2010/main" val="124508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6C5B53-6D70-8DD0-D8E1-450761F6D97E}"/>
              </a:ext>
            </a:extLst>
          </p:cNvPr>
          <p:cNvSpPr>
            <a:spLocks noGrp="1"/>
          </p:cNvSpPr>
          <p:nvPr>
            <p:ph type="title"/>
          </p:nvPr>
        </p:nvSpPr>
        <p:spPr>
          <a:xfrm>
            <a:off x="381138" y="377702"/>
            <a:ext cx="9692640" cy="1325562"/>
          </a:xfrm>
        </p:spPr>
        <p:txBody>
          <a:bodyPr/>
          <a:lstStyle/>
          <a:p>
            <a:r>
              <a:rPr lang="en-US" dirty="0"/>
              <a:t>DMP and Cornell’s Research Data Retention Policy (4.21)</a:t>
            </a:r>
          </a:p>
        </p:txBody>
      </p:sp>
      <p:pic>
        <p:nvPicPr>
          <p:cNvPr id="5" name="Content Placeholder 4">
            <a:extLst>
              <a:ext uri="{FF2B5EF4-FFF2-40B4-BE49-F238E27FC236}">
                <a16:creationId xmlns:a16="http://schemas.microsoft.com/office/drawing/2014/main" id="{9CC464D3-B0A5-0D71-E610-F0B5115CC6D2}"/>
              </a:ext>
            </a:extLst>
          </p:cNvPr>
          <p:cNvPicPr>
            <a:picLocks noGrp="1" noChangeAspect="1"/>
          </p:cNvPicPr>
          <p:nvPr>
            <p:ph sz="half" idx="1"/>
          </p:nvPr>
        </p:nvPicPr>
        <p:blipFill>
          <a:blip r:embed="rId3"/>
          <a:stretch>
            <a:fillRect/>
          </a:stretch>
        </p:blipFill>
        <p:spPr>
          <a:xfrm>
            <a:off x="1262063" y="2744412"/>
            <a:ext cx="4479925" cy="2520114"/>
          </a:xfrm>
        </p:spPr>
      </p:pic>
      <p:sp>
        <p:nvSpPr>
          <p:cNvPr id="7" name="Content Placeholder 6">
            <a:extLst>
              <a:ext uri="{FF2B5EF4-FFF2-40B4-BE49-F238E27FC236}">
                <a16:creationId xmlns:a16="http://schemas.microsoft.com/office/drawing/2014/main" id="{BD2C879D-3283-955B-B364-5D664699770B}"/>
              </a:ext>
            </a:extLst>
          </p:cNvPr>
          <p:cNvSpPr>
            <a:spLocks noGrp="1"/>
          </p:cNvSpPr>
          <p:nvPr>
            <p:ph sz="half" idx="2"/>
          </p:nvPr>
        </p:nvSpPr>
        <p:spPr>
          <a:xfrm>
            <a:off x="6095999" y="1261242"/>
            <a:ext cx="4593021" cy="5413764"/>
          </a:xfrm>
        </p:spPr>
        <p:txBody>
          <a:bodyPr>
            <a:normAutofit fontScale="92500" lnSpcReduction="20000"/>
          </a:bodyPr>
          <a:lstStyle/>
          <a:p>
            <a:r>
              <a:rPr lang="en-US" dirty="0"/>
              <a:t>Requires research to be reproducible - access to relevant research data, materials, documents, protocols, methods, and procedures (1.3.2)</a:t>
            </a:r>
          </a:p>
          <a:p>
            <a:r>
              <a:rPr lang="en-US" dirty="0"/>
              <a:t>Publication - The PI must ensure that any figures, tables, images, data, or assertions included in the publication can be defended with raw data, and demonstrably are not deceptively manipulated. (1.3.11)</a:t>
            </a:r>
          </a:p>
          <a:p>
            <a:r>
              <a:rPr lang="en-US" dirty="0"/>
              <a:t>Safeguard private, confidential, proprietary, and restricted data (1.3.3 and 1.3.9)</a:t>
            </a:r>
          </a:p>
          <a:p>
            <a:r>
              <a:rPr lang="en-US" dirty="0"/>
              <a:t>Cornell (including Weill Cornell Medicine) asserts ownership of research data and related property rights (1.3.4)</a:t>
            </a:r>
          </a:p>
          <a:p>
            <a:r>
              <a:rPr lang="en-US" dirty="0"/>
              <a:t>Cornell has the right to access and take custody of research data (1.3.10)</a:t>
            </a:r>
          </a:p>
          <a:p>
            <a:r>
              <a:rPr lang="en-US" dirty="0"/>
              <a:t>Outlined the roles of the University, PI, Ithaca, and WCM faculty (1.3.5 to 1.3.8)</a:t>
            </a:r>
          </a:p>
          <a:p>
            <a:endParaRPr lang="en-US" dirty="0"/>
          </a:p>
          <a:p>
            <a:endParaRPr lang="en-US" dirty="0"/>
          </a:p>
        </p:txBody>
      </p:sp>
      <p:sp>
        <p:nvSpPr>
          <p:cNvPr id="9" name="TextBox 8">
            <a:extLst>
              <a:ext uri="{FF2B5EF4-FFF2-40B4-BE49-F238E27FC236}">
                <a16:creationId xmlns:a16="http://schemas.microsoft.com/office/drawing/2014/main" id="{EEDB5B98-69A1-6775-25B2-37C45A993FA4}"/>
              </a:ext>
            </a:extLst>
          </p:cNvPr>
          <p:cNvSpPr txBox="1"/>
          <p:nvPr/>
        </p:nvSpPr>
        <p:spPr>
          <a:xfrm>
            <a:off x="381138" y="6305674"/>
            <a:ext cx="7222297" cy="369332"/>
          </a:xfrm>
          <a:prstGeom prst="rect">
            <a:avLst/>
          </a:prstGeom>
          <a:noFill/>
        </p:spPr>
        <p:txBody>
          <a:bodyPr wrap="square">
            <a:spAutoFit/>
          </a:bodyPr>
          <a:lstStyle/>
          <a:p>
            <a:r>
              <a:rPr lang="en-US" dirty="0"/>
              <a:t>https://policy.cornell.edu/policy-library/research-data-retention</a:t>
            </a:r>
          </a:p>
        </p:txBody>
      </p:sp>
      <p:sp>
        <p:nvSpPr>
          <p:cNvPr id="2" name="TextBox 1">
            <a:extLst>
              <a:ext uri="{FF2B5EF4-FFF2-40B4-BE49-F238E27FC236}">
                <a16:creationId xmlns:a16="http://schemas.microsoft.com/office/drawing/2014/main" id="{B4876FCC-4904-96FB-3FEC-BD857F39F416}"/>
              </a:ext>
            </a:extLst>
          </p:cNvPr>
          <p:cNvSpPr txBox="1"/>
          <p:nvPr/>
        </p:nvSpPr>
        <p:spPr>
          <a:xfrm>
            <a:off x="197207" y="2202644"/>
            <a:ext cx="7222297" cy="369332"/>
          </a:xfrm>
          <a:prstGeom prst="rect">
            <a:avLst/>
          </a:prstGeom>
          <a:noFill/>
        </p:spPr>
        <p:txBody>
          <a:bodyPr wrap="square">
            <a:spAutoFit/>
          </a:bodyPr>
          <a:lstStyle/>
          <a:p>
            <a:r>
              <a:rPr lang="en-US" b="1" dirty="0"/>
              <a:t>A must-read!!!  Must-review!!!</a:t>
            </a:r>
          </a:p>
        </p:txBody>
      </p:sp>
    </p:spTree>
    <p:extLst>
      <p:ext uri="{BB962C8B-B14F-4D97-AF65-F5344CB8AC3E}">
        <p14:creationId xmlns:p14="http://schemas.microsoft.com/office/powerpoint/2010/main" val="316412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36" y="-52694"/>
            <a:ext cx="10365576" cy="1325562"/>
          </a:xfrm>
        </p:spPr>
        <p:txBody>
          <a:bodyPr/>
          <a:lstStyle/>
          <a:p>
            <a:r>
              <a:rPr lang="en-US" b="1" dirty="0">
                <a:solidFill>
                  <a:schemeClr val="accent4">
                    <a:lumMod val="50000"/>
                  </a:schemeClr>
                </a:solidFill>
                <a:cs typeface="Segoe UI Semilight" panose="020B0402040204020203" pitchFamily="34" charset="0"/>
              </a:rPr>
              <a:t>What goes into a DMP (generally)??</a:t>
            </a:r>
          </a:p>
        </p:txBody>
      </p:sp>
      <p:sp>
        <p:nvSpPr>
          <p:cNvPr id="3" name="Content Placeholder 2"/>
          <p:cNvSpPr>
            <a:spLocks noGrp="1"/>
          </p:cNvSpPr>
          <p:nvPr>
            <p:ph idx="1"/>
          </p:nvPr>
        </p:nvSpPr>
        <p:spPr>
          <a:xfrm>
            <a:off x="247973" y="1338689"/>
            <a:ext cx="11105826" cy="5076668"/>
          </a:xfrm>
        </p:spPr>
        <p:txBody>
          <a:bodyPr>
            <a:noAutofit/>
          </a:bodyPr>
          <a:lstStyle/>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Expected data &amp; research products</a:t>
            </a:r>
          </a:p>
          <a:p>
            <a:pPr marL="640080" lvl="1" indent="0">
              <a:lnSpc>
                <a:spcPct val="100000"/>
              </a:lnSpc>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types of data, samples, physical collections, code, software</a:t>
            </a:r>
            <a:r>
              <a:rPr lang="en-US" sz="2200">
                <a:solidFill>
                  <a:srgbClr val="0070C0"/>
                </a:solidFill>
                <a:latin typeface="Segoe UI Semilight" panose="020B0402040204020203" pitchFamily="34" charset="0"/>
                <a:cs typeface="Segoe UI Semilight" panose="020B0402040204020203" pitchFamily="34" charset="0"/>
              </a:rPr>
              <a:t>, curriculum, </a:t>
            </a:r>
            <a:r>
              <a:rPr lang="en-US" sz="2200" dirty="0">
                <a:solidFill>
                  <a:srgbClr val="0070C0"/>
                </a:solidFill>
                <a:latin typeface="Segoe UI Semilight" panose="020B0402040204020203" pitchFamily="34" charset="0"/>
                <a:cs typeface="Segoe UI Semilight" panose="020B0402040204020203" pitchFamily="34" charset="0"/>
              </a:rPr>
              <a:t>and other materials will be produced during the project?</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Data &amp; metadata formats &amp; standards</a:t>
            </a:r>
          </a:p>
          <a:p>
            <a:pPr marL="640080" lvl="1" indent="0">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formats and standards will be used for your files and metadata?</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Policies for access &amp; sharing (dissemination)</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For the data you are sharing, when will you make it available, and under what conditions?</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What methods will be used for storing, securing, and sharing data and metadata during and after the award period?</a:t>
            </a: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Policies &amp; provision for re-use, re-distribution &amp; production of derivatives </a:t>
            </a:r>
          </a:p>
          <a:p>
            <a:pPr marL="640080" lvl="1" indent="0">
              <a:lnSpc>
                <a:spcPct val="100000"/>
              </a:lnSpc>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How will you provide public access to the data while protecting privacy, confidentiality, security, and intellectual property rights?</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514350" indent="-51435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Plan for archiving &amp; preservation of access</a:t>
            </a:r>
          </a:p>
          <a:p>
            <a:pPr marL="640080" lvl="1" indent="0">
              <a:spcBef>
                <a:spcPts val="0"/>
              </a:spcBef>
              <a:spcAft>
                <a:spcPts val="0"/>
              </a:spcAft>
              <a:buNone/>
            </a:pPr>
            <a:r>
              <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rPr>
              <a:t>How will you preserve the data over time? How long will the data be kept?</a:t>
            </a:r>
          </a:p>
          <a:p>
            <a:pPr marL="457200" indent="-457200">
              <a:spcBef>
                <a:spcPts val="0"/>
              </a:spcBef>
              <a:spcAft>
                <a:spcPts val="0"/>
              </a:spcAft>
              <a:buFont typeface="+mj-lt"/>
              <a:buAutoNum type="arabicPeriod"/>
            </a:pPr>
            <a:r>
              <a:rPr lang="en-US" sz="2200" b="1" dirty="0">
                <a:latin typeface="Segoe UI Semilight" panose="020B0402040204020203" pitchFamily="34" charset="0"/>
                <a:ea typeface="Open Sans" panose="020B0606030504020204" pitchFamily="34" charset="0"/>
                <a:cs typeface="Segoe UI Semilight" panose="020B0402040204020203" pitchFamily="34" charset="0"/>
              </a:rPr>
              <a:t>Roles &amp; responsibilities</a:t>
            </a:r>
          </a:p>
          <a:p>
            <a:pPr marL="640080" lvl="1" indent="0">
              <a:spcBef>
                <a:spcPts val="0"/>
              </a:spcBef>
              <a:spcAft>
                <a:spcPts val="0"/>
              </a:spcAft>
              <a:buNone/>
            </a:pPr>
            <a:r>
              <a:rPr lang="en-US" sz="2200" dirty="0">
                <a:solidFill>
                  <a:srgbClr val="0070C0"/>
                </a:solidFill>
                <a:latin typeface="Segoe UI Semilight" panose="020B0402040204020203" pitchFamily="34" charset="0"/>
                <a:cs typeface="Segoe UI Semilight" panose="020B0402040204020203" pitchFamily="34" charset="0"/>
              </a:rPr>
              <a:t>What are the roles and who has the responsibilities for managing data?</a:t>
            </a:r>
            <a:endParaRPr lang="en-US" sz="2200" dirty="0">
              <a:solidFill>
                <a:srgbClr val="0070C0"/>
              </a:solidFill>
              <a:latin typeface="Segoe UI Semilight" panose="020B0402040204020203" pitchFamily="34" charset="0"/>
              <a:ea typeface="Open Sans" panose="020B0606030504020204" pitchFamily="34" charset="0"/>
              <a:cs typeface="Segoe UI Semilight" panose="020B0402040204020203" pitchFamily="34" charset="0"/>
            </a:endParaRPr>
          </a:p>
          <a:p>
            <a:pPr marL="0" indent="0">
              <a:spcBef>
                <a:spcPts val="0"/>
              </a:spcBef>
              <a:spcAft>
                <a:spcPts val="0"/>
              </a:spcAft>
              <a:buNone/>
            </a:pPr>
            <a:endParaRPr lang="en-US" sz="2200" dirty="0">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a:blip r:embed="rId3"/>
          <a:stretch>
            <a:fillRect/>
          </a:stretch>
        </p:blipFill>
        <p:spPr>
          <a:xfrm>
            <a:off x="10809694" y="168413"/>
            <a:ext cx="1280305" cy="1495741"/>
          </a:xfrm>
          <a:prstGeom prst="rect">
            <a:avLst/>
          </a:prstGeom>
        </p:spPr>
      </p:pic>
    </p:spTree>
    <p:extLst>
      <p:ext uri="{BB962C8B-B14F-4D97-AF65-F5344CB8AC3E}">
        <p14:creationId xmlns:p14="http://schemas.microsoft.com/office/powerpoint/2010/main" val="15197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B37A6-22AE-4A77-B819-A9942855F423}"/>
              </a:ext>
            </a:extLst>
          </p:cNvPr>
          <p:cNvSpPr>
            <a:spLocks noGrp="1"/>
          </p:cNvSpPr>
          <p:nvPr>
            <p:ph type="title"/>
          </p:nvPr>
        </p:nvSpPr>
        <p:spPr/>
        <p:txBody>
          <a:bodyPr>
            <a:normAutofit/>
          </a:bodyPr>
          <a:lstStyle/>
          <a:p>
            <a:r>
              <a:rPr lang="en-US" dirty="0">
                <a:ea typeface="Open Sans"/>
                <a:cs typeface="Open Sans"/>
              </a:rPr>
              <a:t>Limitations on Sharing</a:t>
            </a:r>
            <a:endParaRPr lang="en-US" dirty="0"/>
          </a:p>
        </p:txBody>
      </p:sp>
      <p:sp>
        <p:nvSpPr>
          <p:cNvPr id="2" name="TextBox 1">
            <a:extLst>
              <a:ext uri="{FF2B5EF4-FFF2-40B4-BE49-F238E27FC236}">
                <a16:creationId xmlns:a16="http://schemas.microsoft.com/office/drawing/2014/main" id="{5751AFAC-317D-4248-A7B5-E05E9BC69506}"/>
              </a:ext>
            </a:extLst>
          </p:cNvPr>
          <p:cNvSpPr txBox="1"/>
          <p:nvPr/>
        </p:nvSpPr>
        <p:spPr>
          <a:xfrm>
            <a:off x="243646" y="1728554"/>
            <a:ext cx="11208775" cy="738664"/>
          </a:xfrm>
          <a:prstGeom prst="rect">
            <a:avLst/>
          </a:prstGeom>
          <a:solidFill>
            <a:srgbClr val="FF8205"/>
          </a:solidFill>
          <a:effectLst>
            <a:outerShdw blurRad="50800" dist="38100" dir="18900000" algn="bl" rotWithShape="0">
              <a:prstClr val="black">
                <a:alpha val="40000"/>
              </a:prstClr>
            </a:outerShdw>
          </a:effectLst>
        </p:spPr>
        <p:txBody>
          <a:bodyPr wrap="square" tIns="182880" bIns="182880" rtlCol="0">
            <a:spAutoFit/>
          </a:bodyPr>
          <a:lstStyle/>
          <a:p>
            <a:pPr algn="ctr" defTabSz="914377"/>
            <a:r>
              <a:rPr lang="en-US" sz="2400" b="1" dirty="0">
                <a:solidFill>
                  <a:prstClr val="black"/>
                </a:solidFill>
                <a:latin typeface="Open Sans" panose="020B0606030504020204" pitchFamily="34" charset="0"/>
                <a:ea typeface="Open Sans" panose="020B0606030504020204" pitchFamily="34" charset="0"/>
                <a:cs typeface="Open Sans" panose="020B0606030504020204" pitchFamily="34" charset="0"/>
              </a:rPr>
              <a:t>DMS Plans should maximize appropriate sharing</a:t>
            </a:r>
            <a:endParaRPr lang="en-US" b="1" dirty="0">
              <a:solidFill>
                <a:prstClr val="black"/>
              </a:solidFill>
              <a:latin typeface="Calibri" panose="020F0502020204030204"/>
            </a:endParaRPr>
          </a:p>
        </p:txBody>
      </p:sp>
      <p:sp>
        <p:nvSpPr>
          <p:cNvPr id="8" name="Content Placeholder 7">
            <a:extLst>
              <a:ext uri="{FF2B5EF4-FFF2-40B4-BE49-F238E27FC236}">
                <a16:creationId xmlns:a16="http://schemas.microsoft.com/office/drawing/2014/main" id="{907252B9-BD42-49FE-9EBB-D77C73A434B4}"/>
              </a:ext>
            </a:extLst>
          </p:cNvPr>
          <p:cNvSpPr>
            <a:spLocks noGrp="1"/>
          </p:cNvSpPr>
          <p:nvPr>
            <p:ph idx="1"/>
          </p:nvPr>
        </p:nvSpPr>
        <p:spPr>
          <a:xfrm>
            <a:off x="-247967" y="2573156"/>
            <a:ext cx="11633012" cy="3251200"/>
          </a:xfrm>
        </p:spPr>
        <p:txBody>
          <a:bodyPr vert="horz" lIns="91440" tIns="45720" rIns="91440" bIns="45720" rtlCol="0" anchor="t">
            <a:noAutofit/>
          </a:bodyPr>
          <a:lstStyle/>
          <a:p>
            <a:pPr marL="457189" lvl="1" indent="0">
              <a:lnSpc>
                <a:spcPct val="108000"/>
              </a:lnSpc>
              <a:buNone/>
            </a:pPr>
            <a:r>
              <a:rPr lang="en-US" sz="2200" b="1" dirty="0">
                <a:solidFill>
                  <a:schemeClr val="accent1">
                    <a:lumMod val="50000"/>
                  </a:schemeClr>
                </a:solidFill>
                <a:ea typeface="Open Sans"/>
                <a:cs typeface="Open Sans"/>
              </a:rPr>
              <a:t>Justifiable ethical, legal, and technical factors for limiting sharing include: </a:t>
            </a:r>
            <a:endParaRPr lang="en-US" sz="2200" dirty="0">
              <a:solidFill>
                <a:schemeClr val="accent1">
                  <a:lumMod val="50000"/>
                </a:schemeClr>
              </a:solidFill>
            </a:endParaRPr>
          </a:p>
          <a:p>
            <a:pPr lvl="2">
              <a:lnSpc>
                <a:spcPct val="108000"/>
              </a:lnSpc>
              <a:spcAft>
                <a:spcPts val="1200"/>
              </a:spcAft>
            </a:pPr>
            <a:r>
              <a:rPr lang="en-US" sz="2000" dirty="0">
                <a:ea typeface="Open Sans"/>
                <a:cs typeface="Open Sans"/>
              </a:rPr>
              <a:t>Informed consent will not permit or limit scope of sharing or use </a:t>
            </a:r>
            <a:endParaRPr lang="en-US" sz="2000" dirty="0"/>
          </a:p>
          <a:p>
            <a:pPr lvl="2">
              <a:lnSpc>
                <a:spcPct val="108000"/>
              </a:lnSpc>
              <a:spcAft>
                <a:spcPts val="1200"/>
              </a:spcAft>
            </a:pPr>
            <a:r>
              <a:rPr lang="en-US" sz="2000" dirty="0">
                <a:ea typeface="Open Sans"/>
                <a:cs typeface="Open Sans"/>
              </a:rPr>
              <a:t>Privacy or safety of research participants would be compromised and available protections insufficient</a:t>
            </a:r>
            <a:endParaRPr lang="en-US" sz="2000" dirty="0"/>
          </a:p>
          <a:p>
            <a:pPr lvl="2">
              <a:lnSpc>
                <a:spcPct val="108000"/>
              </a:lnSpc>
              <a:spcAft>
                <a:spcPts val="1200"/>
              </a:spcAft>
            </a:pPr>
            <a:r>
              <a:rPr lang="en-US" sz="2000" dirty="0">
                <a:ea typeface="Open Sans"/>
                <a:cs typeface="Open Sans"/>
              </a:rPr>
              <a:t>Explicit federal, state, local, or Tribal law, regulation, or policy prohibits disclosure </a:t>
            </a:r>
          </a:p>
          <a:p>
            <a:pPr lvl="2">
              <a:lnSpc>
                <a:spcPct val="108000"/>
              </a:lnSpc>
              <a:spcAft>
                <a:spcPts val="1200"/>
              </a:spcAft>
            </a:pPr>
            <a:r>
              <a:rPr lang="en-US" sz="2000" dirty="0">
                <a:ea typeface="Open Sans"/>
                <a:cs typeface="Open Sans"/>
              </a:rPr>
              <a:t>Restrictions imposed by existing or anticipated agreements with other parties </a:t>
            </a:r>
            <a:endParaRPr lang="en-US" sz="2000" dirty="0"/>
          </a:p>
        </p:txBody>
      </p:sp>
      <p:sp>
        <p:nvSpPr>
          <p:cNvPr id="5" name="TextBox 4">
            <a:extLst>
              <a:ext uri="{FF2B5EF4-FFF2-40B4-BE49-F238E27FC236}">
                <a16:creationId xmlns:a16="http://schemas.microsoft.com/office/drawing/2014/main" id="{1D360230-52D6-4969-853B-9D9D1C7E48C8}"/>
              </a:ext>
            </a:extLst>
          </p:cNvPr>
          <p:cNvSpPr txBox="1"/>
          <p:nvPr/>
        </p:nvSpPr>
        <p:spPr>
          <a:xfrm>
            <a:off x="305639" y="5808850"/>
            <a:ext cx="11208773" cy="984885"/>
          </a:xfrm>
          <a:prstGeom prst="rect">
            <a:avLst/>
          </a:prstGeom>
          <a:solidFill>
            <a:schemeClr val="accent1">
              <a:lumMod val="40000"/>
              <a:lumOff val="60000"/>
              <a:alpha val="60000"/>
            </a:schemeClr>
          </a:solidFill>
        </p:spPr>
        <p:txBody>
          <a:bodyPr wrap="square" tIns="182880" bIns="182880" rtlCol="0">
            <a:spAutoFit/>
          </a:bodyPr>
          <a:lstStyle/>
          <a:p>
            <a:pPr algn="ctr" defTabSz="914377"/>
            <a:r>
              <a:rPr lang="en-US" sz="2000" b="1" dirty="0">
                <a:solidFill>
                  <a:prstClr val="black"/>
                </a:solidFill>
                <a:latin typeface="Calibri" panose="020F0502020204030204"/>
              </a:rPr>
              <a:t>See</a:t>
            </a:r>
            <a:r>
              <a:rPr lang="en-US" sz="2000" b="1" dirty="0">
                <a:solidFill>
                  <a:srgbClr val="20558A"/>
                </a:solidFill>
                <a:latin typeface="Calibri" panose="020F0502020204030204"/>
              </a:rPr>
              <a:t> </a:t>
            </a:r>
            <a:r>
              <a:rPr lang="en-US" sz="2000" b="1" dirty="0">
                <a:solidFill>
                  <a:srgbClr val="20558A"/>
                </a:solidFill>
                <a:hlinkClick r:id="rId3"/>
              </a:rPr>
              <a:t>Protecting Privacy When Sharing Human Research Participant Data </a:t>
            </a:r>
            <a:r>
              <a:rPr lang="en-US" sz="2000" b="1" dirty="0">
                <a:solidFill>
                  <a:prstClr val="black"/>
                </a:solidFill>
                <a:latin typeface="Calibri" panose="020F0502020204030204"/>
              </a:rPr>
              <a:t>for additional details</a:t>
            </a:r>
          </a:p>
        </p:txBody>
      </p:sp>
    </p:spTree>
    <p:extLst>
      <p:ext uri="{BB962C8B-B14F-4D97-AF65-F5344CB8AC3E}">
        <p14:creationId xmlns:p14="http://schemas.microsoft.com/office/powerpoint/2010/main" val="2295285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63EA-61E9-4141-94A8-2EF652D5279A}"/>
              </a:ext>
            </a:extLst>
          </p:cNvPr>
          <p:cNvSpPr>
            <a:spLocks noGrp="1"/>
          </p:cNvSpPr>
          <p:nvPr>
            <p:ph type="title"/>
          </p:nvPr>
        </p:nvSpPr>
        <p:spPr/>
        <p:txBody>
          <a:bodyPr>
            <a:noAutofit/>
          </a:bodyPr>
          <a:lstStyle/>
          <a:p>
            <a:r>
              <a:rPr lang="en-US" sz="3800" dirty="0"/>
              <a:t>How to get help with DMPs</a:t>
            </a:r>
          </a:p>
        </p:txBody>
      </p:sp>
      <p:sp>
        <p:nvSpPr>
          <p:cNvPr id="3" name="Content Placeholder 2">
            <a:extLst>
              <a:ext uri="{FF2B5EF4-FFF2-40B4-BE49-F238E27FC236}">
                <a16:creationId xmlns:a16="http://schemas.microsoft.com/office/drawing/2014/main" id="{3E1CF0FD-A3D6-4AEF-8BB3-F8636E327AA8}"/>
              </a:ext>
            </a:extLst>
          </p:cNvPr>
          <p:cNvSpPr>
            <a:spLocks noGrp="1"/>
          </p:cNvSpPr>
          <p:nvPr>
            <p:ph idx="1"/>
          </p:nvPr>
        </p:nvSpPr>
        <p:spPr/>
        <p:txBody>
          <a:bodyPr>
            <a:normAutofit lnSpcReduction="10000"/>
          </a:bodyPr>
          <a:lstStyle/>
          <a:p>
            <a:r>
              <a:rPr lang="en-US" sz="2400" dirty="0">
                <a:solidFill>
                  <a:srgbClr val="0070C0"/>
                </a:solidFill>
              </a:rPr>
              <a:t>Agency guidance </a:t>
            </a:r>
            <a:r>
              <a:rPr lang="en-US" sz="2400" dirty="0"/>
              <a:t>(see links provided throughout)</a:t>
            </a:r>
          </a:p>
          <a:p>
            <a:r>
              <a:rPr lang="en-US" sz="2400" dirty="0">
                <a:solidFill>
                  <a:srgbClr val="0070C0"/>
                </a:solidFill>
              </a:rPr>
              <a:t>RDMSG guidance </a:t>
            </a:r>
            <a:r>
              <a:rPr lang="en-US" sz="2400" dirty="0">
                <a:hlinkClick r:id="rId2"/>
              </a:rPr>
              <a:t>https://data.research.cornell.edu</a:t>
            </a:r>
            <a:r>
              <a:rPr lang="en-US" sz="2400" dirty="0"/>
              <a:t>  </a:t>
            </a:r>
          </a:p>
          <a:p>
            <a:pPr lvl="1"/>
            <a:r>
              <a:rPr lang="en-US" sz="2200" dirty="0">
                <a:hlinkClick r:id="rId3"/>
              </a:rPr>
              <a:t>Data management planning</a:t>
            </a:r>
            <a:endParaRPr lang="en-US" sz="2200" dirty="0"/>
          </a:p>
          <a:p>
            <a:pPr lvl="1"/>
            <a:r>
              <a:rPr lang="en-US" sz="2200" dirty="0">
                <a:hlinkClick r:id="rId4"/>
              </a:rPr>
              <a:t>Data storage finder tool </a:t>
            </a:r>
            <a:endParaRPr lang="en-US" sz="2200" dirty="0"/>
          </a:p>
          <a:p>
            <a:pPr lvl="1"/>
            <a:r>
              <a:rPr lang="en-US" sz="2200" dirty="0">
                <a:hlinkClick r:id="rId5"/>
              </a:rPr>
              <a:t>Data management best practices</a:t>
            </a:r>
            <a:endParaRPr lang="en-US" sz="2400" dirty="0"/>
          </a:p>
          <a:p>
            <a:r>
              <a:rPr lang="en-US" sz="2400" dirty="0" err="1">
                <a:solidFill>
                  <a:srgbClr val="0070C0"/>
                </a:solidFill>
              </a:rPr>
              <a:t>DMPTool</a:t>
            </a:r>
            <a:r>
              <a:rPr lang="en-US" sz="2400" dirty="0">
                <a:solidFill>
                  <a:srgbClr val="0070C0"/>
                </a:solidFill>
              </a:rPr>
              <a:t>: </a:t>
            </a:r>
            <a:r>
              <a:rPr lang="en-US" sz="2400" dirty="0"/>
              <a:t>Web-based tool to build and edit a customized plan according to select funder requirements. </a:t>
            </a:r>
            <a:r>
              <a:rPr lang="en-US" sz="2400" dirty="0">
                <a:hlinkClick r:id="rId6"/>
              </a:rPr>
              <a:t>https://dmptool.org</a:t>
            </a:r>
            <a:r>
              <a:rPr lang="en-US" sz="2400" dirty="0"/>
              <a:t>  </a:t>
            </a:r>
          </a:p>
          <a:p>
            <a:r>
              <a:rPr lang="en-US" sz="2400" dirty="0">
                <a:solidFill>
                  <a:srgbClr val="0070C0"/>
                </a:solidFill>
              </a:rPr>
              <a:t>Ask for help! </a:t>
            </a:r>
          </a:p>
          <a:p>
            <a:pPr lvl="1"/>
            <a:r>
              <a:rPr lang="en-US" sz="2200" dirty="0">
                <a:solidFill>
                  <a:srgbClr val="0070C0"/>
                </a:solidFill>
              </a:rPr>
              <a:t>ccss-researchsupport@cornell.edu</a:t>
            </a:r>
          </a:p>
          <a:p>
            <a:pPr lvl="1"/>
            <a:r>
              <a:rPr lang="en-US" sz="2200" dirty="0">
                <a:hlinkClick r:id="rId7"/>
              </a:rPr>
              <a:t>rdmsg-help@cornell.edu</a:t>
            </a:r>
            <a:r>
              <a:rPr lang="en-US" sz="2200" dirty="0"/>
              <a:t>  </a:t>
            </a:r>
          </a:p>
          <a:p>
            <a:endParaRPr lang="en-US" sz="2400" dirty="0"/>
          </a:p>
          <a:p>
            <a:endParaRPr lang="en-US" dirty="0"/>
          </a:p>
        </p:txBody>
      </p:sp>
    </p:spTree>
    <p:extLst>
      <p:ext uri="{BB962C8B-B14F-4D97-AF65-F5344CB8AC3E}">
        <p14:creationId xmlns:p14="http://schemas.microsoft.com/office/powerpoint/2010/main" val="259051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ACED-8AF6-7541-9CB6-9C03E4F047B0}"/>
              </a:ext>
            </a:extLst>
          </p:cNvPr>
          <p:cNvSpPr>
            <a:spLocks noGrp="1"/>
          </p:cNvSpPr>
          <p:nvPr>
            <p:ph type="title"/>
          </p:nvPr>
        </p:nvSpPr>
        <p:spPr/>
        <p:txBody>
          <a:bodyPr/>
          <a:lstStyle/>
          <a:p>
            <a:r>
              <a:rPr lang="en-US" dirty="0"/>
              <a:t>Creating a DMP</a:t>
            </a:r>
          </a:p>
        </p:txBody>
      </p:sp>
      <p:pic>
        <p:nvPicPr>
          <p:cNvPr id="5" name="Content Placeholder 4">
            <a:extLst>
              <a:ext uri="{FF2B5EF4-FFF2-40B4-BE49-F238E27FC236}">
                <a16:creationId xmlns:a16="http://schemas.microsoft.com/office/drawing/2014/main" id="{03015769-718E-6C45-AE08-6916025591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429" y="1690688"/>
            <a:ext cx="8648700" cy="3390900"/>
          </a:xfrm>
        </p:spPr>
      </p:pic>
      <p:sp>
        <p:nvSpPr>
          <p:cNvPr id="6" name="TextBox 5">
            <a:extLst>
              <a:ext uri="{FF2B5EF4-FFF2-40B4-BE49-F238E27FC236}">
                <a16:creationId xmlns:a16="http://schemas.microsoft.com/office/drawing/2014/main" id="{865004DE-AD0D-F947-916D-D7918D7E9260}"/>
              </a:ext>
            </a:extLst>
          </p:cNvPr>
          <p:cNvSpPr txBox="1"/>
          <p:nvPr/>
        </p:nvSpPr>
        <p:spPr>
          <a:xfrm>
            <a:off x="3657600" y="5558590"/>
            <a:ext cx="4022255" cy="584775"/>
          </a:xfrm>
          <a:prstGeom prst="rect">
            <a:avLst/>
          </a:prstGeom>
          <a:noFill/>
        </p:spPr>
        <p:txBody>
          <a:bodyPr wrap="none" rtlCol="0">
            <a:spAutoFit/>
          </a:bodyPr>
          <a:lstStyle/>
          <a:p>
            <a:r>
              <a:rPr lang="en-US" sz="3200" dirty="0">
                <a:hlinkClick r:id="rId4"/>
              </a:rPr>
              <a:t>http://dmptool.org/</a:t>
            </a:r>
            <a:endParaRPr lang="en-US" sz="3200" dirty="0"/>
          </a:p>
        </p:txBody>
      </p:sp>
    </p:spTree>
    <p:extLst>
      <p:ext uri="{BB962C8B-B14F-4D97-AF65-F5344CB8AC3E}">
        <p14:creationId xmlns:p14="http://schemas.microsoft.com/office/powerpoint/2010/main" val="366931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54E4-876D-EF1E-C598-32F81E76CF58}"/>
              </a:ext>
            </a:extLst>
          </p:cNvPr>
          <p:cNvSpPr>
            <a:spLocks noGrp="1"/>
          </p:cNvSpPr>
          <p:nvPr>
            <p:ph type="title"/>
          </p:nvPr>
        </p:nvSpPr>
        <p:spPr/>
        <p:txBody>
          <a:bodyPr>
            <a:normAutofit/>
          </a:bodyPr>
          <a:lstStyle/>
          <a:p>
            <a:r>
              <a:rPr lang="en-US" sz="3200" dirty="0">
                <a:solidFill>
                  <a:srgbClr val="000000"/>
                </a:solidFill>
                <a:latin typeface="Verdana"/>
                <a:ea typeface="Verdana"/>
              </a:rPr>
              <a:t>CCSS services in support of DM(S)P and Reproducibility</a:t>
            </a:r>
            <a:br>
              <a:rPr lang="en-US" sz="3200" dirty="0">
                <a:solidFill>
                  <a:srgbClr val="000000"/>
                </a:solidFill>
                <a:latin typeface="Verdana"/>
                <a:ea typeface="Verdana"/>
              </a:rPr>
            </a:br>
            <a:endParaRPr lang="en-US" sz="3200" dirty="0">
              <a:solidFill>
                <a:srgbClr val="000000"/>
              </a:solidFill>
              <a:latin typeface="Verdana"/>
              <a:ea typeface="Verdana"/>
            </a:endParaRPr>
          </a:p>
        </p:txBody>
      </p:sp>
      <p:sp>
        <p:nvSpPr>
          <p:cNvPr id="4" name="Text Placeholder 3">
            <a:extLst>
              <a:ext uri="{FF2B5EF4-FFF2-40B4-BE49-F238E27FC236}">
                <a16:creationId xmlns:a16="http://schemas.microsoft.com/office/drawing/2014/main" id="{22E5DB9F-440A-C4A3-269A-F40FC39831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3056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A0ED-D545-B802-1C6A-BB97DBB8876A}"/>
              </a:ext>
            </a:extLst>
          </p:cNvPr>
          <p:cNvSpPr>
            <a:spLocks noGrp="1"/>
          </p:cNvSpPr>
          <p:nvPr>
            <p:ph type="title"/>
          </p:nvPr>
        </p:nvSpPr>
        <p:spPr>
          <a:xfrm>
            <a:off x="1249680" y="-67528"/>
            <a:ext cx="9692640" cy="1325562"/>
          </a:xfrm>
        </p:spPr>
        <p:txBody>
          <a:bodyPr/>
          <a:lstStyle/>
          <a:p>
            <a:r>
              <a:rPr lang="en-US" dirty="0"/>
              <a:t>CCSS DMP-related services</a:t>
            </a:r>
          </a:p>
        </p:txBody>
      </p:sp>
      <p:sp>
        <p:nvSpPr>
          <p:cNvPr id="3" name="Content Placeholder 2">
            <a:extLst>
              <a:ext uri="{FF2B5EF4-FFF2-40B4-BE49-F238E27FC236}">
                <a16:creationId xmlns:a16="http://schemas.microsoft.com/office/drawing/2014/main" id="{623B9F8F-EE87-868F-3CF9-400A935BAD2A}"/>
              </a:ext>
            </a:extLst>
          </p:cNvPr>
          <p:cNvSpPr>
            <a:spLocks noGrp="1"/>
          </p:cNvSpPr>
          <p:nvPr>
            <p:ph idx="1"/>
          </p:nvPr>
        </p:nvSpPr>
        <p:spPr>
          <a:xfrm>
            <a:off x="1237488" y="1481115"/>
            <a:ext cx="8595360" cy="4772540"/>
          </a:xfrm>
        </p:spPr>
        <p:txBody>
          <a:bodyPr>
            <a:noAutofit/>
          </a:bodyPr>
          <a:lstStyle/>
          <a:p>
            <a:r>
              <a:rPr lang="en-US" sz="2000" dirty="0"/>
              <a:t>We help craft DMPs for social science researchers applying for external grants,  CCSS Faculty Fellowships, or CCSS Grants.</a:t>
            </a:r>
          </a:p>
          <a:p>
            <a:endParaRPr lang="en-US" sz="2000" dirty="0"/>
          </a:p>
          <a:p>
            <a:r>
              <a:rPr lang="en-US" sz="2000" dirty="0"/>
              <a:t>We provide data storage and a computing environment to manage and process data</a:t>
            </a:r>
          </a:p>
          <a:p>
            <a:pPr lvl="1"/>
            <a:r>
              <a:rPr lang="en-US" sz="2000" dirty="0"/>
              <a:t>Research Servers (for non-restricted data)</a:t>
            </a:r>
          </a:p>
          <a:p>
            <a:pPr lvl="1"/>
            <a:r>
              <a:rPr lang="en-US" sz="2000" dirty="0"/>
              <a:t>Cornell Restricted Access Data Center</a:t>
            </a:r>
          </a:p>
          <a:p>
            <a:pPr lvl="1"/>
            <a:r>
              <a:rPr lang="en-US" sz="2000" dirty="0"/>
              <a:t>High-Capacity Computing Servers</a:t>
            </a:r>
          </a:p>
          <a:p>
            <a:pPr lvl="2"/>
            <a:r>
              <a:rPr lang="en-US" sz="2000" dirty="0"/>
              <a:t>Build-your-own-server (or we build it for you)</a:t>
            </a:r>
          </a:p>
          <a:p>
            <a:pPr lvl="2"/>
            <a:r>
              <a:rPr lang="en-US" sz="2000" dirty="0"/>
              <a:t>Your data resides in a Cornell University facility</a:t>
            </a:r>
          </a:p>
          <a:p>
            <a:pPr lvl="3"/>
            <a:r>
              <a:rPr lang="en-US" sz="1600" i="1" dirty="0"/>
              <a:t>Section 1.3.7 of Policy 4.21.  Research records must be retained in university facilities, or facilities mandated by the sponsor, or other facilities commonly used for the purpose by peers in the same field of study so long as the data is maintained with appropriate oversight and reasonable means are available for access by Cornell faculty and administrative personnel when needed.</a:t>
            </a:r>
          </a:p>
        </p:txBody>
      </p:sp>
    </p:spTree>
    <p:extLst>
      <p:ext uri="{BB962C8B-B14F-4D97-AF65-F5344CB8AC3E}">
        <p14:creationId xmlns:p14="http://schemas.microsoft.com/office/powerpoint/2010/main" val="803135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A0ED-D545-B802-1C6A-BB97DBB8876A}"/>
              </a:ext>
            </a:extLst>
          </p:cNvPr>
          <p:cNvSpPr>
            <a:spLocks noGrp="1"/>
          </p:cNvSpPr>
          <p:nvPr>
            <p:ph type="title"/>
          </p:nvPr>
        </p:nvSpPr>
        <p:spPr>
          <a:xfrm>
            <a:off x="1249680" y="-67528"/>
            <a:ext cx="9692640" cy="1325562"/>
          </a:xfrm>
        </p:spPr>
        <p:txBody>
          <a:bodyPr/>
          <a:lstStyle/>
          <a:p>
            <a:r>
              <a:rPr lang="en-US" dirty="0"/>
              <a:t>CCSS DMP-related services</a:t>
            </a:r>
          </a:p>
        </p:txBody>
      </p:sp>
      <p:sp>
        <p:nvSpPr>
          <p:cNvPr id="3" name="Content Placeholder 2">
            <a:extLst>
              <a:ext uri="{FF2B5EF4-FFF2-40B4-BE49-F238E27FC236}">
                <a16:creationId xmlns:a16="http://schemas.microsoft.com/office/drawing/2014/main" id="{623B9F8F-EE87-868F-3CF9-400A935BAD2A}"/>
              </a:ext>
            </a:extLst>
          </p:cNvPr>
          <p:cNvSpPr>
            <a:spLocks noGrp="1"/>
          </p:cNvSpPr>
          <p:nvPr>
            <p:ph idx="1"/>
          </p:nvPr>
        </p:nvSpPr>
        <p:spPr>
          <a:xfrm>
            <a:off x="1237488" y="1481115"/>
            <a:ext cx="8595360" cy="4351337"/>
          </a:xfrm>
        </p:spPr>
        <p:txBody>
          <a:bodyPr>
            <a:noAutofit/>
          </a:bodyPr>
          <a:lstStyle/>
          <a:p>
            <a:r>
              <a:rPr lang="en-US" sz="2000" dirty="0"/>
              <a:t>We provide regular as well as customized workshops for individuals, project teams, or classes on data management and processing, and the use of statistical and qualitative software packages</a:t>
            </a:r>
          </a:p>
          <a:p>
            <a:endParaRPr lang="en-US" sz="2000" dirty="0"/>
          </a:p>
          <a:p>
            <a:r>
              <a:rPr lang="en-US" sz="2000" dirty="0"/>
              <a:t>To assist with DMP compliance and Cornell’s Data Retention Policy, we offer a </a:t>
            </a:r>
            <a:r>
              <a:rPr lang="en-US" sz="2000" b="1" dirty="0"/>
              <a:t>Data</a:t>
            </a:r>
            <a:r>
              <a:rPr lang="en-US" sz="2000" dirty="0"/>
              <a:t> </a:t>
            </a:r>
            <a:r>
              <a:rPr lang="en-US" sz="2000" b="1" dirty="0"/>
              <a:t>Archiving and Replication Service</a:t>
            </a:r>
            <a:r>
              <a:rPr lang="en-US" sz="2000" dirty="0"/>
              <a:t>.  </a:t>
            </a:r>
          </a:p>
          <a:p>
            <a:endParaRPr lang="en-US" dirty="0"/>
          </a:p>
        </p:txBody>
      </p:sp>
    </p:spTree>
    <p:extLst>
      <p:ext uri="{BB962C8B-B14F-4D97-AF65-F5344CB8AC3E}">
        <p14:creationId xmlns:p14="http://schemas.microsoft.com/office/powerpoint/2010/main" val="63740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331934" y="3220275"/>
            <a:ext cx="7461502" cy="315635"/>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R-Squared</a:t>
            </a:r>
          </a:p>
        </p:txBody>
      </p:sp>
      <p:sp>
        <p:nvSpPr>
          <p:cNvPr id="132" name="Rectangle 131"/>
          <p:cNvSpPr/>
          <p:nvPr/>
        </p:nvSpPr>
        <p:spPr>
          <a:xfrm>
            <a:off x="3461719" y="5183459"/>
            <a:ext cx="2193324" cy="430887"/>
          </a:xfrm>
          <a:prstGeom prst="rect">
            <a:avLst/>
          </a:prstGeom>
          <a:solidFill>
            <a:srgbClr val="C5655B"/>
          </a:solidFill>
          <a:ln>
            <a:noFill/>
          </a:ln>
        </p:spPr>
        <p:txBody>
          <a:bodyPr wrap="square">
            <a:spAutoFit/>
          </a:bodyPr>
          <a:lstStyle/>
          <a:p>
            <a:pPr algn="ctr" defTabSz="2951785"/>
            <a:r>
              <a:rPr lang="en-US" sz="1100" kern="100">
                <a:solidFill>
                  <a:prstClr val="black"/>
                </a:solidFill>
                <a:ea typeface="SimSun" panose="02010600030101010101" pitchFamily="2" charset="-122"/>
              </a:rPr>
              <a:t>Discuss with client and make necessary corrections</a:t>
            </a:r>
          </a:p>
        </p:txBody>
      </p:sp>
      <p:sp>
        <p:nvSpPr>
          <p:cNvPr id="134" name="Flowchart: Decision 133"/>
          <p:cNvSpPr/>
          <p:nvPr/>
        </p:nvSpPr>
        <p:spPr>
          <a:xfrm>
            <a:off x="1530132" y="3663751"/>
            <a:ext cx="1893241" cy="1095803"/>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Check Submission: Complete?</a:t>
            </a:r>
          </a:p>
        </p:txBody>
      </p:sp>
      <p:sp>
        <p:nvSpPr>
          <p:cNvPr id="135" name="Flowchart: Decision 134"/>
          <p:cNvSpPr/>
          <p:nvPr/>
        </p:nvSpPr>
        <p:spPr>
          <a:xfrm>
            <a:off x="3616907" y="3663751"/>
            <a:ext cx="1888666" cy="1084149"/>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Run Code:</a:t>
            </a:r>
          </a:p>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Error-free?</a:t>
            </a:r>
          </a:p>
        </p:txBody>
      </p:sp>
      <p:sp>
        <p:nvSpPr>
          <p:cNvPr id="144" name="Rectangle 143"/>
          <p:cNvSpPr/>
          <p:nvPr/>
        </p:nvSpPr>
        <p:spPr>
          <a:xfrm>
            <a:off x="7828946" y="4019181"/>
            <a:ext cx="818455" cy="430887"/>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Assemble Package</a:t>
            </a:r>
          </a:p>
        </p:txBody>
      </p:sp>
      <p:sp>
        <p:nvSpPr>
          <p:cNvPr id="152" name="Rectangle 151"/>
          <p:cNvSpPr/>
          <p:nvPr/>
        </p:nvSpPr>
        <p:spPr>
          <a:xfrm>
            <a:off x="1333680" y="3207906"/>
            <a:ext cx="7461502" cy="2679267"/>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cxnSp>
        <p:nvCxnSpPr>
          <p:cNvPr id="160" name="Straight Arrow Connector 159"/>
          <p:cNvCxnSpPr>
            <a:stCxn id="78" idx="3"/>
          </p:cNvCxnSpPr>
          <p:nvPr/>
        </p:nvCxnSpPr>
        <p:spPr>
          <a:xfrm>
            <a:off x="7460763" y="4210775"/>
            <a:ext cx="375808" cy="3559"/>
          </a:xfrm>
          <a:prstGeom prst="straightConnector1">
            <a:avLst/>
          </a:prstGeom>
          <a:noFill/>
          <a:ln w="9525" cap="flat" cmpd="sng" algn="ctr">
            <a:solidFill>
              <a:srgbClr val="4F81BD">
                <a:shade val="95000"/>
                <a:satMod val="105000"/>
              </a:srgbClr>
            </a:solidFill>
            <a:prstDash val="solid"/>
            <a:tailEnd type="triangle"/>
          </a:ln>
          <a:effectLst/>
        </p:spPr>
      </p:cxnSp>
      <p:sp>
        <p:nvSpPr>
          <p:cNvPr id="162" name="TextBox 161"/>
          <p:cNvSpPr txBox="1"/>
          <p:nvPr/>
        </p:nvSpPr>
        <p:spPr>
          <a:xfrm>
            <a:off x="3332947" y="4249463"/>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3" name="TextBox 162"/>
          <p:cNvSpPr txBox="1"/>
          <p:nvPr/>
        </p:nvSpPr>
        <p:spPr>
          <a:xfrm>
            <a:off x="5447739" y="4246985"/>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4" name="TextBox 163"/>
          <p:cNvSpPr txBox="1"/>
          <p:nvPr/>
        </p:nvSpPr>
        <p:spPr>
          <a:xfrm>
            <a:off x="7424495" y="4188111"/>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Yes</a:t>
            </a:r>
          </a:p>
        </p:txBody>
      </p:sp>
      <p:sp>
        <p:nvSpPr>
          <p:cNvPr id="165" name="TextBox 164"/>
          <p:cNvSpPr txBox="1"/>
          <p:nvPr/>
        </p:nvSpPr>
        <p:spPr>
          <a:xfrm>
            <a:off x="2407931"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No</a:t>
            </a:r>
          </a:p>
        </p:txBody>
      </p:sp>
      <p:sp>
        <p:nvSpPr>
          <p:cNvPr id="166" name="TextBox 165"/>
          <p:cNvSpPr txBox="1"/>
          <p:nvPr/>
        </p:nvSpPr>
        <p:spPr>
          <a:xfrm>
            <a:off x="4602418"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black"/>
                </a:solidFill>
                <a:effectLst/>
                <a:uLnTx/>
                <a:uFillTx/>
              </a:rPr>
              <a:t>No</a:t>
            </a:r>
          </a:p>
        </p:txBody>
      </p:sp>
      <p:sp>
        <p:nvSpPr>
          <p:cNvPr id="167" name="TextBox 166"/>
          <p:cNvSpPr txBox="1"/>
          <p:nvPr/>
        </p:nvSpPr>
        <p:spPr>
          <a:xfrm>
            <a:off x="6510525" y="4901014"/>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No</a:t>
            </a:r>
          </a:p>
        </p:txBody>
      </p:sp>
      <p:cxnSp>
        <p:nvCxnSpPr>
          <p:cNvPr id="169" name="Straight Arrow Connector 168"/>
          <p:cNvCxnSpPr/>
          <p:nvPr/>
        </p:nvCxnSpPr>
        <p:spPr>
          <a:xfrm flipV="1">
            <a:off x="3891060" y="4475960"/>
            <a:ext cx="149846" cy="128745"/>
          </a:xfrm>
          <a:prstGeom prst="straightConnector1">
            <a:avLst/>
          </a:prstGeom>
          <a:noFill/>
          <a:ln w="9525" cap="flat" cmpd="sng" algn="ctr">
            <a:solidFill>
              <a:srgbClr val="4F81BD">
                <a:shade val="95000"/>
                <a:satMod val="105000"/>
              </a:srgbClr>
            </a:solidFill>
            <a:prstDash val="solid"/>
            <a:headEnd type="triangle"/>
            <a:tailEnd type="triangle"/>
          </a:ln>
          <a:effectLst/>
        </p:spPr>
      </p:cxnSp>
      <p:cxnSp>
        <p:nvCxnSpPr>
          <p:cNvPr id="171" name="Straight Arrow Connector 170"/>
          <p:cNvCxnSpPr>
            <a:stCxn id="134" idx="3"/>
            <a:endCxn id="135" idx="1"/>
          </p:cNvCxnSpPr>
          <p:nvPr/>
        </p:nvCxnSpPr>
        <p:spPr>
          <a:xfrm flipV="1">
            <a:off x="3423373" y="4205826"/>
            <a:ext cx="193534" cy="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cxnSpLocks/>
            <a:endCxn id="132" idx="3"/>
          </p:cNvCxnSpPr>
          <p:nvPr/>
        </p:nvCxnSpPr>
        <p:spPr>
          <a:xfrm rot="5400000">
            <a:off x="5798482" y="4614360"/>
            <a:ext cx="641105" cy="92798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35" idx="2"/>
            <a:endCxn id="132" idx="0"/>
          </p:cNvCxnSpPr>
          <p:nvPr/>
        </p:nvCxnSpPr>
        <p:spPr>
          <a:xfrm flipH="1">
            <a:off x="4558381" y="4747900"/>
            <a:ext cx="2859" cy="4355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134" idx="2"/>
            <a:endCxn id="132" idx="1"/>
          </p:cNvCxnSpPr>
          <p:nvPr/>
        </p:nvCxnSpPr>
        <p:spPr>
          <a:xfrm rot="16200000" flipH="1">
            <a:off x="2649562" y="4586745"/>
            <a:ext cx="639349" cy="9849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cxnSpLocks/>
            <a:stCxn id="135" idx="3"/>
          </p:cNvCxnSpPr>
          <p:nvPr/>
        </p:nvCxnSpPr>
        <p:spPr>
          <a:xfrm>
            <a:off x="5505573" y="4205826"/>
            <a:ext cx="199712" cy="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0" name="Oval 179"/>
          <p:cNvSpPr/>
          <p:nvPr/>
        </p:nvSpPr>
        <p:spPr>
          <a:xfrm>
            <a:off x="81805" y="2711622"/>
            <a:ext cx="990998" cy="488489"/>
          </a:xfrm>
          <a:prstGeom prst="ellipse">
            <a:avLst/>
          </a:prstGeom>
          <a:solidFill>
            <a:srgbClr val="92D050"/>
          </a:solidFill>
          <a:ln w="25400" cap="flat" cmpd="sng" algn="ctr">
            <a:solidFill>
              <a:srgbClr val="9BBB59">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100" cap="none" spc="0" normalizeH="0" baseline="0" noProof="0" dirty="0">
                <a:ln>
                  <a:noFill/>
                </a:ln>
                <a:solidFill>
                  <a:prstClr val="black"/>
                </a:solidFill>
                <a:effectLst/>
                <a:uLnTx/>
                <a:uFillTx/>
                <a:latin typeface="Calibri"/>
                <a:ea typeface="SimSun" panose="02010600030101010101" pitchFamily="2" charset="-122"/>
                <a:cs typeface="+mn-cs"/>
              </a:rPr>
              <a:t>Client Deposits</a:t>
            </a:r>
          </a:p>
        </p:txBody>
      </p:sp>
      <p:sp>
        <p:nvSpPr>
          <p:cNvPr id="182" name="Rectangle 181"/>
          <p:cNvSpPr/>
          <p:nvPr/>
        </p:nvSpPr>
        <p:spPr>
          <a:xfrm>
            <a:off x="7804968" y="4829516"/>
            <a:ext cx="866411" cy="707886"/>
          </a:xfrm>
          <a:prstGeom prst="rect">
            <a:avLst/>
          </a:prstGeom>
          <a:solidFill>
            <a:srgbClr val="92D050"/>
          </a:solidFill>
          <a:ln>
            <a:noFill/>
          </a:ln>
        </p:spPr>
        <p:txBody>
          <a:bodyPr wrap="square">
            <a:spAutoFit/>
          </a:bodyPr>
          <a:lstStyle/>
          <a:p>
            <a:pPr algn="ctr" defTabSz="2951785"/>
            <a:r>
              <a:rPr lang="en-US" sz="800" kern="100" dirty="0">
                <a:solidFill>
                  <a:prstClr val="black"/>
                </a:solidFill>
                <a:ea typeface="SimSun" panose="02010600030101010101" pitchFamily="2" charset="-122"/>
              </a:rPr>
              <a:t>Optional:</a:t>
            </a:r>
          </a:p>
          <a:p>
            <a:pPr algn="ctr" defTabSz="2951785"/>
            <a:r>
              <a:rPr lang="en-US" sz="800" kern="100" dirty="0">
                <a:solidFill>
                  <a:prstClr val="black"/>
                </a:solidFill>
                <a:ea typeface="SimSun" panose="02010600030101010101" pitchFamily="2" charset="-122"/>
              </a:rPr>
              <a:t>(prep catalog, mint DOI, data availability statement)</a:t>
            </a:r>
          </a:p>
        </p:txBody>
      </p:sp>
      <p:sp>
        <p:nvSpPr>
          <p:cNvPr id="93" name="Rectangle 92"/>
          <p:cNvSpPr/>
          <p:nvPr/>
        </p:nvSpPr>
        <p:spPr>
          <a:xfrm>
            <a:off x="10779692" y="3209765"/>
            <a:ext cx="1164234" cy="2679941"/>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10784167" y="3210965"/>
            <a:ext cx="1165838"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Publication</a:t>
            </a:r>
          </a:p>
        </p:txBody>
      </p:sp>
      <p:sp>
        <p:nvSpPr>
          <p:cNvPr id="95" name="Rectangle 94"/>
          <p:cNvSpPr/>
          <p:nvPr/>
        </p:nvSpPr>
        <p:spPr>
          <a:xfrm>
            <a:off x="10900923" y="5106956"/>
            <a:ext cx="900529" cy="430887"/>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CISER Data Archive</a:t>
            </a:r>
          </a:p>
        </p:txBody>
      </p:sp>
      <p:sp>
        <p:nvSpPr>
          <p:cNvPr id="97" name="Rectangle 96"/>
          <p:cNvSpPr/>
          <p:nvPr/>
        </p:nvSpPr>
        <p:spPr>
          <a:xfrm>
            <a:off x="10903976" y="4472017"/>
            <a:ext cx="900529" cy="600164"/>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Journal-specified Repository</a:t>
            </a:r>
          </a:p>
        </p:txBody>
      </p:sp>
      <p:sp>
        <p:nvSpPr>
          <p:cNvPr id="98" name="Rectangle 97"/>
          <p:cNvSpPr/>
          <p:nvPr/>
        </p:nvSpPr>
        <p:spPr>
          <a:xfrm>
            <a:off x="2990531" y="4604704"/>
            <a:ext cx="900529" cy="261610"/>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Versioning</a:t>
            </a:r>
          </a:p>
        </p:txBody>
      </p:sp>
      <p:sp>
        <p:nvSpPr>
          <p:cNvPr id="78" name="Flowchart: Decision 77"/>
          <p:cNvSpPr/>
          <p:nvPr/>
        </p:nvSpPr>
        <p:spPr>
          <a:xfrm>
            <a:off x="5705285" y="3663751"/>
            <a:ext cx="1755478" cy="1094047"/>
          </a:xfrm>
          <a:prstGeom prst="flowChartDecision">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Compare Results:</a:t>
            </a:r>
          </a:p>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Identical?</a:t>
            </a:r>
          </a:p>
        </p:txBody>
      </p:sp>
      <p:cxnSp>
        <p:nvCxnSpPr>
          <p:cNvPr id="28" name="Straight Arrow Connector 27"/>
          <p:cNvCxnSpPr>
            <a:cxnSpLocks/>
            <a:stCxn id="182" idx="0"/>
            <a:endCxn id="144" idx="2"/>
          </p:cNvCxnSpPr>
          <p:nvPr/>
        </p:nvCxnSpPr>
        <p:spPr>
          <a:xfrm flipV="1">
            <a:off x="8238174" y="4450068"/>
            <a:ext cx="0" cy="3794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73" idx="3"/>
            <a:endCxn id="93" idx="1"/>
          </p:cNvCxnSpPr>
          <p:nvPr/>
        </p:nvCxnSpPr>
        <p:spPr>
          <a:xfrm>
            <a:off x="9870291" y="4549736"/>
            <a:ext cx="90940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0780336" y="4106547"/>
            <a:ext cx="1165838"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prstClr val="white"/>
                </a:solidFill>
                <a:effectLst/>
                <a:uLnTx/>
                <a:uFillTx/>
                <a:latin typeface="Calibri"/>
                <a:ea typeface="+mn-ea"/>
                <a:cs typeface="+mn-cs"/>
              </a:rPr>
              <a:t>Archival Storage &amp;  Access</a:t>
            </a:r>
          </a:p>
        </p:txBody>
      </p:sp>
      <p:sp>
        <p:nvSpPr>
          <p:cNvPr id="84" name="Rectangle 83"/>
          <p:cNvSpPr/>
          <p:nvPr/>
        </p:nvSpPr>
        <p:spPr>
          <a:xfrm>
            <a:off x="10903977" y="3590450"/>
            <a:ext cx="900528" cy="428731"/>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Journal/</a:t>
            </a:r>
          </a:p>
          <a:p>
            <a:pPr algn="ctr" defTabSz="2951785"/>
            <a:r>
              <a:rPr lang="en-US" sz="1100" kern="100">
                <a:solidFill>
                  <a:prstClr val="black"/>
                </a:solidFill>
                <a:ea typeface="SimSun" panose="02010600030101010101" pitchFamily="2" charset="-122"/>
              </a:rPr>
              <a:t>ProQuest</a:t>
            </a:r>
          </a:p>
        </p:txBody>
      </p:sp>
      <p:sp>
        <p:nvSpPr>
          <p:cNvPr id="85" name="Rectangle 84"/>
          <p:cNvSpPr/>
          <p:nvPr/>
        </p:nvSpPr>
        <p:spPr>
          <a:xfrm>
            <a:off x="10900923" y="5580283"/>
            <a:ext cx="900529" cy="261610"/>
          </a:xfrm>
          <a:prstGeom prst="rect">
            <a:avLst/>
          </a:prstGeom>
          <a:solidFill>
            <a:srgbClr val="92D050"/>
          </a:solidFill>
          <a:ln>
            <a:noFill/>
          </a:ln>
        </p:spPr>
        <p:txBody>
          <a:bodyPr wrap="square">
            <a:spAutoFit/>
          </a:bodyPr>
          <a:lstStyle/>
          <a:p>
            <a:pPr algn="ctr" defTabSz="2951785"/>
            <a:r>
              <a:rPr lang="en-US" sz="1100" kern="100">
                <a:solidFill>
                  <a:prstClr val="black"/>
                </a:solidFill>
                <a:ea typeface="SimSun" panose="02010600030101010101" pitchFamily="2" charset="-122"/>
              </a:rPr>
              <a:t>E-Commons</a:t>
            </a:r>
          </a:p>
        </p:txBody>
      </p:sp>
      <p:sp>
        <p:nvSpPr>
          <p:cNvPr id="87" name="Rectangle 86"/>
          <p:cNvSpPr/>
          <p:nvPr/>
        </p:nvSpPr>
        <p:spPr>
          <a:xfrm>
            <a:off x="7238498" y="2479915"/>
            <a:ext cx="750624" cy="584775"/>
          </a:xfrm>
          <a:prstGeom prst="rect">
            <a:avLst/>
          </a:prstGeom>
          <a:solidFill>
            <a:srgbClr val="92D050"/>
          </a:solidFill>
          <a:ln>
            <a:noFill/>
          </a:ln>
        </p:spPr>
        <p:txBody>
          <a:bodyPr wrap="square">
            <a:spAutoFit/>
          </a:bodyPr>
          <a:lstStyle/>
          <a:p>
            <a:pPr algn="ctr"/>
            <a:r>
              <a:rPr lang="en-US" sz="800" dirty="0"/>
              <a:t>Identify and apply quality improvement interventions</a:t>
            </a:r>
          </a:p>
        </p:txBody>
      </p:sp>
      <p:cxnSp>
        <p:nvCxnSpPr>
          <p:cNvPr id="68" name="Straight Arrow Connector 67"/>
          <p:cNvCxnSpPr>
            <a:cxnSpLocks/>
            <a:stCxn id="164" idx="0"/>
            <a:endCxn id="87" idx="2"/>
          </p:cNvCxnSpPr>
          <p:nvPr/>
        </p:nvCxnSpPr>
        <p:spPr>
          <a:xfrm flipV="1">
            <a:off x="7613810" y="3064690"/>
            <a:ext cx="0" cy="11234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a:cxnSpLocks/>
            <a:stCxn id="87" idx="1"/>
          </p:cNvCxnSpPr>
          <p:nvPr/>
        </p:nvCxnSpPr>
        <p:spPr>
          <a:xfrm flipH="1" flipV="1">
            <a:off x="5062685" y="2772302"/>
            <a:ext cx="2175813" cy="1"/>
          </a:xfrm>
          <a:prstGeom prst="straightConnector1">
            <a:avLst/>
          </a:prstGeom>
          <a:ln>
            <a:tailEnd type="none"/>
          </a:ln>
        </p:spPr>
        <p:style>
          <a:lnRef idx="3">
            <a:schemeClr val="accent1"/>
          </a:lnRef>
          <a:fillRef idx="0">
            <a:schemeClr val="accent1"/>
          </a:fillRef>
          <a:effectRef idx="2">
            <a:schemeClr val="accent1"/>
          </a:effectRef>
          <a:fontRef idx="minor">
            <a:schemeClr val="tx1"/>
          </a:fontRef>
        </p:style>
      </p:cxnSp>
      <p:sp>
        <p:nvSpPr>
          <p:cNvPr id="88" name="Oval 87"/>
          <p:cNvSpPr/>
          <p:nvPr/>
        </p:nvSpPr>
        <p:spPr>
          <a:xfrm>
            <a:off x="7353167" y="3928851"/>
            <a:ext cx="221897" cy="1997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5" name="Oval 124"/>
          <p:cNvSpPr/>
          <p:nvPr/>
        </p:nvSpPr>
        <p:spPr>
          <a:xfrm>
            <a:off x="6860301" y="2445547"/>
            <a:ext cx="221897" cy="1997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3" name="Rectangle 72">
            <a:extLst>
              <a:ext uri="{FF2B5EF4-FFF2-40B4-BE49-F238E27FC236}">
                <a16:creationId xmlns:a16="http://schemas.microsoft.com/office/drawing/2014/main" id="{4FE8716B-34C8-46E8-9E13-9CDB69938BD7}"/>
              </a:ext>
            </a:extLst>
          </p:cNvPr>
          <p:cNvSpPr/>
          <p:nvPr/>
        </p:nvSpPr>
        <p:spPr>
          <a:xfrm>
            <a:off x="8924457" y="4165015"/>
            <a:ext cx="945834" cy="769441"/>
          </a:xfrm>
          <a:prstGeom prst="rect">
            <a:avLst/>
          </a:prstGeom>
          <a:solidFill>
            <a:srgbClr val="92D050"/>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defTabSz="2951785"/>
            <a:r>
              <a:rPr lang="en-US" sz="1100" kern="100" dirty="0">
                <a:solidFill>
                  <a:prstClr val="black"/>
                </a:solidFill>
                <a:ea typeface="SimSun" panose="02010600030101010101" pitchFamily="2" charset="-122"/>
              </a:rPr>
              <a:t>Client validates and signs off on the package</a:t>
            </a:r>
          </a:p>
        </p:txBody>
      </p:sp>
      <p:sp>
        <p:nvSpPr>
          <p:cNvPr id="96" name="TextBox 95">
            <a:extLst>
              <a:ext uri="{FF2B5EF4-FFF2-40B4-BE49-F238E27FC236}">
                <a16:creationId xmlns:a16="http://schemas.microsoft.com/office/drawing/2014/main" id="{3B673EDA-CE01-4777-B929-E071EB42FB88}"/>
              </a:ext>
            </a:extLst>
          </p:cNvPr>
          <p:cNvSpPr txBox="1"/>
          <p:nvPr/>
        </p:nvSpPr>
        <p:spPr>
          <a:xfrm>
            <a:off x="10113235" y="4301603"/>
            <a:ext cx="378630"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Yes</a:t>
            </a:r>
          </a:p>
        </p:txBody>
      </p:sp>
      <p:sp>
        <p:nvSpPr>
          <p:cNvPr id="99" name="TextBox 98">
            <a:extLst>
              <a:ext uri="{FF2B5EF4-FFF2-40B4-BE49-F238E27FC236}">
                <a16:creationId xmlns:a16="http://schemas.microsoft.com/office/drawing/2014/main" id="{FE93B6D3-DCF3-4D94-A05B-88B20B2EA33E}"/>
              </a:ext>
            </a:extLst>
          </p:cNvPr>
          <p:cNvSpPr txBox="1"/>
          <p:nvPr/>
        </p:nvSpPr>
        <p:spPr>
          <a:xfrm>
            <a:off x="9354488" y="3909510"/>
            <a:ext cx="349776" cy="261610"/>
          </a:xfrm>
          <a:prstGeom prst="rect">
            <a:avLst/>
          </a:prstGeom>
          <a:noFill/>
        </p:spPr>
        <p:txBody>
          <a:bodyPr wrap="none" rtlCol="0">
            <a:spAutoFit/>
          </a:bodyPr>
          <a:lstStyle/>
          <a:p>
            <a:pPr marL="0" marR="0" lvl="0" indent="0"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rPr>
              <a:t>No</a:t>
            </a:r>
          </a:p>
        </p:txBody>
      </p:sp>
      <p:grpSp>
        <p:nvGrpSpPr>
          <p:cNvPr id="4" name="Group 3">
            <a:extLst>
              <a:ext uri="{FF2B5EF4-FFF2-40B4-BE49-F238E27FC236}">
                <a16:creationId xmlns:a16="http://schemas.microsoft.com/office/drawing/2014/main" id="{35CAFD87-5A9F-4C9B-AA5B-56D0EA5D5917}"/>
              </a:ext>
            </a:extLst>
          </p:cNvPr>
          <p:cNvGrpSpPr/>
          <p:nvPr/>
        </p:nvGrpSpPr>
        <p:grpSpPr>
          <a:xfrm>
            <a:off x="60289" y="3437866"/>
            <a:ext cx="1065043" cy="2219348"/>
            <a:chOff x="77446" y="4209361"/>
            <a:chExt cx="1065043" cy="2219348"/>
          </a:xfrm>
        </p:grpSpPr>
        <p:sp>
          <p:nvSpPr>
            <p:cNvPr id="67" name="Rectangle 66">
              <a:extLst>
                <a:ext uri="{FF2B5EF4-FFF2-40B4-BE49-F238E27FC236}">
                  <a16:creationId xmlns:a16="http://schemas.microsoft.com/office/drawing/2014/main" id="{411A2EAF-C995-412F-ADBC-935998FB8F00}"/>
                </a:ext>
              </a:extLst>
            </p:cNvPr>
            <p:cNvSpPr/>
            <p:nvPr/>
          </p:nvSpPr>
          <p:spPr>
            <a:xfrm>
              <a:off x="78204" y="4211185"/>
              <a:ext cx="1051350" cy="325861"/>
            </a:xfrm>
            <a:prstGeom prst="rect">
              <a:avLst/>
            </a:prstGeom>
            <a:solidFill>
              <a:srgbClr val="00B0F0"/>
            </a:solid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a:ea typeface="+mn-ea"/>
                  <a:cs typeface="+mn-cs"/>
                </a:rPr>
                <a:t>Submission Stage</a:t>
              </a:r>
            </a:p>
          </p:txBody>
        </p:sp>
        <p:sp>
          <p:nvSpPr>
            <p:cNvPr id="80" name="Rectangle 79">
              <a:extLst>
                <a:ext uri="{FF2B5EF4-FFF2-40B4-BE49-F238E27FC236}">
                  <a16:creationId xmlns:a16="http://schemas.microsoft.com/office/drawing/2014/main" id="{60BFE2C1-95DD-4059-AE73-B558EBA54A6C}"/>
                </a:ext>
              </a:extLst>
            </p:cNvPr>
            <p:cNvSpPr/>
            <p:nvPr/>
          </p:nvSpPr>
          <p:spPr>
            <a:xfrm>
              <a:off x="83199" y="4601678"/>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Pre-submission</a:t>
              </a:r>
            </a:p>
          </p:txBody>
        </p:sp>
        <p:sp>
          <p:nvSpPr>
            <p:cNvPr id="82" name="Rectangle 81">
              <a:extLst>
                <a:ext uri="{FF2B5EF4-FFF2-40B4-BE49-F238E27FC236}">
                  <a16:creationId xmlns:a16="http://schemas.microsoft.com/office/drawing/2014/main" id="{50FF7ADC-8AD4-4403-8A2F-109E5DDB3BF8}"/>
                </a:ext>
              </a:extLst>
            </p:cNvPr>
            <p:cNvSpPr/>
            <p:nvPr/>
          </p:nvSpPr>
          <p:spPr>
            <a:xfrm>
              <a:off x="83199" y="4989087"/>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R&amp;R</a:t>
              </a:r>
            </a:p>
          </p:txBody>
        </p:sp>
        <p:sp>
          <p:nvSpPr>
            <p:cNvPr id="90" name="Rectangle 89">
              <a:extLst>
                <a:ext uri="{FF2B5EF4-FFF2-40B4-BE49-F238E27FC236}">
                  <a16:creationId xmlns:a16="http://schemas.microsoft.com/office/drawing/2014/main" id="{6D47F927-F045-42C4-A040-1A40A564B71D}"/>
                </a:ext>
              </a:extLst>
            </p:cNvPr>
            <p:cNvSpPr/>
            <p:nvPr/>
          </p:nvSpPr>
          <p:spPr>
            <a:xfrm>
              <a:off x="78204" y="5379960"/>
              <a:ext cx="1051350" cy="261610"/>
            </a:xfrm>
            <a:prstGeom prst="rect">
              <a:avLst/>
            </a:prstGeom>
            <a:solidFill>
              <a:srgbClr val="92D050"/>
            </a:solidFill>
            <a:ln>
              <a:noFill/>
            </a:ln>
          </p:spPr>
          <p:txBody>
            <a:bodyPr wrap="square">
              <a:spAutoFit/>
            </a:bodyPr>
            <a:lstStyle/>
            <a:p>
              <a:pPr algn="ctr" defTabSz="2951785"/>
              <a:r>
                <a:rPr lang="en-US" sz="1100" b="1" kern="100" dirty="0">
                  <a:solidFill>
                    <a:prstClr val="black"/>
                  </a:solidFill>
                  <a:highlight>
                    <a:srgbClr val="FFFF00"/>
                  </a:highlight>
                  <a:ea typeface="SimSun" panose="02010600030101010101" pitchFamily="2" charset="-122"/>
                </a:rPr>
                <a:t>Accepted</a:t>
              </a:r>
            </a:p>
          </p:txBody>
        </p:sp>
        <p:sp>
          <p:nvSpPr>
            <p:cNvPr id="91" name="Rectangle 90">
              <a:extLst>
                <a:ext uri="{FF2B5EF4-FFF2-40B4-BE49-F238E27FC236}">
                  <a16:creationId xmlns:a16="http://schemas.microsoft.com/office/drawing/2014/main" id="{926D6668-B17C-477A-830B-2268458D871F}"/>
                </a:ext>
              </a:extLst>
            </p:cNvPr>
            <p:cNvSpPr/>
            <p:nvPr/>
          </p:nvSpPr>
          <p:spPr>
            <a:xfrm>
              <a:off x="78204" y="5789234"/>
              <a:ext cx="1051350" cy="261610"/>
            </a:xfrm>
            <a:prstGeom prst="rect">
              <a:avLst/>
            </a:prstGeom>
            <a:solidFill>
              <a:srgbClr val="92D050"/>
            </a:solidFill>
            <a:ln>
              <a:noFill/>
            </a:ln>
          </p:spPr>
          <p:txBody>
            <a:bodyPr wrap="square">
              <a:spAutoFit/>
            </a:bodyPr>
            <a:lstStyle/>
            <a:p>
              <a:pPr algn="ctr" defTabSz="2951785"/>
              <a:r>
                <a:rPr lang="en-US" sz="1100" kern="100" dirty="0">
                  <a:solidFill>
                    <a:prstClr val="black"/>
                  </a:solidFill>
                  <a:ea typeface="SimSun" panose="02010600030101010101" pitchFamily="2" charset="-122"/>
                </a:rPr>
                <a:t>Proof</a:t>
              </a:r>
            </a:p>
          </p:txBody>
        </p:sp>
        <p:sp>
          <p:nvSpPr>
            <p:cNvPr id="92" name="Rectangle 91">
              <a:extLst>
                <a:ext uri="{FF2B5EF4-FFF2-40B4-BE49-F238E27FC236}">
                  <a16:creationId xmlns:a16="http://schemas.microsoft.com/office/drawing/2014/main" id="{B7795156-6089-4418-91C5-D686C3FFB570}"/>
                </a:ext>
              </a:extLst>
            </p:cNvPr>
            <p:cNvSpPr/>
            <p:nvPr/>
          </p:nvSpPr>
          <p:spPr>
            <a:xfrm>
              <a:off x="79350" y="6167098"/>
              <a:ext cx="1051350" cy="246221"/>
            </a:xfrm>
            <a:prstGeom prst="rect">
              <a:avLst/>
            </a:prstGeom>
            <a:solidFill>
              <a:srgbClr val="92D050"/>
            </a:solidFill>
            <a:ln>
              <a:noFill/>
            </a:ln>
          </p:spPr>
          <p:txBody>
            <a:bodyPr wrap="square">
              <a:spAutoFit/>
            </a:bodyPr>
            <a:lstStyle/>
            <a:p>
              <a:pPr algn="ctr" defTabSz="2951785"/>
              <a:r>
                <a:rPr lang="en-US" sz="1000" kern="100" dirty="0">
                  <a:solidFill>
                    <a:prstClr val="black"/>
                  </a:solidFill>
                  <a:ea typeface="SimSun" panose="02010600030101010101" pitchFamily="2" charset="-122"/>
                </a:rPr>
                <a:t>Post-publication</a:t>
              </a:r>
            </a:p>
          </p:txBody>
        </p:sp>
        <p:sp>
          <p:nvSpPr>
            <p:cNvPr id="66" name="Rectangle 65">
              <a:extLst>
                <a:ext uri="{FF2B5EF4-FFF2-40B4-BE49-F238E27FC236}">
                  <a16:creationId xmlns:a16="http://schemas.microsoft.com/office/drawing/2014/main" id="{24E7BFBC-A2DB-43D2-90CE-F856CD59DA08}"/>
                </a:ext>
              </a:extLst>
            </p:cNvPr>
            <p:cNvSpPr/>
            <p:nvPr/>
          </p:nvSpPr>
          <p:spPr>
            <a:xfrm>
              <a:off x="77446" y="4209361"/>
              <a:ext cx="1065043" cy="2219348"/>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3" name="Straight Arrow Connector 2">
            <a:extLst>
              <a:ext uri="{FF2B5EF4-FFF2-40B4-BE49-F238E27FC236}">
                <a16:creationId xmlns:a16="http://schemas.microsoft.com/office/drawing/2014/main" id="{C77A0D9F-6FAE-4AEC-B2B6-5AD1C62F5CAF}"/>
              </a:ext>
            </a:extLst>
          </p:cNvPr>
          <p:cNvCxnSpPr>
            <a:stCxn id="180" idx="4"/>
            <a:endCxn id="67" idx="0"/>
          </p:cNvCxnSpPr>
          <p:nvPr/>
        </p:nvCxnSpPr>
        <p:spPr>
          <a:xfrm>
            <a:off x="577304" y="3200111"/>
            <a:ext cx="9418" cy="2395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C07E052-2780-400F-9243-209B44F6B9DB}"/>
              </a:ext>
            </a:extLst>
          </p:cNvPr>
          <p:cNvCxnSpPr>
            <a:stCxn id="80" idx="2"/>
            <a:endCxn id="82" idx="0"/>
          </p:cNvCxnSpPr>
          <p:nvPr/>
        </p:nvCxnSpPr>
        <p:spPr>
          <a:xfrm>
            <a:off x="591717" y="4091793"/>
            <a:ext cx="0" cy="12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686BD2-9442-4E1E-A77C-87FDA6CBD067}"/>
              </a:ext>
            </a:extLst>
          </p:cNvPr>
          <p:cNvCxnSpPr>
            <a:stCxn id="82" idx="2"/>
            <a:endCxn id="90" idx="0"/>
          </p:cNvCxnSpPr>
          <p:nvPr/>
        </p:nvCxnSpPr>
        <p:spPr>
          <a:xfrm flipH="1">
            <a:off x="586722" y="4479202"/>
            <a:ext cx="4995" cy="129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D64CFF-A2ED-40B7-B518-510DC1529E33}"/>
              </a:ext>
            </a:extLst>
          </p:cNvPr>
          <p:cNvCxnSpPr>
            <a:stCxn id="90" idx="2"/>
            <a:endCxn id="91" idx="0"/>
          </p:cNvCxnSpPr>
          <p:nvPr/>
        </p:nvCxnSpPr>
        <p:spPr>
          <a:xfrm>
            <a:off x="586722" y="4870075"/>
            <a:ext cx="0" cy="147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BCE5EC-D65B-4241-9FBD-446C6C27FEF8}"/>
              </a:ext>
            </a:extLst>
          </p:cNvPr>
          <p:cNvCxnSpPr>
            <a:stCxn id="91" idx="2"/>
            <a:endCxn id="92" idx="0"/>
          </p:cNvCxnSpPr>
          <p:nvPr/>
        </p:nvCxnSpPr>
        <p:spPr>
          <a:xfrm>
            <a:off x="586722" y="5279349"/>
            <a:ext cx="1146" cy="11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D2B8D9-1AF3-4FF7-BA77-9612899CB1F3}"/>
              </a:ext>
            </a:extLst>
          </p:cNvPr>
          <p:cNvCxnSpPr>
            <a:cxnSpLocks/>
            <a:stCxn id="66" idx="3"/>
            <a:endCxn id="152" idx="1"/>
          </p:cNvCxnSpPr>
          <p:nvPr/>
        </p:nvCxnSpPr>
        <p:spPr>
          <a:xfrm>
            <a:off x="1125332" y="4547540"/>
            <a:ext cx="2083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1716B3-946A-4C38-AA4E-7C76FFBD625D}"/>
              </a:ext>
            </a:extLst>
          </p:cNvPr>
          <p:cNvCxnSpPr>
            <a:cxnSpLocks/>
            <a:stCxn id="152" idx="3"/>
            <a:endCxn id="73" idx="1"/>
          </p:cNvCxnSpPr>
          <p:nvPr/>
        </p:nvCxnSpPr>
        <p:spPr>
          <a:xfrm>
            <a:off x="8795182" y="4547540"/>
            <a:ext cx="129275" cy="21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C8AC6B62-F27D-4E44-B277-859A5F02B839}"/>
              </a:ext>
            </a:extLst>
          </p:cNvPr>
          <p:cNvCxnSpPr>
            <a:cxnSpLocks/>
            <a:stCxn id="73" idx="0"/>
          </p:cNvCxnSpPr>
          <p:nvPr/>
        </p:nvCxnSpPr>
        <p:spPr>
          <a:xfrm rot="16200000" flipV="1">
            <a:off x="6114307" y="881947"/>
            <a:ext cx="2229700" cy="4336435"/>
          </a:xfrm>
          <a:prstGeom prst="bentConnector2">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FE32E89-A126-49DB-8213-3D81EB67DC85}"/>
              </a:ext>
            </a:extLst>
          </p:cNvPr>
          <p:cNvCxnSpPr>
            <a:cxnSpLocks/>
            <a:endCxn id="152" idx="0"/>
          </p:cNvCxnSpPr>
          <p:nvPr/>
        </p:nvCxnSpPr>
        <p:spPr>
          <a:xfrm>
            <a:off x="5060939" y="1925870"/>
            <a:ext cx="3492" cy="12820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F37E8798-5890-4D23-BFEE-EB98DD95B61F}"/>
              </a:ext>
            </a:extLst>
          </p:cNvPr>
          <p:cNvSpPr/>
          <p:nvPr/>
        </p:nvSpPr>
        <p:spPr>
          <a:xfrm>
            <a:off x="9650662" y="4998792"/>
            <a:ext cx="986555" cy="1815882"/>
          </a:xfrm>
          <a:prstGeom prst="rect">
            <a:avLst/>
          </a:prstGeom>
          <a:solidFill>
            <a:srgbClr val="92D050"/>
          </a:solidFill>
          <a:ln>
            <a:solidFill>
              <a:schemeClr val="accent1">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defTabSz="2951785"/>
            <a:r>
              <a:rPr lang="en-US" sz="800" kern="100" dirty="0">
                <a:solidFill>
                  <a:prstClr val="black"/>
                </a:solidFill>
                <a:ea typeface="SimSun" panose="02010600030101010101" pitchFamily="2" charset="-122"/>
              </a:rPr>
              <a:t>Another package may be created with all or some data removed, but with instructions (data availability statements) on how to get and where to put them in the package, depending on who owns the data used by the author(s).</a:t>
            </a:r>
          </a:p>
        </p:txBody>
      </p:sp>
      <p:cxnSp>
        <p:nvCxnSpPr>
          <p:cNvPr id="108" name="Straight Arrow Connector 107">
            <a:extLst>
              <a:ext uri="{FF2B5EF4-FFF2-40B4-BE49-F238E27FC236}">
                <a16:creationId xmlns:a16="http://schemas.microsoft.com/office/drawing/2014/main" id="{EB127ABA-264D-44A6-BF44-6352A84B4F56}"/>
              </a:ext>
            </a:extLst>
          </p:cNvPr>
          <p:cNvCxnSpPr>
            <a:cxnSpLocks/>
            <a:endCxn id="133" idx="0"/>
          </p:cNvCxnSpPr>
          <p:nvPr/>
        </p:nvCxnSpPr>
        <p:spPr>
          <a:xfrm>
            <a:off x="10143940" y="4563213"/>
            <a:ext cx="0" cy="4355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F83AEAE-8381-4EEF-A8E2-31086C2CD19F}"/>
              </a:ext>
            </a:extLst>
          </p:cNvPr>
          <p:cNvCxnSpPr>
            <a:cxnSpLocks/>
            <a:stCxn id="133" idx="3"/>
          </p:cNvCxnSpPr>
          <p:nvPr/>
        </p:nvCxnSpPr>
        <p:spPr>
          <a:xfrm flipV="1">
            <a:off x="10637217" y="5783630"/>
            <a:ext cx="142475" cy="1231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CDAF714B-3A0E-49D7-8F6A-55A2010C0B2B}"/>
              </a:ext>
            </a:extLst>
          </p:cNvPr>
          <p:cNvSpPr/>
          <p:nvPr/>
        </p:nvSpPr>
        <p:spPr>
          <a:xfrm>
            <a:off x="29277" y="1704829"/>
            <a:ext cx="1096055" cy="769038"/>
          </a:xfrm>
          <a:prstGeom prst="ellipse">
            <a:avLst/>
          </a:prstGeom>
          <a:solidFill>
            <a:srgbClr val="92D050"/>
          </a:solidFill>
          <a:ln w="25400" cap="flat" cmpd="sng" algn="ctr">
            <a:solidFill>
              <a:srgbClr val="9BBB59">
                <a:shade val="50000"/>
              </a:srgbClr>
            </a:solidFill>
            <a:prstDash val="solid"/>
          </a:ln>
          <a:effectLst/>
        </p:spPr>
        <p:txBody>
          <a:bodyPr rtlCol="0" anchor="ctr"/>
          <a:lstStyle/>
          <a:p>
            <a:pPr marL="0" marR="0" lvl="0" indent="0" algn="ctr" defTabSz="2951785" eaLnBrk="1" fontAlgn="auto" latinLnBrk="0" hangingPunct="1">
              <a:lnSpc>
                <a:spcPct val="100000"/>
              </a:lnSpc>
              <a:spcBef>
                <a:spcPts val="0"/>
              </a:spcBef>
              <a:spcAft>
                <a:spcPts val="0"/>
              </a:spcAft>
              <a:buClrTx/>
              <a:buSzTx/>
              <a:buFontTx/>
              <a:buNone/>
              <a:tabLst/>
              <a:defRPr/>
            </a:pPr>
            <a:r>
              <a:rPr kumimoji="0" lang="en-US" sz="1000" b="0" i="0" u="none" strike="noStrike" kern="100" cap="none" spc="0" normalizeH="0" baseline="0" noProof="0" dirty="0">
                <a:ln>
                  <a:noFill/>
                </a:ln>
                <a:solidFill>
                  <a:prstClr val="black"/>
                </a:solidFill>
                <a:effectLst/>
                <a:uLnTx/>
                <a:uFillTx/>
                <a:latin typeface="Calibri"/>
                <a:ea typeface="SimSun" panose="02010600030101010101" pitchFamily="2" charset="-122"/>
                <a:cs typeface="+mn-cs"/>
              </a:rPr>
              <a:t>Post-manuscript writing review of RM</a:t>
            </a:r>
          </a:p>
        </p:txBody>
      </p:sp>
      <p:cxnSp>
        <p:nvCxnSpPr>
          <p:cNvPr id="10" name="Straight Arrow Connector 9">
            <a:extLst>
              <a:ext uri="{FF2B5EF4-FFF2-40B4-BE49-F238E27FC236}">
                <a16:creationId xmlns:a16="http://schemas.microsoft.com/office/drawing/2014/main" id="{778BC6CF-6509-4E42-BF62-7C04F7504413}"/>
              </a:ext>
            </a:extLst>
          </p:cNvPr>
          <p:cNvCxnSpPr>
            <a:stCxn id="69" idx="4"/>
            <a:endCxn id="180" idx="0"/>
          </p:cNvCxnSpPr>
          <p:nvPr/>
        </p:nvCxnSpPr>
        <p:spPr>
          <a:xfrm flipH="1">
            <a:off x="577304" y="2473867"/>
            <a:ext cx="1" cy="2377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663311" y="895740"/>
            <a:ext cx="10687876" cy="132556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Results Reproduction Service</a:t>
            </a:r>
          </a:p>
          <a:p>
            <a:endParaRPr lang="en-US" dirty="0"/>
          </a:p>
          <a:p>
            <a:endParaRPr lang="en-US" dirty="0"/>
          </a:p>
          <a:p>
            <a:endParaRPr lang="en-US" dirty="0"/>
          </a:p>
        </p:txBody>
      </p:sp>
      <p:sp>
        <p:nvSpPr>
          <p:cNvPr id="70" name="TextBox 69">
            <a:extLst>
              <a:ext uri="{FF2B5EF4-FFF2-40B4-BE49-F238E27FC236}">
                <a16:creationId xmlns:a16="http://schemas.microsoft.com/office/drawing/2014/main" id="{6F9B2DAE-70B3-416B-AC8E-C78F96235FC0}"/>
              </a:ext>
            </a:extLst>
          </p:cNvPr>
          <p:cNvSpPr txBox="1"/>
          <p:nvPr/>
        </p:nvSpPr>
        <p:spPr>
          <a:xfrm>
            <a:off x="219259" y="6238688"/>
            <a:ext cx="7009898" cy="369332"/>
          </a:xfrm>
          <a:prstGeom prst="rect">
            <a:avLst/>
          </a:prstGeom>
          <a:noFill/>
        </p:spPr>
        <p:txBody>
          <a:bodyPr wrap="square">
            <a:spAutoFit/>
          </a:bodyPr>
          <a:lstStyle/>
          <a:p>
            <a:r>
              <a:rPr lang="en-US" dirty="0"/>
              <a:t>https://socialsciences.cornell.edu/research-support/R-squared</a:t>
            </a:r>
          </a:p>
        </p:txBody>
      </p:sp>
      <p:pic>
        <p:nvPicPr>
          <p:cNvPr id="71" name="Picture 70">
            <a:extLst>
              <a:ext uri="{FF2B5EF4-FFF2-40B4-BE49-F238E27FC236}">
                <a16:creationId xmlns:a16="http://schemas.microsoft.com/office/drawing/2014/main" id="{4E2F775D-854E-4FF9-BC09-6B6630494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9539" y="606961"/>
            <a:ext cx="1828800" cy="438912"/>
          </a:xfrm>
          <a:prstGeom prst="rect">
            <a:avLst/>
          </a:prstGeom>
        </p:spPr>
      </p:pic>
    </p:spTree>
    <p:extLst>
      <p:ext uri="{BB962C8B-B14F-4D97-AF65-F5344CB8AC3E}">
        <p14:creationId xmlns:p14="http://schemas.microsoft.com/office/powerpoint/2010/main" val="39187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p:nvPr/>
        </p:nvSpPr>
        <p:spPr>
          <a:xfrm>
            <a:off x="454025" y="1727708"/>
            <a:ext cx="11308080" cy="3495675"/>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The Cornell Center for Social Sciences provides a welcoming environment for everyone embracing  all backgrounds or identities. All instructors and attendees agree to abide by our community  norms. We encourage the following behaviors in our workshops: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Respect differing viewpoints and ideas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0"/>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Share your own perspectives and ask any questions</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Accept constructive criticism</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Use welcoming and inclusive language</a:t>
            </a:r>
            <a:endParaRPr sz="1800" b="0" i="0" u="none" strike="noStrike" cap="none" dirty="0">
              <a:solidFill>
                <a:srgbClr val="000000"/>
              </a:solidFill>
              <a:latin typeface="Verdana"/>
              <a:ea typeface="Verdana"/>
              <a:cs typeface="Verdana"/>
              <a:sym typeface="Verdana"/>
            </a:endParaRPr>
          </a:p>
          <a:p>
            <a:pPr marL="469900" marR="0" lvl="0" indent="-367030" algn="l" rtl="0">
              <a:lnSpc>
                <a:spcPct val="100000"/>
              </a:lnSpc>
              <a:spcBef>
                <a:spcPts val="325"/>
              </a:spcBef>
              <a:spcAft>
                <a:spcPts val="0"/>
              </a:spcAft>
              <a:buClr>
                <a:srgbClr val="000000"/>
              </a:buClr>
              <a:buSzPts val="1800"/>
              <a:buFont typeface="Arial"/>
              <a:buChar char="●"/>
            </a:pPr>
            <a:r>
              <a:rPr lang="en-US" sz="1800" b="0" i="0" u="none" strike="noStrike" cap="none" dirty="0">
                <a:solidFill>
                  <a:srgbClr val="000000"/>
                </a:solidFill>
                <a:latin typeface="Verdana"/>
                <a:ea typeface="Verdana"/>
                <a:cs typeface="Verdana"/>
                <a:sym typeface="Verdana"/>
              </a:rPr>
              <a:t>Show courtesy and respect for all instructors and attendees</a:t>
            </a:r>
            <a:endParaRPr sz="1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50"/>
              </a:spcBef>
              <a:spcAft>
                <a:spcPts val="0"/>
              </a:spcAft>
              <a:buClr>
                <a:schemeClr val="dk1"/>
              </a:buClr>
              <a:buSzPts val="2000"/>
              <a:buFont typeface="Arial"/>
              <a:buNone/>
            </a:pPr>
            <a:endParaRPr sz="2000" b="0" i="0" u="none" strike="noStrike" cap="none" dirty="0">
              <a:solidFill>
                <a:srgbClr val="000000"/>
              </a:solidFill>
              <a:latin typeface="Verdana"/>
              <a:ea typeface="Verdana"/>
              <a:cs typeface="Verdana"/>
              <a:sym typeface="Verdana"/>
            </a:endParaRPr>
          </a:p>
          <a:p>
            <a:pPr marL="12700" marR="296545" lvl="0" indent="0" algn="l" rtl="0">
              <a:lnSpc>
                <a:spcPct val="114999"/>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If you believe that an instructor or attendee has violated the code of conduct, please report the  violation to </a:t>
            </a:r>
            <a:r>
              <a:rPr lang="en-US" sz="1800" b="0" i="0" u="sng" strike="noStrike" cap="none" dirty="0">
                <a:solidFill>
                  <a:srgbClr val="0097A7"/>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CCSS-ResearchSupport@cornell.edu</a:t>
            </a:r>
            <a:r>
              <a:rPr lang="en-US" sz="1800" b="0" i="0" u="none" strike="noStrike" cap="none" dirty="0">
                <a:solidFill>
                  <a:srgbClr val="000000"/>
                </a:solidFill>
                <a:latin typeface="Verdana"/>
                <a:ea typeface="Verdana"/>
                <a:cs typeface="Verdana"/>
                <a:sym typeface="Verdana"/>
              </a:rPr>
              <a:t>. We take all reported incidents seriously.</a:t>
            </a:r>
            <a:endParaRPr sz="1800" b="0" i="0" u="none" strike="noStrike" cap="none" dirty="0">
              <a:solidFill>
                <a:srgbClr val="000000"/>
              </a:solidFill>
              <a:latin typeface="Verdana"/>
              <a:ea typeface="Verdana"/>
              <a:cs typeface="Verdana"/>
              <a:sym typeface="Verdana"/>
            </a:endParaRPr>
          </a:p>
        </p:txBody>
      </p:sp>
      <p:sp>
        <p:nvSpPr>
          <p:cNvPr id="132" name="Google Shape;132;p2"/>
          <p:cNvSpPr txBox="1">
            <a:spLocks noGrp="1"/>
          </p:cNvSpPr>
          <p:nvPr>
            <p:ph type="title"/>
          </p:nvPr>
        </p:nvSpPr>
        <p:spPr>
          <a:xfrm>
            <a:off x="454025" y="1096264"/>
            <a:ext cx="8894445" cy="4565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3700"/>
              <a:buNone/>
            </a:pPr>
            <a:r>
              <a:rPr lang="en-US" sz="2800" b="1" dirty="0">
                <a:solidFill>
                  <a:srgbClr val="000000"/>
                </a:solidFill>
                <a:latin typeface="Verdana"/>
                <a:ea typeface="Verdana"/>
              </a:rPr>
              <a:t>CCSS Research Support Code of Conduct</a:t>
            </a:r>
            <a:endParaRPr sz="2800" b="1" dirty="0">
              <a:solidFill>
                <a:srgbClr val="000000"/>
              </a:solidFill>
              <a:latin typeface="Verdana"/>
              <a:ea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475DC9-32F4-4F03-ACAA-06D933B858F0}"/>
              </a:ext>
            </a:extLst>
          </p:cNvPr>
          <p:cNvSpPr/>
          <p:nvPr/>
        </p:nvSpPr>
        <p:spPr>
          <a:xfrm>
            <a:off x="3466432" y="2296309"/>
            <a:ext cx="2286000" cy="2286000"/>
          </a:xfrm>
          <a:prstGeom prst="rect">
            <a:avLst/>
          </a:prstGeom>
          <a:solidFill>
            <a:srgbClr val="7BA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08FEDE-79F3-43AE-8A32-B31EA836FF98}"/>
              </a:ext>
            </a:extLst>
          </p:cNvPr>
          <p:cNvSpPr/>
          <p:nvPr/>
        </p:nvSpPr>
        <p:spPr>
          <a:xfrm>
            <a:off x="6210969" y="2296309"/>
            <a:ext cx="2286000" cy="2286000"/>
          </a:xfrm>
          <a:prstGeom prst="rect">
            <a:avLst/>
          </a:prstGeom>
          <a:solidFill>
            <a:srgbClr val="B31B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BEF27B-7BF8-45D3-8560-DDCAA4C4DBAF}"/>
              </a:ext>
            </a:extLst>
          </p:cNvPr>
          <p:cNvSpPr/>
          <p:nvPr/>
        </p:nvSpPr>
        <p:spPr>
          <a:xfrm>
            <a:off x="8955505" y="2296309"/>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228AC7-722B-4058-B2A0-0DDD4180A5F0}"/>
              </a:ext>
            </a:extLst>
          </p:cNvPr>
          <p:cNvSpPr/>
          <p:nvPr/>
        </p:nvSpPr>
        <p:spPr>
          <a:xfrm>
            <a:off x="721895" y="2296309"/>
            <a:ext cx="2286000" cy="228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98E598-85EA-4FAF-B711-84A0CB4DC7EB}"/>
              </a:ext>
            </a:extLst>
          </p:cNvPr>
          <p:cNvPicPr>
            <a:picLocks noChangeAspect="1"/>
          </p:cNvPicPr>
          <p:nvPr/>
        </p:nvPicPr>
        <p:blipFill>
          <a:blip r:embed="rId3"/>
          <a:stretch>
            <a:fillRect/>
          </a:stretch>
        </p:blipFill>
        <p:spPr>
          <a:xfrm>
            <a:off x="3898232" y="2524909"/>
            <a:ext cx="1422400" cy="1828800"/>
          </a:xfrm>
          <a:prstGeom prst="rect">
            <a:avLst/>
          </a:prstGeom>
        </p:spPr>
      </p:pic>
      <p:pic>
        <p:nvPicPr>
          <p:cNvPr id="3" name="Picture 2">
            <a:extLst>
              <a:ext uri="{FF2B5EF4-FFF2-40B4-BE49-F238E27FC236}">
                <a16:creationId xmlns:a16="http://schemas.microsoft.com/office/drawing/2014/main" id="{0AD84D7D-D81D-4ECE-A118-2EDF9F415D87}"/>
              </a:ext>
            </a:extLst>
          </p:cNvPr>
          <p:cNvPicPr>
            <a:picLocks noChangeAspect="1"/>
          </p:cNvPicPr>
          <p:nvPr/>
        </p:nvPicPr>
        <p:blipFill>
          <a:blip r:embed="rId4"/>
          <a:stretch>
            <a:fillRect/>
          </a:stretch>
        </p:blipFill>
        <p:spPr>
          <a:xfrm>
            <a:off x="6439569" y="2812740"/>
            <a:ext cx="1828800" cy="1282890"/>
          </a:xfrm>
          <a:prstGeom prst="rect">
            <a:avLst/>
          </a:prstGeom>
        </p:spPr>
      </p:pic>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5"/>
          <a:stretch>
            <a:fillRect/>
          </a:stretch>
        </p:blipFill>
        <p:spPr>
          <a:xfrm>
            <a:off x="9341658" y="2539785"/>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File Review</a:t>
            </a:r>
          </a:p>
        </p:txBody>
      </p:sp>
      <p:sp>
        <p:nvSpPr>
          <p:cNvPr id="21" name="TextBox 20">
            <a:extLst>
              <a:ext uri="{FF2B5EF4-FFF2-40B4-BE49-F238E27FC236}">
                <a16:creationId xmlns:a16="http://schemas.microsoft.com/office/drawing/2014/main" id="{397AFA90-0518-46DA-9732-917133F014C9}"/>
              </a:ext>
            </a:extLst>
          </p:cNvPr>
          <p:cNvSpPr txBox="1"/>
          <p:nvPr/>
        </p:nvSpPr>
        <p:spPr>
          <a:xfrm>
            <a:off x="3466432"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Doc Review</a:t>
            </a:r>
          </a:p>
        </p:txBody>
      </p:sp>
      <p:sp>
        <p:nvSpPr>
          <p:cNvPr id="22" name="TextBox 21">
            <a:extLst>
              <a:ext uri="{FF2B5EF4-FFF2-40B4-BE49-F238E27FC236}">
                <a16:creationId xmlns:a16="http://schemas.microsoft.com/office/drawing/2014/main" id="{AEB7AA6E-6470-4D6C-8201-2E01B18F7475}"/>
              </a:ext>
            </a:extLst>
          </p:cNvPr>
          <p:cNvSpPr txBox="1"/>
          <p:nvPr/>
        </p:nvSpPr>
        <p:spPr>
          <a:xfrm>
            <a:off x="6210969"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Data Review</a:t>
            </a:r>
          </a:p>
        </p:txBody>
      </p:sp>
      <p:sp>
        <p:nvSpPr>
          <p:cNvPr id="23" name="TextBox 22">
            <a:extLst>
              <a:ext uri="{FF2B5EF4-FFF2-40B4-BE49-F238E27FC236}">
                <a16:creationId xmlns:a16="http://schemas.microsoft.com/office/drawing/2014/main" id="{86A1CE95-13B4-4BE4-A9B6-D543AF6A7192}"/>
              </a:ext>
            </a:extLst>
          </p:cNvPr>
          <p:cNvSpPr txBox="1"/>
          <p:nvPr/>
        </p:nvSpPr>
        <p:spPr>
          <a:xfrm>
            <a:off x="8955504" y="4605206"/>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pic>
        <p:nvPicPr>
          <p:cNvPr id="15" name="Picture 14">
            <a:extLst>
              <a:ext uri="{FF2B5EF4-FFF2-40B4-BE49-F238E27FC236}">
                <a16:creationId xmlns:a16="http://schemas.microsoft.com/office/drawing/2014/main" id="{3BED6CE3-2DCC-49FA-82E3-77A3FDCF97AF}"/>
              </a:ext>
            </a:extLst>
          </p:cNvPr>
          <p:cNvPicPr>
            <a:picLocks noChangeAspect="1"/>
          </p:cNvPicPr>
          <p:nvPr/>
        </p:nvPicPr>
        <p:blipFill>
          <a:blip r:embed="rId6"/>
          <a:stretch>
            <a:fillRect/>
          </a:stretch>
        </p:blipFill>
        <p:spPr>
          <a:xfrm>
            <a:off x="950495" y="2797864"/>
            <a:ext cx="1828800" cy="1312642"/>
          </a:xfrm>
          <a:prstGeom prst="rect">
            <a:avLst/>
          </a:prstGeom>
        </p:spPr>
      </p:pic>
      <p:sp>
        <p:nvSpPr>
          <p:cNvPr id="17" name="TextBox 16">
            <a:extLst>
              <a:ext uri="{FF2B5EF4-FFF2-40B4-BE49-F238E27FC236}">
                <a16:creationId xmlns:a16="http://schemas.microsoft.com/office/drawing/2014/main" id="{D7046153-E058-4455-B1C5-1C92F437C3A3}"/>
              </a:ext>
            </a:extLst>
          </p:cNvPr>
          <p:cNvSpPr txBox="1"/>
          <p:nvPr/>
        </p:nvSpPr>
        <p:spPr>
          <a:xfrm>
            <a:off x="440636" y="328259"/>
            <a:ext cx="11004884" cy="1200329"/>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endParaRPr lang="en-US" sz="3600" dirty="0">
              <a:solidFill>
                <a:srgbClr val="A32428"/>
              </a:solidFill>
              <a:latin typeface="Playfair Display ExtraBold" pitchFamily="2" charset="0"/>
            </a:endParaRPr>
          </a:p>
        </p:txBody>
      </p:sp>
      <p:pic>
        <p:nvPicPr>
          <p:cNvPr id="19" name="Picture 18">
            <a:extLst>
              <a:ext uri="{FF2B5EF4-FFF2-40B4-BE49-F238E27FC236}">
                <a16:creationId xmlns:a16="http://schemas.microsoft.com/office/drawing/2014/main" id="{F9EC9342-1304-4DF7-BFD2-3E74D6AF00B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327840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228AC7-722B-4058-B2A0-0DDD4180A5F0}"/>
              </a:ext>
            </a:extLst>
          </p:cNvPr>
          <p:cNvSpPr/>
          <p:nvPr/>
        </p:nvSpPr>
        <p:spPr>
          <a:xfrm>
            <a:off x="721895" y="2296309"/>
            <a:ext cx="2286000" cy="2286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EF1161-3960-43F6-8558-9AB20AE227E7}"/>
              </a:ext>
            </a:extLst>
          </p:cNvPr>
          <p:cNvSpPr txBox="1"/>
          <p:nvPr/>
        </p:nvSpPr>
        <p:spPr>
          <a:xfrm>
            <a:off x="721895" y="4605206"/>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File Review</a:t>
            </a:r>
          </a:p>
        </p:txBody>
      </p:sp>
      <p:pic>
        <p:nvPicPr>
          <p:cNvPr id="15" name="Picture 14">
            <a:extLst>
              <a:ext uri="{FF2B5EF4-FFF2-40B4-BE49-F238E27FC236}">
                <a16:creationId xmlns:a16="http://schemas.microsoft.com/office/drawing/2014/main" id="{3BED6CE3-2DCC-49FA-82E3-77A3FDCF97AF}"/>
              </a:ext>
            </a:extLst>
          </p:cNvPr>
          <p:cNvPicPr>
            <a:picLocks noChangeAspect="1"/>
          </p:cNvPicPr>
          <p:nvPr/>
        </p:nvPicPr>
        <p:blipFill>
          <a:blip r:embed="rId3"/>
          <a:stretch>
            <a:fillRect/>
          </a:stretch>
        </p:blipFill>
        <p:spPr>
          <a:xfrm>
            <a:off x="950495" y="2797864"/>
            <a:ext cx="1828800" cy="1312642"/>
          </a:xfrm>
          <a:prstGeom prst="rect">
            <a:avLst/>
          </a:prstGeom>
        </p:spPr>
      </p:pic>
      <p:sp>
        <p:nvSpPr>
          <p:cNvPr id="17" name="TextBox 16">
            <a:extLst>
              <a:ext uri="{FF2B5EF4-FFF2-40B4-BE49-F238E27FC236}">
                <a16:creationId xmlns:a16="http://schemas.microsoft.com/office/drawing/2014/main" id="{D7046153-E058-4455-B1C5-1C92F437C3A3}"/>
              </a:ext>
            </a:extLst>
          </p:cNvPr>
          <p:cNvSpPr txBox="1"/>
          <p:nvPr/>
        </p:nvSpPr>
        <p:spPr>
          <a:xfrm>
            <a:off x="609601" y="377371"/>
            <a:ext cx="11004884" cy="1200329"/>
          </a:xfrm>
          <a:prstGeom prst="rect">
            <a:avLst/>
          </a:prstGeom>
          <a:noFill/>
        </p:spPr>
        <p:txBody>
          <a:bodyPr wrap="square" rtlCol="0">
            <a:spAutoFit/>
          </a:bodyPr>
          <a:lstStyle/>
          <a:p>
            <a:r>
              <a:rPr lang="en-US" sz="3600" dirty="0">
                <a:solidFill>
                  <a:srgbClr val="A32428"/>
                </a:solidFill>
                <a:latin typeface="Playfair Display ExtraBold" pitchFamily="2" charset="0"/>
              </a:rPr>
              <a:t>Data Quality Review</a:t>
            </a:r>
          </a:p>
          <a:p>
            <a:endParaRPr lang="en-US" sz="3600" dirty="0">
              <a:solidFill>
                <a:srgbClr val="A32428"/>
              </a:solidFill>
              <a:latin typeface="Playfair Display ExtraBold" pitchFamily="2" charset="0"/>
            </a:endParaRPr>
          </a:p>
        </p:txBody>
      </p:sp>
      <p:sp>
        <p:nvSpPr>
          <p:cNvPr id="5" name="TextBox 4">
            <a:extLst>
              <a:ext uri="{FF2B5EF4-FFF2-40B4-BE49-F238E27FC236}">
                <a16:creationId xmlns:a16="http://schemas.microsoft.com/office/drawing/2014/main" id="{C5906DEA-E7E6-48D9-9C36-6BA24D055A60}"/>
              </a:ext>
            </a:extLst>
          </p:cNvPr>
          <p:cNvSpPr txBox="1"/>
          <p:nvPr/>
        </p:nvSpPr>
        <p:spPr>
          <a:xfrm>
            <a:off x="3236495" y="1616765"/>
            <a:ext cx="5017169" cy="4308872"/>
          </a:xfrm>
          <a:prstGeom prst="rect">
            <a:avLst/>
          </a:prstGeom>
          <a:noFill/>
        </p:spPr>
        <p:txBody>
          <a:bodyPr wrap="square" rtlCol="0">
            <a:spAutoFit/>
          </a:bodyPr>
          <a:lstStyle/>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Check for presence of all (necessary) files</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Files in one project folder</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Project folder has sub-folders to group files by type e.g., code, original data, analytic data, output, etc.</a:t>
            </a:r>
          </a:p>
          <a:p>
            <a:pPr marL="465138" indent="-465138">
              <a:spcAft>
                <a:spcPts val="1200"/>
              </a:spcAft>
              <a:buClr>
                <a:srgbClr val="A32428"/>
              </a:buClr>
              <a:buSzPct val="110000"/>
              <a:buFont typeface="Webdings" panose="05030102010509060703" pitchFamily="18" charset="2"/>
              <a:buChar char="a"/>
            </a:pPr>
            <a:r>
              <a:rPr lang="en-US" sz="2400" dirty="0">
                <a:latin typeface="+mj-lt"/>
                <a:ea typeface="Roboto" panose="02000000000000000000" pitchFamily="2" charset="0"/>
              </a:rPr>
              <a:t>Has Readme that describes content</a:t>
            </a:r>
          </a:p>
          <a:p>
            <a:endParaRPr lang="en-US" dirty="0">
              <a:latin typeface="+mj-lt"/>
            </a:endParaRPr>
          </a:p>
        </p:txBody>
      </p:sp>
      <p:pic>
        <p:nvPicPr>
          <p:cNvPr id="7" name="Picture 6">
            <a:extLst>
              <a:ext uri="{FF2B5EF4-FFF2-40B4-BE49-F238E27FC236}">
                <a16:creationId xmlns:a16="http://schemas.microsoft.com/office/drawing/2014/main" id="{14E63EFC-30FE-423D-A369-428E99C20008}"/>
              </a:ext>
            </a:extLst>
          </p:cNvPr>
          <p:cNvPicPr>
            <a:picLocks noChangeAspect="1"/>
          </p:cNvPicPr>
          <p:nvPr/>
        </p:nvPicPr>
        <p:blipFill rotWithShape="1">
          <a:blip r:embed="rId4">
            <a:extLst>
              <a:ext uri="{28A0092B-C50C-407E-A947-70E740481C1C}">
                <a14:useLocalDpi xmlns:a14="http://schemas.microsoft.com/office/drawing/2010/main" val="0"/>
              </a:ext>
            </a:extLst>
          </a:blip>
          <a:srcRect l="12985" t="18487" r="15972" b="18035"/>
          <a:stretch/>
        </p:blipFill>
        <p:spPr>
          <a:xfrm>
            <a:off x="8138479" y="2345531"/>
            <a:ext cx="3169287" cy="2187555"/>
          </a:xfrm>
          <a:prstGeom prst="rect">
            <a:avLst/>
          </a:prstGeom>
        </p:spPr>
      </p:pic>
      <p:pic>
        <p:nvPicPr>
          <p:cNvPr id="2" name="Picture 1">
            <a:extLst>
              <a:ext uri="{FF2B5EF4-FFF2-40B4-BE49-F238E27FC236}">
                <a16:creationId xmlns:a16="http://schemas.microsoft.com/office/drawing/2014/main" id="{72343DF8-8A7C-942C-05F2-30F0244171E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32598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475DC9-32F4-4F03-ACAA-06D933B858F0}"/>
              </a:ext>
            </a:extLst>
          </p:cNvPr>
          <p:cNvSpPr/>
          <p:nvPr/>
        </p:nvSpPr>
        <p:spPr>
          <a:xfrm>
            <a:off x="721895" y="2296310"/>
            <a:ext cx="2286000" cy="2286000"/>
          </a:xfrm>
          <a:prstGeom prst="rect">
            <a:avLst/>
          </a:prstGeom>
          <a:solidFill>
            <a:srgbClr val="7BA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98E598-85EA-4FAF-B711-84A0CB4DC7EB}"/>
              </a:ext>
            </a:extLst>
          </p:cNvPr>
          <p:cNvPicPr>
            <a:picLocks noChangeAspect="1"/>
          </p:cNvPicPr>
          <p:nvPr/>
        </p:nvPicPr>
        <p:blipFill>
          <a:blip r:embed="rId3"/>
          <a:stretch>
            <a:fillRect/>
          </a:stretch>
        </p:blipFill>
        <p:spPr>
          <a:xfrm>
            <a:off x="1153695" y="2524910"/>
            <a:ext cx="1422400"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7"/>
            <a:ext cx="2286000" cy="523220"/>
          </a:xfrm>
          <a:prstGeom prst="rect">
            <a:avLst/>
          </a:prstGeom>
          <a:noFill/>
        </p:spPr>
        <p:txBody>
          <a:bodyPr wrap="square" rtlCol="0">
            <a:spAutoFit/>
          </a:bodyPr>
          <a:lstStyle/>
          <a:p>
            <a:pPr algn="ctr"/>
            <a:r>
              <a:rPr lang="en-US" sz="2800" dirty="0">
                <a:latin typeface="Roboto" panose="02000000000000000000" pitchFamily="2" charset="0"/>
                <a:ea typeface="Roboto" panose="02000000000000000000" pitchFamily="2" charset="0"/>
              </a:rPr>
              <a:t>Doc Review</a:t>
            </a:r>
          </a:p>
        </p:txBody>
      </p:sp>
      <p:sp>
        <p:nvSpPr>
          <p:cNvPr id="19" name="TextBox 18">
            <a:extLst>
              <a:ext uri="{FF2B5EF4-FFF2-40B4-BE49-F238E27FC236}">
                <a16:creationId xmlns:a16="http://schemas.microsoft.com/office/drawing/2014/main" id="{468571C0-35C5-435F-9C08-93FCE11D785B}"/>
              </a:ext>
            </a:extLst>
          </p:cNvPr>
          <p:cNvSpPr txBox="1"/>
          <p:nvPr/>
        </p:nvSpPr>
        <p:spPr>
          <a:xfrm>
            <a:off x="3549317" y="1447800"/>
            <a:ext cx="8065168" cy="5293757"/>
          </a:xfrm>
          <a:prstGeom prst="rect">
            <a:avLst/>
          </a:prstGeom>
          <a:noFill/>
        </p:spPr>
        <p:txBody>
          <a:bodyPr wrap="square" rtlCol="0">
            <a:spAutoFit/>
          </a:bodyPr>
          <a:lstStyle/>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Confirm the presence of comprehensive descriptive information necessary for informed reuse</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Data definitions</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Variable construction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Methodology</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Sampling information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Original data source citation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Analysis software version</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Questionnaires, codebooks</a:t>
            </a:r>
          </a:p>
          <a:p>
            <a:pPr marL="798513" lvl="1" indent="-333375">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Data Availability Statements</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Link to related research products</a:t>
            </a:r>
          </a:p>
        </p:txBody>
      </p:sp>
      <p:pic>
        <p:nvPicPr>
          <p:cNvPr id="3" name="Picture 2">
            <a:extLst>
              <a:ext uri="{FF2B5EF4-FFF2-40B4-BE49-F238E27FC236}">
                <a16:creationId xmlns:a16="http://schemas.microsoft.com/office/drawing/2014/main" id="{109369D4-F539-9563-9D6B-3088EF7133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342541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08FEDE-79F3-43AE-8A32-B31EA836FF98}"/>
              </a:ext>
            </a:extLst>
          </p:cNvPr>
          <p:cNvSpPr/>
          <p:nvPr/>
        </p:nvSpPr>
        <p:spPr>
          <a:xfrm>
            <a:off x="721895" y="2296310"/>
            <a:ext cx="2286000" cy="2286000"/>
          </a:xfrm>
          <a:prstGeom prst="rect">
            <a:avLst/>
          </a:prstGeom>
          <a:solidFill>
            <a:srgbClr val="B31B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3" name="Picture 2">
            <a:extLst>
              <a:ext uri="{FF2B5EF4-FFF2-40B4-BE49-F238E27FC236}">
                <a16:creationId xmlns:a16="http://schemas.microsoft.com/office/drawing/2014/main" id="{0AD84D7D-D81D-4ECE-A118-2EDF9F415D87}"/>
              </a:ext>
            </a:extLst>
          </p:cNvPr>
          <p:cNvPicPr>
            <a:picLocks noChangeAspect="1"/>
          </p:cNvPicPr>
          <p:nvPr/>
        </p:nvPicPr>
        <p:blipFill>
          <a:blip r:embed="rId3"/>
          <a:stretch>
            <a:fillRect/>
          </a:stretch>
        </p:blipFill>
        <p:spPr>
          <a:xfrm>
            <a:off x="950495" y="2812741"/>
            <a:ext cx="1828800" cy="128289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605207"/>
            <a:ext cx="2286000" cy="523220"/>
          </a:xfrm>
          <a:prstGeom prst="rect">
            <a:avLst/>
          </a:prstGeom>
          <a:noFill/>
        </p:spPr>
        <p:txBody>
          <a:bodyPr wrap="square" rtlCol="0">
            <a:spAutoFit/>
          </a:bodyPr>
          <a:lstStyle/>
          <a:p>
            <a:pPr algn="ctr"/>
            <a:r>
              <a:rPr lang="en-US" sz="2800" dirty="0">
                <a:latin typeface="+mj-lt"/>
                <a:ea typeface="Roboto" panose="02000000000000000000" pitchFamily="2" charset="0"/>
              </a:rPr>
              <a:t>Data Review</a:t>
            </a:r>
          </a:p>
        </p:txBody>
      </p:sp>
      <p:sp>
        <p:nvSpPr>
          <p:cNvPr id="20" name="TextBox 19">
            <a:extLst>
              <a:ext uri="{FF2B5EF4-FFF2-40B4-BE49-F238E27FC236}">
                <a16:creationId xmlns:a16="http://schemas.microsoft.com/office/drawing/2014/main" id="{93402DC1-979E-43D6-BA80-1EB177C9469E}"/>
              </a:ext>
            </a:extLst>
          </p:cNvPr>
          <p:cNvSpPr txBox="1"/>
          <p:nvPr/>
        </p:nvSpPr>
        <p:spPr>
          <a:xfrm>
            <a:off x="3372851" y="1615288"/>
            <a:ext cx="8097254" cy="4770537"/>
          </a:xfrm>
          <a:prstGeom prst="rect">
            <a:avLst/>
          </a:prstGeom>
          <a:noFill/>
        </p:spPr>
        <p:txBody>
          <a:bodyPr wrap="square" rtlCol="0">
            <a:spAutoFit/>
          </a:bodyPr>
          <a:lstStyle/>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Check for undocumented variable and value information</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Examine data for inconsistencies and errors</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Discrepancies in number of observations </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Out-of-range or wild codes</a:t>
            </a:r>
          </a:p>
          <a:p>
            <a:pPr marL="800100" lvl="1" indent="-350838">
              <a:spcAft>
                <a:spcPts val="1200"/>
              </a:spcAft>
              <a:buClr>
                <a:srgbClr val="A32428"/>
              </a:buClr>
              <a:buFont typeface="Arial" panose="020B0604020202020204" pitchFamily="34" charset="0"/>
              <a:buChar char="•"/>
            </a:pPr>
            <a:r>
              <a:rPr lang="en-US" sz="2200" dirty="0">
                <a:latin typeface="+mj-lt"/>
                <a:ea typeface="Roboto" panose="02000000000000000000" pitchFamily="2" charset="0"/>
              </a:rPr>
              <a:t>Undefined null values</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Review data for confidentiality/intellectual property issues, anonymization</a:t>
            </a:r>
          </a:p>
          <a:p>
            <a:pPr marL="465138" indent="-465138">
              <a:spcAft>
                <a:spcPts val="1200"/>
              </a:spcAft>
              <a:buClr>
                <a:srgbClr val="A32428"/>
              </a:buClr>
              <a:buSzPct val="115000"/>
              <a:buFont typeface="Webdings" panose="05030102010509060703" pitchFamily="18" charset="2"/>
              <a:buChar char="a"/>
            </a:pPr>
            <a:r>
              <a:rPr lang="en-US" sz="2400" dirty="0">
                <a:latin typeface="+mj-lt"/>
                <a:ea typeface="Roboto" panose="02000000000000000000" pitchFamily="2" charset="0"/>
              </a:rPr>
              <a:t>Confirm data is cited in article (and Readme)</a:t>
            </a:r>
          </a:p>
          <a:p>
            <a:pPr>
              <a:spcAft>
                <a:spcPts val="1200"/>
              </a:spcAft>
            </a:pPr>
            <a:endParaRPr lang="en-US" sz="2400" dirty="0">
              <a:latin typeface="+mj-lt"/>
              <a:ea typeface="Roboto" panose="02000000000000000000" pitchFamily="2" charset="0"/>
            </a:endParaRPr>
          </a:p>
        </p:txBody>
      </p:sp>
      <p:pic>
        <p:nvPicPr>
          <p:cNvPr id="2" name="Picture 1">
            <a:extLst>
              <a:ext uri="{FF2B5EF4-FFF2-40B4-BE49-F238E27FC236}">
                <a16:creationId xmlns:a16="http://schemas.microsoft.com/office/drawing/2014/main" id="{35D1B668-9B54-142A-D88B-832849DC7E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41781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517231" y="2069427"/>
            <a:ext cx="5626769" cy="3724096"/>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Check file names of codes contain the order of execution, i.e., prefixed with a step ##.</a:t>
            </a:r>
          </a:p>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Check for presence of master file that would execute all codes in sequence</a:t>
            </a:r>
          </a:p>
          <a:p>
            <a:pPr marL="465138" indent="-465138">
              <a:spcAft>
                <a:spcPts val="1200"/>
              </a:spcAft>
              <a:buClr>
                <a:srgbClr val="A32428"/>
              </a:buClr>
              <a:buSzPct val="115000"/>
              <a:buFont typeface="+mj-lt"/>
              <a:buAutoNum type="arabicPeriod"/>
            </a:pPr>
            <a:r>
              <a:rPr lang="en-US" sz="2400" dirty="0">
                <a:latin typeface="+mj-lt"/>
                <a:ea typeface="Roboto" panose="020B0604020202020204" charset="0"/>
              </a:rPr>
              <a:t>Identify </a:t>
            </a:r>
            <a:r>
              <a:rPr lang="en-US" sz="2400" u="sng" dirty="0">
                <a:latin typeface="+mj-lt"/>
                <a:ea typeface="Roboto" panose="020B0604020202020204" charset="0"/>
              </a:rPr>
              <a:t>software</a:t>
            </a:r>
            <a:r>
              <a:rPr lang="en-US" sz="2400" dirty="0">
                <a:latin typeface="+mj-lt"/>
                <a:ea typeface="Roboto" panose="020B0604020202020204" charset="0"/>
              </a:rPr>
              <a:t>, </a:t>
            </a:r>
            <a:r>
              <a:rPr lang="en-US" sz="2400" u="sng" dirty="0">
                <a:latin typeface="+mj-lt"/>
                <a:ea typeface="Roboto" panose="020B0604020202020204" charset="0"/>
              </a:rPr>
              <a:t>packages</a:t>
            </a:r>
            <a:r>
              <a:rPr lang="en-US" sz="2400" dirty="0">
                <a:latin typeface="+mj-lt"/>
                <a:ea typeface="Roboto" panose="020B0604020202020204" charset="0"/>
              </a:rPr>
              <a:t>, and </a:t>
            </a:r>
            <a:r>
              <a:rPr lang="en-US" sz="2400" u="sng" dirty="0">
                <a:latin typeface="+mj-lt"/>
                <a:ea typeface="Roboto" panose="020B0604020202020204" charset="0"/>
              </a:rPr>
              <a:t>OS</a:t>
            </a:r>
            <a:r>
              <a:rPr lang="en-US" sz="2400" dirty="0">
                <a:latin typeface="+mj-lt"/>
                <a:ea typeface="Roboto" panose="020B0604020202020204" charset="0"/>
              </a:rPr>
              <a:t> and their versions required to execute the code.   </a:t>
            </a:r>
            <a:endParaRPr lang="en-US" sz="2400" dirty="0">
              <a:latin typeface="+mj-lt"/>
              <a:ea typeface="Roboto" panose="02000000000000000000" pitchFamily="2" charset="0"/>
            </a:endParaRPr>
          </a:p>
        </p:txBody>
      </p:sp>
      <p:pic>
        <p:nvPicPr>
          <p:cNvPr id="7" name="Picture 6"/>
          <p:cNvPicPr>
            <a:picLocks noChangeAspect="1"/>
          </p:cNvPicPr>
          <p:nvPr/>
        </p:nvPicPr>
        <p:blipFill rotWithShape="1">
          <a:blip r:embed="rId4"/>
          <a:srcRect l="40254" t="4512" r="32464" b="55168"/>
          <a:stretch/>
        </p:blipFill>
        <p:spPr>
          <a:xfrm>
            <a:off x="9144000" y="2252340"/>
            <a:ext cx="2891315" cy="3031853"/>
          </a:xfrm>
          <a:prstGeom prst="rect">
            <a:avLst/>
          </a:prstGeom>
        </p:spPr>
      </p:pic>
      <p:pic>
        <p:nvPicPr>
          <p:cNvPr id="10" name="Picture 9">
            <a:extLst>
              <a:ext uri="{FF2B5EF4-FFF2-40B4-BE49-F238E27FC236}">
                <a16:creationId xmlns:a16="http://schemas.microsoft.com/office/drawing/2014/main" id="{B2EBA219-CCDD-423D-8A2D-85A6461F326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1113" y="6172409"/>
            <a:ext cx="1828800" cy="438912"/>
          </a:xfrm>
          <a:prstGeom prst="rect">
            <a:avLst/>
          </a:prstGeom>
        </p:spPr>
      </p:pic>
    </p:spTree>
    <p:extLst>
      <p:ext uri="{BB962C8B-B14F-4D97-AF65-F5344CB8AC3E}">
        <p14:creationId xmlns:p14="http://schemas.microsoft.com/office/powerpoint/2010/main" val="403529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403013" y="1690084"/>
            <a:ext cx="7779994" cy="3662541"/>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Convert absolute file paths to relative file paths</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Check code for presence of non-executable comments that document analysis processes </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Ensure code processes are mapped to paper sections using comments</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Unnecessary codes removed or commented out</a:t>
            </a:r>
          </a:p>
          <a:p>
            <a:pPr marL="465138" indent="-465138">
              <a:spcAft>
                <a:spcPts val="1200"/>
              </a:spcAft>
              <a:buClr>
                <a:srgbClr val="A32428"/>
              </a:buClr>
              <a:buSzPct val="115000"/>
              <a:buFont typeface="+mj-lt"/>
              <a:buAutoNum type="arabicPeriod" startAt="4"/>
            </a:pPr>
            <a:r>
              <a:rPr lang="en-US" sz="2400" dirty="0">
                <a:latin typeface="+mj-lt"/>
                <a:ea typeface="Roboto" panose="02000000000000000000" pitchFamily="2" charset="0"/>
              </a:rPr>
              <a:t>New variables and their values labeled immediately after creation</a:t>
            </a:r>
          </a:p>
        </p:txBody>
      </p:sp>
      <p:pic>
        <p:nvPicPr>
          <p:cNvPr id="2" name="Picture 1">
            <a:extLst>
              <a:ext uri="{FF2B5EF4-FFF2-40B4-BE49-F238E27FC236}">
                <a16:creationId xmlns:a16="http://schemas.microsoft.com/office/drawing/2014/main" id="{FF997069-98C0-477D-F2C9-5406F1385E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6154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0BEF27B-7BF8-45D3-8560-DDCAA4C4DBAF}"/>
              </a:ext>
            </a:extLst>
          </p:cNvPr>
          <p:cNvSpPr/>
          <p:nvPr/>
        </p:nvSpPr>
        <p:spPr>
          <a:xfrm>
            <a:off x="721895" y="2281795"/>
            <a:ext cx="2286000" cy="2286000"/>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DFFFE5-066D-4EC6-A13E-57EE0CFB974D}"/>
              </a:ext>
            </a:extLst>
          </p:cNvPr>
          <p:cNvPicPr>
            <a:picLocks noChangeAspect="1"/>
          </p:cNvPicPr>
          <p:nvPr/>
        </p:nvPicPr>
        <p:blipFill>
          <a:blip r:embed="rId3"/>
          <a:stretch>
            <a:fillRect/>
          </a:stretch>
        </p:blipFill>
        <p:spPr>
          <a:xfrm>
            <a:off x="1108048" y="2525271"/>
            <a:ext cx="1513693" cy="1828800"/>
          </a:xfrm>
          <a:prstGeom prst="rect">
            <a:avLst/>
          </a:prstGeom>
        </p:spPr>
      </p:pic>
      <p:sp>
        <p:nvSpPr>
          <p:cNvPr id="6" name="TextBox 5">
            <a:extLst>
              <a:ext uri="{FF2B5EF4-FFF2-40B4-BE49-F238E27FC236}">
                <a16:creationId xmlns:a16="http://schemas.microsoft.com/office/drawing/2014/main" id="{DAEF1161-3960-43F6-8558-9AB20AE227E7}"/>
              </a:ext>
            </a:extLst>
          </p:cNvPr>
          <p:cNvSpPr txBox="1"/>
          <p:nvPr/>
        </p:nvSpPr>
        <p:spPr>
          <a:xfrm>
            <a:off x="721895" y="4590692"/>
            <a:ext cx="2286000" cy="954107"/>
          </a:xfrm>
          <a:prstGeom prst="rect">
            <a:avLst/>
          </a:prstGeom>
          <a:noFill/>
        </p:spPr>
        <p:txBody>
          <a:bodyPr wrap="square" rtlCol="0">
            <a:spAutoFit/>
          </a:bodyPr>
          <a:lstStyle/>
          <a:p>
            <a:pPr algn="ctr"/>
            <a:r>
              <a:rPr lang="en-US" sz="2800" dirty="0">
                <a:latin typeface="+mj-lt"/>
                <a:ea typeface="Roboto" panose="02000000000000000000" pitchFamily="2" charset="0"/>
              </a:rPr>
              <a:t>Code Review</a:t>
            </a:r>
          </a:p>
        </p:txBody>
      </p:sp>
      <p:sp>
        <p:nvSpPr>
          <p:cNvPr id="19" name="TextBox 18">
            <a:extLst>
              <a:ext uri="{FF2B5EF4-FFF2-40B4-BE49-F238E27FC236}">
                <a16:creationId xmlns:a16="http://schemas.microsoft.com/office/drawing/2014/main" id="{64CFA47A-BEC0-4A72-B238-7FAC482C5341}"/>
              </a:ext>
            </a:extLst>
          </p:cNvPr>
          <p:cNvSpPr txBox="1"/>
          <p:nvPr/>
        </p:nvSpPr>
        <p:spPr>
          <a:xfrm>
            <a:off x="3135105" y="896112"/>
            <a:ext cx="7948848" cy="6032421"/>
          </a:xfrm>
          <a:prstGeom prst="rect">
            <a:avLst/>
          </a:prstGeom>
          <a:noFill/>
        </p:spPr>
        <p:txBody>
          <a:bodyPr wrap="square" rtlCol="0">
            <a:spAutoFit/>
          </a:bodyPr>
          <a:lstStyle/>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Run the code from start to finish in one go, using a different computer (not the one you used to run your analysis).   Rebuild the computing environment if necessary.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Address errors in the code.  Repeat until no more errors are encountered.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Note in the code the date code was last executed from start to finish.</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Compare code output to findings presented in the article. </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Suggest code to generate output in the same order as they appear on the manuscript (if possible)</a:t>
            </a:r>
          </a:p>
          <a:p>
            <a:pPr marL="465138" indent="-465138">
              <a:spcAft>
                <a:spcPts val="1200"/>
              </a:spcAft>
              <a:buClr>
                <a:srgbClr val="A32428"/>
              </a:buClr>
              <a:buSzPct val="115000"/>
              <a:buFont typeface="+mj-lt"/>
              <a:buAutoNum type="arabicPeriod" startAt="9"/>
            </a:pPr>
            <a:r>
              <a:rPr lang="en-US" sz="2400" dirty="0">
                <a:latin typeface="+mj-lt"/>
                <a:ea typeface="Roboto" panose="02000000000000000000" pitchFamily="2" charset="0"/>
              </a:rPr>
              <a:t>Inspect code inefficiencies, hardcoded values, others</a:t>
            </a:r>
          </a:p>
        </p:txBody>
      </p:sp>
      <p:pic>
        <p:nvPicPr>
          <p:cNvPr id="2" name="Picture 1">
            <a:extLst>
              <a:ext uri="{FF2B5EF4-FFF2-40B4-BE49-F238E27FC236}">
                <a16:creationId xmlns:a16="http://schemas.microsoft.com/office/drawing/2014/main" id="{42A47BEF-87F8-3EAD-741B-CC3012076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3861" y="448675"/>
            <a:ext cx="1828800" cy="438912"/>
          </a:xfrm>
          <a:prstGeom prst="rect">
            <a:avLst/>
          </a:prstGeom>
        </p:spPr>
      </p:pic>
    </p:spTree>
    <p:extLst>
      <p:ext uri="{BB962C8B-B14F-4D97-AF65-F5344CB8AC3E}">
        <p14:creationId xmlns:p14="http://schemas.microsoft.com/office/powerpoint/2010/main" val="243969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345C78-8DC7-4526-B3EB-9F5EE94038BE}"/>
              </a:ext>
            </a:extLst>
          </p:cNvPr>
          <p:cNvSpPr/>
          <p:nvPr/>
        </p:nvSpPr>
        <p:spPr>
          <a:xfrm>
            <a:off x="0" y="799919"/>
            <a:ext cx="12192000" cy="6088566"/>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 name="TextBox 3"/>
          <p:cNvSpPr txBox="1"/>
          <p:nvPr/>
        </p:nvSpPr>
        <p:spPr>
          <a:xfrm>
            <a:off x="362278" y="990600"/>
            <a:ext cx="5674116" cy="1446550"/>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Review all sections (e.g., paragraphs, sentences, tables, charts) and in-line text that reference output derived from your data.</a:t>
            </a:r>
          </a:p>
        </p:txBody>
      </p:sp>
      <p:pic>
        <p:nvPicPr>
          <p:cNvPr id="5" name="Picture 4"/>
          <p:cNvPicPr>
            <a:picLocks noChangeAspect="1"/>
          </p:cNvPicPr>
          <p:nvPr/>
        </p:nvPicPr>
        <p:blipFill rotWithShape="1">
          <a:blip r:embed="rId3"/>
          <a:srcRect l="-460" t="-451" r="460" b="28041"/>
          <a:stretch/>
        </p:blipFill>
        <p:spPr>
          <a:xfrm>
            <a:off x="8097774" y="673146"/>
            <a:ext cx="3722437" cy="22219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rotWithShape="1">
          <a:blip r:embed="rId4"/>
          <a:srcRect l="4095" t="12588" r="25708" b="18960"/>
          <a:stretch/>
        </p:blipFill>
        <p:spPr>
          <a:xfrm>
            <a:off x="7909456" y="3066953"/>
            <a:ext cx="4025070" cy="14996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rotWithShape="1">
          <a:blip r:embed="rId5"/>
          <a:srcRect l="661" r="2058" b="14967"/>
          <a:stretch/>
        </p:blipFill>
        <p:spPr>
          <a:xfrm>
            <a:off x="7946458" y="4845632"/>
            <a:ext cx="4067798" cy="14578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Box 7"/>
          <p:cNvSpPr txBox="1"/>
          <p:nvPr/>
        </p:nvSpPr>
        <p:spPr>
          <a:xfrm>
            <a:off x="362278" y="2977877"/>
            <a:ext cx="6080085" cy="1107996"/>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Review sections stating that methodological assumptions were assessed</a:t>
            </a:r>
          </a:p>
        </p:txBody>
      </p:sp>
      <p:sp>
        <p:nvSpPr>
          <p:cNvPr id="2" name="TextBox 1">
            <a:extLst>
              <a:ext uri="{FF2B5EF4-FFF2-40B4-BE49-F238E27FC236}">
                <a16:creationId xmlns:a16="http://schemas.microsoft.com/office/drawing/2014/main" id="{A8F4628A-1FB8-4F9D-B229-A768A572156D}"/>
              </a:ext>
            </a:extLst>
          </p:cNvPr>
          <p:cNvSpPr txBox="1"/>
          <p:nvPr/>
        </p:nvSpPr>
        <p:spPr>
          <a:xfrm>
            <a:off x="1226127" y="4001869"/>
            <a:ext cx="6673622" cy="646331"/>
          </a:xfrm>
          <a:prstGeom prst="rect">
            <a:avLst/>
          </a:prstGeom>
          <a:noFill/>
        </p:spPr>
        <p:txBody>
          <a:bodyPr wrap="none" rtlCol="0">
            <a:spAutoFit/>
          </a:bodyPr>
          <a:lstStyle/>
          <a:p>
            <a:r>
              <a:rPr lang="en-US" dirty="0">
                <a:latin typeface="+mj-lt"/>
              </a:rPr>
              <a:t>For example: “Normality was assessed for the distribution of all </a:t>
            </a:r>
          </a:p>
          <a:p>
            <a:r>
              <a:rPr lang="en-US" dirty="0">
                <a:latin typeface="+mj-lt"/>
              </a:rPr>
              <a:t>continuous variables of interest” – show proof in your code</a:t>
            </a:r>
          </a:p>
        </p:txBody>
      </p:sp>
      <p:sp>
        <p:nvSpPr>
          <p:cNvPr id="9" name="TextBox 8">
            <a:extLst>
              <a:ext uri="{FF2B5EF4-FFF2-40B4-BE49-F238E27FC236}">
                <a16:creationId xmlns:a16="http://schemas.microsoft.com/office/drawing/2014/main" id="{A74E1688-63DC-41F8-9869-1CB1EA6B8999}"/>
              </a:ext>
            </a:extLst>
          </p:cNvPr>
          <p:cNvSpPr txBox="1"/>
          <p:nvPr/>
        </p:nvSpPr>
        <p:spPr>
          <a:xfrm>
            <a:off x="362278" y="4541798"/>
            <a:ext cx="6080085" cy="430887"/>
          </a:xfrm>
          <a:prstGeom prst="rect">
            <a:avLst/>
          </a:prstGeom>
          <a:noFill/>
        </p:spPr>
        <p:txBody>
          <a:bodyPr wrap="square" rtlCol="0">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Review operationalization of variables</a:t>
            </a:r>
          </a:p>
        </p:txBody>
      </p:sp>
      <p:sp>
        <p:nvSpPr>
          <p:cNvPr id="10" name="TextBox 9">
            <a:extLst>
              <a:ext uri="{FF2B5EF4-FFF2-40B4-BE49-F238E27FC236}">
                <a16:creationId xmlns:a16="http://schemas.microsoft.com/office/drawing/2014/main" id="{D312B6DB-E5AD-4D70-8FC0-E382EF2881E8}"/>
              </a:ext>
            </a:extLst>
          </p:cNvPr>
          <p:cNvSpPr txBox="1"/>
          <p:nvPr/>
        </p:nvSpPr>
        <p:spPr>
          <a:xfrm>
            <a:off x="1226127" y="4958691"/>
            <a:ext cx="5239576" cy="646331"/>
          </a:xfrm>
          <a:prstGeom prst="rect">
            <a:avLst/>
          </a:prstGeom>
          <a:noFill/>
        </p:spPr>
        <p:txBody>
          <a:bodyPr wrap="none" rtlCol="0">
            <a:spAutoFit/>
          </a:bodyPr>
          <a:lstStyle/>
          <a:p>
            <a:r>
              <a:rPr lang="en-US" dirty="0">
                <a:latin typeface="+mj-lt"/>
              </a:rPr>
              <a:t>For example: “We defined </a:t>
            </a:r>
            <a:r>
              <a:rPr lang="en-US" b="1" u="sng" dirty="0">
                <a:latin typeface="+mj-lt"/>
              </a:rPr>
              <a:t>obese</a:t>
            </a:r>
            <a:r>
              <a:rPr lang="en-US" dirty="0">
                <a:latin typeface="+mj-lt"/>
              </a:rPr>
              <a:t> as BMI &gt; 28…” </a:t>
            </a:r>
          </a:p>
          <a:p>
            <a:r>
              <a:rPr lang="en-US" dirty="0">
                <a:latin typeface="+mj-lt"/>
              </a:rPr>
              <a:t>– inspect your code</a:t>
            </a:r>
          </a:p>
        </p:txBody>
      </p:sp>
      <p:sp>
        <p:nvSpPr>
          <p:cNvPr id="11" name="TextBox 10">
            <a:extLst>
              <a:ext uri="{FF2B5EF4-FFF2-40B4-BE49-F238E27FC236}">
                <a16:creationId xmlns:a16="http://schemas.microsoft.com/office/drawing/2014/main" id="{6394CA0A-B344-4D36-B051-3278EEC8F78B}"/>
              </a:ext>
            </a:extLst>
          </p:cNvPr>
          <p:cNvSpPr txBox="1"/>
          <p:nvPr/>
        </p:nvSpPr>
        <p:spPr>
          <a:xfrm>
            <a:off x="1219200" y="2401669"/>
            <a:ext cx="5575565" cy="646331"/>
          </a:xfrm>
          <a:prstGeom prst="rect">
            <a:avLst/>
          </a:prstGeom>
          <a:noFill/>
        </p:spPr>
        <p:txBody>
          <a:bodyPr wrap="none" rtlCol="0">
            <a:spAutoFit/>
          </a:bodyPr>
          <a:lstStyle/>
          <a:p>
            <a:r>
              <a:rPr lang="en-US" dirty="0">
                <a:latin typeface="+mj-lt"/>
              </a:rPr>
              <a:t>In the output file, numbers, tables, figures, charts </a:t>
            </a:r>
          </a:p>
          <a:p>
            <a:r>
              <a:rPr lang="en-US" dirty="0">
                <a:latin typeface="+mj-lt"/>
              </a:rPr>
              <a:t>used in the manuscript are highlighted</a:t>
            </a:r>
          </a:p>
        </p:txBody>
      </p:sp>
      <p:sp>
        <p:nvSpPr>
          <p:cNvPr id="13" name="Rectangle 12">
            <a:extLst>
              <a:ext uri="{FF2B5EF4-FFF2-40B4-BE49-F238E27FC236}">
                <a16:creationId xmlns:a16="http://schemas.microsoft.com/office/drawing/2014/main" id="{8A634BF0-EEFF-4738-B924-7ABE27E2AD25}"/>
              </a:ext>
            </a:extLst>
          </p:cNvPr>
          <p:cNvSpPr/>
          <p:nvPr/>
        </p:nvSpPr>
        <p:spPr>
          <a:xfrm>
            <a:off x="414069" y="5569578"/>
            <a:ext cx="7784001" cy="769441"/>
          </a:xfrm>
          <a:prstGeom prst="rect">
            <a:avLst/>
          </a:prstGeom>
        </p:spPr>
        <p:txBody>
          <a:bodyPr wrap="square">
            <a:spAutoFit/>
          </a:bodyPr>
          <a:lstStyle/>
          <a:p>
            <a:pPr marL="465138" indent="-465138">
              <a:spcAft>
                <a:spcPts val="1200"/>
              </a:spcAft>
              <a:buClr>
                <a:srgbClr val="B31B16"/>
              </a:buClr>
              <a:buFont typeface="Wingdings 3" panose="05040102010807070707" pitchFamily="18" charset="2"/>
              <a:buChar char="Æ"/>
            </a:pPr>
            <a:r>
              <a:rPr lang="en-US" sz="2200" dirty="0">
                <a:latin typeface="+mj-lt"/>
              </a:rPr>
              <a:t>Review claims of additional analyses, but not shown, and promising to make them available upon request</a:t>
            </a:r>
            <a:endParaRPr lang="en-US" dirty="0">
              <a:latin typeface="+mj-lt"/>
            </a:endParaRPr>
          </a:p>
        </p:txBody>
      </p:sp>
      <p:sp>
        <p:nvSpPr>
          <p:cNvPr id="14" name="TextBox 13">
            <a:extLst>
              <a:ext uri="{FF2B5EF4-FFF2-40B4-BE49-F238E27FC236}">
                <a16:creationId xmlns:a16="http://schemas.microsoft.com/office/drawing/2014/main" id="{21405EFD-603C-46DC-AF20-D897A92EBE40}"/>
              </a:ext>
            </a:extLst>
          </p:cNvPr>
          <p:cNvSpPr txBox="1"/>
          <p:nvPr/>
        </p:nvSpPr>
        <p:spPr>
          <a:xfrm>
            <a:off x="1226127" y="6211669"/>
            <a:ext cx="8853706" cy="646331"/>
          </a:xfrm>
          <a:prstGeom prst="rect">
            <a:avLst/>
          </a:prstGeom>
          <a:noFill/>
        </p:spPr>
        <p:txBody>
          <a:bodyPr wrap="none" rtlCol="0">
            <a:spAutoFit/>
          </a:bodyPr>
          <a:lstStyle/>
          <a:p>
            <a:r>
              <a:rPr lang="en-US" dirty="0">
                <a:latin typeface="+mj-lt"/>
              </a:rPr>
              <a:t>For example: “In some additional analysis (not shown), but available upon request…”</a:t>
            </a:r>
          </a:p>
          <a:p>
            <a:r>
              <a:rPr lang="en-US" dirty="0">
                <a:latin typeface="+mj-lt"/>
              </a:rPr>
              <a:t>-- reproduction materials for that should be inspected as well.</a:t>
            </a:r>
          </a:p>
        </p:txBody>
      </p:sp>
      <p:sp>
        <p:nvSpPr>
          <p:cNvPr id="15" name="Title 1">
            <a:extLst>
              <a:ext uri="{FF2B5EF4-FFF2-40B4-BE49-F238E27FC236}">
                <a16:creationId xmlns:a16="http://schemas.microsoft.com/office/drawing/2014/main" id="{DFFEA67E-E079-475D-918E-7D999A983AAB}"/>
              </a:ext>
            </a:extLst>
          </p:cNvPr>
          <p:cNvSpPr txBox="1">
            <a:spLocks/>
          </p:cNvSpPr>
          <p:nvPr/>
        </p:nvSpPr>
        <p:spPr>
          <a:xfrm>
            <a:off x="198512" y="299296"/>
            <a:ext cx="11703357" cy="6936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Calibri" panose="020F0502020204030204" pitchFamily="34" charset="0"/>
                <a:cs typeface="Calibri" panose="020F0502020204030204" pitchFamily="34" charset="0"/>
              </a:rPr>
              <a:t>MANUSCRIPT AND OUTPUT REVIEW</a:t>
            </a:r>
            <a:endParaRPr lang="en-US" sz="4000"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449C0902-D08E-4900-A00D-0656401F34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07591" y="245442"/>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9" grpId="0"/>
      <p:bldP spid="10" grpId="0"/>
      <p:bldP spid="11"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C3A83-73BD-8646-8AE7-9C2528BA04AD}"/>
              </a:ext>
            </a:extLst>
          </p:cNvPr>
          <p:cNvSpPr/>
          <p:nvPr/>
        </p:nvSpPr>
        <p:spPr>
          <a:xfrm>
            <a:off x="0" y="769434"/>
            <a:ext cx="12192000" cy="6088566"/>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 name="Content Placeholder 2">
            <a:extLst>
              <a:ext uri="{FF2B5EF4-FFF2-40B4-BE49-F238E27FC236}">
                <a16:creationId xmlns:a16="http://schemas.microsoft.com/office/drawing/2014/main" id="{C4ADFAD5-E914-F44C-80EE-5726275FA3C2}"/>
              </a:ext>
            </a:extLst>
          </p:cNvPr>
          <p:cNvSpPr>
            <a:spLocks noGrp="1"/>
          </p:cNvSpPr>
          <p:nvPr>
            <p:ph type="body" sz="quarter" idx="13"/>
          </p:nvPr>
        </p:nvSpPr>
        <p:spPr>
          <a:xfrm>
            <a:off x="239183" y="1752600"/>
            <a:ext cx="11571817" cy="3998913"/>
          </a:xfrm>
        </p:spPr>
        <p:txBody>
          <a:bodyPr>
            <a:noAutofit/>
          </a:bodyPr>
          <a:lstStyle/>
          <a:p>
            <a:pPr marL="971550" lvl="1" indent="-514350">
              <a:lnSpc>
                <a:spcPct val="100000"/>
              </a:lnSpc>
              <a:spcBef>
                <a:spcPts val="0"/>
              </a:spcBef>
              <a:buAutoNum type="arabicPeriod"/>
            </a:pPr>
            <a:r>
              <a:rPr lang="en-US" sz="2400" dirty="0">
                <a:latin typeface="+mj-lt"/>
              </a:rPr>
              <a:t>Instructions to reproduce the study</a:t>
            </a:r>
          </a:p>
          <a:p>
            <a:pPr marL="971550" lvl="1" indent="-514350">
              <a:lnSpc>
                <a:spcPct val="100000"/>
              </a:lnSpc>
              <a:spcBef>
                <a:spcPts val="0"/>
              </a:spcBef>
              <a:buAutoNum type="arabicPeriod"/>
            </a:pPr>
            <a:r>
              <a:rPr lang="en-US" sz="2400" dirty="0">
                <a:latin typeface="+mj-lt"/>
              </a:rPr>
              <a:t>Title of study</a:t>
            </a:r>
          </a:p>
          <a:p>
            <a:pPr marL="971550" lvl="1" indent="-514350">
              <a:lnSpc>
                <a:spcPct val="100000"/>
              </a:lnSpc>
              <a:spcBef>
                <a:spcPts val="0"/>
              </a:spcBef>
              <a:buFont typeface="Arial" panose="020B0604020202020204" pitchFamily="34" charset="0"/>
              <a:buAutoNum type="arabicPeriod"/>
            </a:pPr>
            <a:r>
              <a:rPr lang="en-US" sz="2400" dirty="0">
                <a:latin typeface="+mj-lt"/>
              </a:rPr>
              <a:t>Author(s) and their ORCIDs</a:t>
            </a:r>
          </a:p>
          <a:p>
            <a:pPr marL="971550" lvl="1" indent="-514350">
              <a:lnSpc>
                <a:spcPct val="100000"/>
              </a:lnSpc>
              <a:spcBef>
                <a:spcPts val="0"/>
              </a:spcBef>
              <a:buAutoNum type="arabicPeriod"/>
            </a:pPr>
            <a:r>
              <a:rPr lang="en-US" sz="2400" dirty="0">
                <a:latin typeface="+mj-lt"/>
              </a:rPr>
              <a:t>Article Citation (with DOI)</a:t>
            </a:r>
          </a:p>
          <a:p>
            <a:pPr marL="971550" lvl="1" indent="-514350">
              <a:lnSpc>
                <a:spcPct val="100000"/>
              </a:lnSpc>
              <a:spcBef>
                <a:spcPts val="0"/>
              </a:spcBef>
              <a:buAutoNum type="arabicPeriod"/>
            </a:pPr>
            <a:r>
              <a:rPr lang="en-US" sz="2400" dirty="0">
                <a:latin typeface="+mj-lt"/>
              </a:rPr>
              <a:t>Primary author contact info and ORCID</a:t>
            </a:r>
          </a:p>
          <a:p>
            <a:pPr marL="971550" lvl="1" indent="-514350">
              <a:lnSpc>
                <a:spcPct val="100000"/>
              </a:lnSpc>
              <a:spcBef>
                <a:spcPts val="0"/>
              </a:spcBef>
              <a:buAutoNum type="arabicPeriod"/>
            </a:pPr>
            <a:r>
              <a:rPr lang="en-US" sz="2400" dirty="0">
                <a:latin typeface="+mj-lt"/>
              </a:rPr>
              <a:t>Data Availability Statement for each Dataset</a:t>
            </a:r>
          </a:p>
          <a:p>
            <a:pPr marL="971550" lvl="1" indent="-514350">
              <a:lnSpc>
                <a:spcPct val="100000"/>
              </a:lnSpc>
              <a:spcBef>
                <a:spcPts val="0"/>
              </a:spcBef>
              <a:buAutoNum type="arabicPeriod"/>
            </a:pPr>
            <a:r>
              <a:rPr lang="en-US" sz="2400" dirty="0">
                <a:latin typeface="+mj-lt"/>
              </a:rPr>
              <a:t>Data Citation (with DOI), license, and version</a:t>
            </a:r>
          </a:p>
          <a:p>
            <a:pPr marL="971550" lvl="1" indent="-514350">
              <a:lnSpc>
                <a:spcPct val="100000"/>
              </a:lnSpc>
              <a:spcBef>
                <a:spcPts val="0"/>
              </a:spcBef>
              <a:buAutoNum type="arabicPeriod"/>
            </a:pPr>
            <a:r>
              <a:rPr lang="en-US" sz="2400" dirty="0">
                <a:latin typeface="+mj-lt"/>
              </a:rPr>
              <a:t>Code Citation (with DOI), license, software, version, and last updated</a:t>
            </a:r>
          </a:p>
          <a:p>
            <a:pPr marL="971550" lvl="1" indent="-514350">
              <a:lnSpc>
                <a:spcPct val="100000"/>
              </a:lnSpc>
              <a:spcBef>
                <a:spcPts val="0"/>
              </a:spcBef>
              <a:buAutoNum type="arabicPeriod"/>
            </a:pPr>
            <a:r>
              <a:rPr lang="en-US" sz="2400" dirty="0">
                <a:latin typeface="+mj-lt"/>
              </a:rPr>
              <a:t>Code-output table – list of table, figure, and in-text numbers in the manuscript and which code produced them.</a:t>
            </a:r>
          </a:p>
          <a:p>
            <a:pPr marL="971550" lvl="1" indent="-514350">
              <a:lnSpc>
                <a:spcPct val="100000"/>
              </a:lnSpc>
              <a:spcBef>
                <a:spcPts val="0"/>
              </a:spcBef>
              <a:buAutoNum type="arabicPeriod"/>
            </a:pPr>
            <a:r>
              <a:rPr lang="en-US" sz="2400" dirty="0">
                <a:latin typeface="+mj-lt"/>
              </a:rPr>
              <a:t>Errata (post-publication reproduction)</a:t>
            </a:r>
          </a:p>
          <a:p>
            <a:pPr marL="971550" lvl="1" indent="-514350">
              <a:lnSpc>
                <a:spcPct val="100000"/>
              </a:lnSpc>
              <a:spcBef>
                <a:spcPts val="0"/>
              </a:spcBef>
              <a:buAutoNum type="arabicPeriod"/>
            </a:pPr>
            <a:endParaRPr lang="en-US" sz="2400" dirty="0">
              <a:latin typeface="+mj-lt"/>
            </a:endParaRPr>
          </a:p>
        </p:txBody>
      </p:sp>
      <p:sp>
        <p:nvSpPr>
          <p:cNvPr id="2" name="Title 1">
            <a:extLst>
              <a:ext uri="{FF2B5EF4-FFF2-40B4-BE49-F238E27FC236}">
                <a16:creationId xmlns:a16="http://schemas.microsoft.com/office/drawing/2014/main" id="{209B449F-EB2D-CB46-A530-72A8D926AF09}"/>
              </a:ext>
            </a:extLst>
          </p:cNvPr>
          <p:cNvSpPr>
            <a:spLocks noGrp="1"/>
          </p:cNvSpPr>
          <p:nvPr>
            <p:ph type="title"/>
          </p:nvPr>
        </p:nvSpPr>
        <p:spPr>
          <a:xfrm>
            <a:off x="381000" y="1066800"/>
            <a:ext cx="10949609" cy="685800"/>
          </a:xfrm>
        </p:spPr>
        <p:txBody>
          <a:bodyPr>
            <a:normAutofit fontScale="90000"/>
          </a:bodyPr>
          <a:lstStyle/>
          <a:p>
            <a:r>
              <a:rPr lang="en-US" sz="4000" b="1" dirty="0">
                <a:solidFill>
                  <a:schemeClr val="tx1"/>
                </a:solidFill>
                <a:cs typeface="Calibri" panose="020F0502020204030204" pitchFamily="34" charset="0"/>
              </a:rPr>
              <a:t>Review Readme</a:t>
            </a:r>
            <a:r>
              <a:rPr lang="en-US" sz="4000" b="1" dirty="0">
                <a:solidFill>
                  <a:schemeClr val="tx1"/>
                </a:solidFill>
              </a:rPr>
              <a:t> – Instructions to reproduce the study</a:t>
            </a:r>
            <a:endParaRPr lang="en-US" sz="4000" dirty="0">
              <a:solidFill>
                <a:schemeClr val="tx1"/>
              </a:solidFill>
            </a:endParaRPr>
          </a:p>
        </p:txBody>
      </p:sp>
      <p:pic>
        <p:nvPicPr>
          <p:cNvPr id="6" name="Picture 5">
            <a:extLst>
              <a:ext uri="{FF2B5EF4-FFF2-40B4-BE49-F238E27FC236}">
                <a16:creationId xmlns:a16="http://schemas.microsoft.com/office/drawing/2014/main" id="{DB1C04BC-414C-A3CE-7669-A105F270EB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C3A83-73BD-8646-8AE7-9C2528BA04AD}"/>
              </a:ext>
            </a:extLst>
          </p:cNvPr>
          <p:cNvSpPr/>
          <p:nvPr/>
        </p:nvSpPr>
        <p:spPr>
          <a:xfrm>
            <a:off x="0" y="745351"/>
            <a:ext cx="12192000" cy="6589727"/>
          </a:xfrm>
          <a:prstGeom prst="rect">
            <a:avLst/>
          </a:prstGeom>
          <a:gradFill flip="none" rotWithShape="1">
            <a:gsLst>
              <a:gs pos="59000">
                <a:srgbClr val="49C6CF">
                  <a:alpha val="20000"/>
                </a:srgbClr>
              </a:gs>
              <a:gs pos="99000">
                <a:srgbClr val="49C6CF">
                  <a:alpha val="45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ADFAD5-E914-F44C-80EE-5726275FA3C2}"/>
              </a:ext>
            </a:extLst>
          </p:cNvPr>
          <p:cNvSpPr>
            <a:spLocks noGrp="1"/>
          </p:cNvSpPr>
          <p:nvPr>
            <p:ph type="body" sz="quarter" idx="13"/>
          </p:nvPr>
        </p:nvSpPr>
        <p:spPr>
          <a:xfrm>
            <a:off x="381001" y="1752601"/>
            <a:ext cx="7878191" cy="3998913"/>
          </a:xfrm>
        </p:spPr>
        <p:txBody>
          <a:bodyPr>
            <a:noAutofit/>
          </a:bodyPr>
          <a:lstStyle/>
          <a:p>
            <a:pPr marL="514350" indent="-514350">
              <a:lnSpc>
                <a:spcPct val="100000"/>
              </a:lnSpc>
              <a:spcBef>
                <a:spcPts val="0"/>
              </a:spcBef>
              <a:buAutoNum type="arabicPeriod"/>
            </a:pPr>
            <a:r>
              <a:rPr lang="en-US" sz="2400" dirty="0">
                <a:latin typeface="+mj-lt"/>
              </a:rPr>
              <a:t>If files are unorganized within the project folder, </a:t>
            </a:r>
          </a:p>
          <a:p>
            <a:pPr marL="0" indent="0">
              <a:lnSpc>
                <a:spcPct val="100000"/>
              </a:lnSpc>
              <a:spcBef>
                <a:spcPts val="0"/>
              </a:spcBef>
              <a:buNone/>
            </a:pPr>
            <a:r>
              <a:rPr lang="en-US" sz="2400" dirty="0">
                <a:latin typeface="+mj-lt"/>
              </a:rPr>
              <a:t>      we use </a:t>
            </a:r>
            <a:r>
              <a:rPr lang="en-US" sz="2400" b="1" u="sng" dirty="0">
                <a:latin typeface="+mj-lt"/>
              </a:rPr>
              <a:t>TIER Protocol</a:t>
            </a:r>
            <a:r>
              <a:rPr lang="en-US" sz="2400" dirty="0">
                <a:latin typeface="+mj-lt"/>
              </a:rPr>
              <a:t> (projectier.org).  </a:t>
            </a:r>
          </a:p>
          <a:p>
            <a:pPr marL="0" indent="0">
              <a:lnSpc>
                <a:spcPct val="100000"/>
              </a:lnSpc>
              <a:spcBef>
                <a:spcPts val="0"/>
              </a:spcBef>
              <a:buNone/>
            </a:pPr>
            <a:endParaRPr lang="en-US" sz="2400" dirty="0">
              <a:latin typeface="+mj-lt"/>
            </a:endParaRPr>
          </a:p>
          <a:p>
            <a:pPr marL="0" indent="0">
              <a:lnSpc>
                <a:spcPct val="100000"/>
              </a:lnSpc>
              <a:spcBef>
                <a:spcPts val="0"/>
              </a:spcBef>
              <a:buNone/>
            </a:pPr>
            <a:r>
              <a:rPr lang="en-US" sz="2400" dirty="0">
                <a:latin typeface="+mj-lt"/>
              </a:rPr>
              <a:t>2.   If files are organized within project folder, retain   </a:t>
            </a:r>
          </a:p>
          <a:p>
            <a:pPr marL="0" indent="0">
              <a:lnSpc>
                <a:spcPct val="100000"/>
              </a:lnSpc>
              <a:spcBef>
                <a:spcPts val="0"/>
              </a:spcBef>
              <a:buNone/>
            </a:pPr>
            <a:r>
              <a:rPr lang="en-US" sz="2400" dirty="0">
                <a:latin typeface="+mj-lt"/>
              </a:rPr>
              <a:t>      researcher’s existing structure</a:t>
            </a:r>
          </a:p>
          <a:p>
            <a:pPr marL="0" indent="0">
              <a:lnSpc>
                <a:spcPct val="100000"/>
              </a:lnSpc>
              <a:spcBef>
                <a:spcPts val="0"/>
              </a:spcBef>
              <a:buNone/>
            </a:pPr>
            <a:endParaRPr lang="en-US" sz="2400" dirty="0">
              <a:latin typeface="+mj-lt"/>
            </a:endParaRPr>
          </a:p>
          <a:p>
            <a:pPr marL="514350" indent="-514350">
              <a:lnSpc>
                <a:spcPct val="100000"/>
              </a:lnSpc>
              <a:spcBef>
                <a:spcPts val="0"/>
              </a:spcBef>
              <a:buAutoNum type="arabicPeriod" startAt="3"/>
            </a:pPr>
            <a:r>
              <a:rPr lang="en-US" sz="2400" dirty="0">
                <a:latin typeface="+mj-lt"/>
              </a:rPr>
              <a:t>Suggest a </a:t>
            </a:r>
            <a:r>
              <a:rPr lang="en-US" sz="2400" b="1" u="sng" dirty="0">
                <a:latin typeface="+mj-lt"/>
              </a:rPr>
              <a:t>Prerequisites folder </a:t>
            </a:r>
            <a:r>
              <a:rPr lang="en-US" sz="2400" dirty="0">
                <a:latin typeface="+mj-lt"/>
              </a:rPr>
              <a:t>to store the version of       the libraries, packages, </a:t>
            </a:r>
            <a:r>
              <a:rPr lang="en-US" sz="2400" dirty="0" err="1">
                <a:latin typeface="+mj-lt"/>
              </a:rPr>
              <a:t>ados</a:t>
            </a:r>
            <a:r>
              <a:rPr lang="en-US" sz="2400" dirty="0">
                <a:latin typeface="+mj-lt"/>
              </a:rPr>
              <a:t> that researchers used  to generate their results</a:t>
            </a:r>
          </a:p>
          <a:p>
            <a:pPr marL="0" indent="0">
              <a:lnSpc>
                <a:spcPct val="100000"/>
              </a:lnSpc>
              <a:spcBef>
                <a:spcPts val="0"/>
              </a:spcBef>
              <a:buNone/>
            </a:pPr>
            <a:r>
              <a:rPr lang="en-US" sz="2400" dirty="0">
                <a:latin typeface="+mj-lt"/>
              </a:rPr>
              <a:t>	In R, we use Checkpoint</a:t>
            </a:r>
          </a:p>
          <a:p>
            <a:pPr marL="0" indent="0">
              <a:lnSpc>
                <a:spcPct val="100000"/>
              </a:lnSpc>
              <a:spcBef>
                <a:spcPts val="0"/>
              </a:spcBef>
              <a:buNone/>
            </a:pPr>
            <a:r>
              <a:rPr lang="en-US" sz="2400" dirty="0">
                <a:latin typeface="+mj-lt"/>
              </a:rPr>
              <a:t>	In Stata, we redirect the PLUS folder to the </a:t>
            </a:r>
          </a:p>
          <a:p>
            <a:pPr marL="0" indent="0">
              <a:lnSpc>
                <a:spcPct val="100000"/>
              </a:lnSpc>
              <a:spcBef>
                <a:spcPts val="0"/>
              </a:spcBef>
              <a:buNone/>
            </a:pPr>
            <a:r>
              <a:rPr lang="en-US" sz="2400" dirty="0">
                <a:latin typeface="+mj-lt"/>
              </a:rPr>
              <a:t>                  Prerequisites folder</a:t>
            </a:r>
          </a:p>
        </p:txBody>
      </p:sp>
      <p:sp>
        <p:nvSpPr>
          <p:cNvPr id="2" name="Title 1">
            <a:extLst>
              <a:ext uri="{FF2B5EF4-FFF2-40B4-BE49-F238E27FC236}">
                <a16:creationId xmlns:a16="http://schemas.microsoft.com/office/drawing/2014/main" id="{209B449F-EB2D-CB46-A530-72A8D926AF09}"/>
              </a:ext>
            </a:extLst>
          </p:cNvPr>
          <p:cNvSpPr>
            <a:spLocks noGrp="1"/>
          </p:cNvSpPr>
          <p:nvPr>
            <p:ph type="title"/>
          </p:nvPr>
        </p:nvSpPr>
        <p:spPr>
          <a:xfrm>
            <a:off x="381001" y="775532"/>
            <a:ext cx="11570208" cy="685800"/>
          </a:xfrm>
        </p:spPr>
        <p:txBody>
          <a:bodyPr>
            <a:noAutofit/>
          </a:bodyPr>
          <a:lstStyle/>
          <a:p>
            <a:r>
              <a:rPr lang="en-US" sz="3600" b="1" dirty="0">
                <a:solidFill>
                  <a:schemeClr val="tx1"/>
                </a:solidFill>
              </a:rPr>
              <a:t>Organize and Package the Reproduction Materials</a:t>
            </a:r>
            <a:endParaRPr lang="en-US" sz="3600" dirty="0">
              <a:solidFill>
                <a:schemeClr val="tx1"/>
              </a:solidFill>
            </a:endParaRPr>
          </a:p>
        </p:txBody>
      </p:sp>
      <p:pic>
        <p:nvPicPr>
          <p:cNvPr id="18" name="Picture 17"/>
          <p:cNvPicPr>
            <a:picLocks noChangeAspect="1"/>
          </p:cNvPicPr>
          <p:nvPr/>
        </p:nvPicPr>
        <p:blipFill rotWithShape="1">
          <a:blip r:embed="rId3">
            <a:extLst>
              <a:ext uri="{28A0092B-C50C-407E-A947-70E740481C1C}">
                <a14:useLocalDpi xmlns:a14="http://schemas.microsoft.com/office/drawing/2010/main" val="0"/>
              </a:ext>
            </a:extLst>
          </a:blip>
          <a:srcRect l="12985" t="18487" r="15972" b="18035"/>
          <a:stretch/>
        </p:blipFill>
        <p:spPr>
          <a:xfrm>
            <a:off x="8060630" y="1559821"/>
            <a:ext cx="3169287" cy="2187555"/>
          </a:xfrm>
          <a:prstGeom prst="rect">
            <a:avLst/>
          </a:prstGeom>
        </p:spPr>
      </p:pic>
      <p:sp>
        <p:nvSpPr>
          <p:cNvPr id="20" name="Rectangle 19"/>
          <p:cNvSpPr/>
          <p:nvPr/>
        </p:nvSpPr>
        <p:spPr>
          <a:xfrm>
            <a:off x="7387217" y="3845866"/>
            <a:ext cx="4004686" cy="388696"/>
          </a:xfrm>
          <a:prstGeom prst="rect">
            <a:avLst/>
          </a:prstGeom>
        </p:spPr>
        <p:txBody>
          <a:bodyPr wrap="square">
            <a:spAutoFit/>
          </a:bodyPr>
          <a:lstStyle/>
          <a:p>
            <a:pPr marR="0" lvl="0">
              <a:lnSpc>
                <a:spcPct val="107000"/>
              </a:lnSpc>
              <a:spcBef>
                <a:spcPts val="0"/>
              </a:spcBef>
              <a:spcAft>
                <a:spcPts val="800"/>
              </a:spcAft>
              <a:buClr>
                <a:srgbClr val="FF0000"/>
              </a:buClr>
            </a:pPr>
            <a:r>
              <a:rPr lang="en-US" dirty="0">
                <a:latin typeface="Calibri" panose="020F0502020204030204" pitchFamily="34" charset="0"/>
                <a:ea typeface="Calibri" panose="020F0502020204030204" pitchFamily="34" charset="0"/>
                <a:cs typeface="Times New Roman" panose="02020603050405020304" pitchFamily="18" charset="0"/>
              </a:rPr>
              <a:t>Example of our expanded TIER structure</a:t>
            </a:r>
            <a:endParaRPr lang="en-US" dirty="0">
              <a:no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6" name="Rectangle 5"/>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7" name="Rectangle 6"/>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pic>
        <p:nvPicPr>
          <p:cNvPr id="8" name="Picture 7">
            <a:extLst>
              <a:ext uri="{FF2B5EF4-FFF2-40B4-BE49-F238E27FC236}">
                <a16:creationId xmlns:a16="http://schemas.microsoft.com/office/drawing/2014/main" id="{AA0AC318-7B78-4B4F-BFCE-BA54998D3DC2}"/>
              </a:ext>
            </a:extLst>
          </p:cNvPr>
          <p:cNvPicPr>
            <a:picLocks noChangeAspect="1"/>
          </p:cNvPicPr>
          <p:nvPr/>
        </p:nvPicPr>
        <p:blipFill>
          <a:blip r:embed="rId4"/>
          <a:stretch>
            <a:fillRect/>
          </a:stretch>
        </p:blipFill>
        <p:spPr>
          <a:xfrm>
            <a:off x="8259192" y="4371775"/>
            <a:ext cx="2772162" cy="1552792"/>
          </a:xfrm>
          <a:prstGeom prst="rect">
            <a:avLst/>
          </a:prstGeom>
        </p:spPr>
      </p:pic>
      <p:pic>
        <p:nvPicPr>
          <p:cNvPr id="9" name="Picture 8">
            <a:extLst>
              <a:ext uri="{FF2B5EF4-FFF2-40B4-BE49-F238E27FC236}">
                <a16:creationId xmlns:a16="http://schemas.microsoft.com/office/drawing/2014/main" id="{71896A86-61DE-4B58-6D42-C270DCA093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454025" y="872800"/>
            <a:ext cx="10970895" cy="2517079"/>
          </a:xfrm>
          <a:prstGeom prst="rect">
            <a:avLst/>
          </a:prstGeom>
          <a:noFill/>
          <a:ln>
            <a:noFill/>
          </a:ln>
        </p:spPr>
        <p:txBody>
          <a:bodyPr spcFirstLastPara="1" wrap="square" lIns="0" tIns="236200" rIns="0" bIns="0" anchor="t" anchorCtr="0">
            <a:spAutoFit/>
          </a:bodyPr>
          <a:lstStyle/>
          <a:p>
            <a:pPr marL="12700">
              <a:lnSpc>
                <a:spcPct val="100000"/>
              </a:lnSpc>
              <a:spcBef>
                <a:spcPts val="100"/>
              </a:spcBef>
              <a:buSzPts val="3700"/>
            </a:pPr>
            <a:r>
              <a:rPr lang="en-US" sz="2800" b="1" dirty="0">
                <a:solidFill>
                  <a:srgbClr val="000000"/>
                </a:solidFill>
                <a:latin typeface="Verdana"/>
                <a:ea typeface="Verdana"/>
              </a:rPr>
              <a:t>Land Acknowledgement</a:t>
            </a:r>
            <a:endParaRPr sz="2800" b="1" dirty="0">
              <a:solidFill>
                <a:srgbClr val="000000"/>
              </a:solidFill>
              <a:latin typeface="Verdana"/>
              <a:ea typeface="Verdana"/>
            </a:endParaRPr>
          </a:p>
          <a:p>
            <a:pPr marL="12700" marR="5080" lvl="0" indent="0" algn="l" rtl="0">
              <a:lnSpc>
                <a:spcPct val="105000"/>
              </a:lnSpc>
              <a:spcBef>
                <a:spcPts val="745"/>
              </a:spcBef>
              <a:spcAft>
                <a:spcPts val="0"/>
              </a:spcAft>
              <a:buSzPts val="3700"/>
              <a:buNone/>
            </a:pPr>
            <a:r>
              <a:rPr lang="en-US" sz="1800" dirty="0">
                <a:latin typeface="Verdana"/>
                <a:ea typeface="Verdana"/>
                <a:cs typeface="Verdana"/>
                <a:sym typeface="Verdana"/>
              </a:rPr>
              <a:t>Cornell University is located on the traditional homelands of the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(the Cayuga  Nation). The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dispossession, and honor the  ongoing connection of </a:t>
            </a:r>
            <a:r>
              <a:rPr lang="en-US" sz="1800" dirty="0" err="1">
                <a:latin typeface="Verdana"/>
                <a:ea typeface="Verdana"/>
                <a:cs typeface="Verdana"/>
                <a:sym typeface="Verdana"/>
              </a:rPr>
              <a:t>Gayog</a:t>
            </a:r>
            <a:r>
              <a:rPr lang="en-US" sz="1800" dirty="0" err="1"/>
              <a:t>o</a:t>
            </a:r>
            <a:r>
              <a:rPr lang="en-US" sz="1800" dirty="0"/>
              <a:t>̱ </a:t>
            </a:r>
            <a:r>
              <a:rPr lang="en-US" sz="1800" dirty="0" err="1">
                <a:latin typeface="Verdana"/>
                <a:ea typeface="Verdana"/>
                <a:cs typeface="Verdana"/>
                <a:sym typeface="Verdana"/>
              </a:rPr>
              <a:t>hó꞉n</a:t>
            </a:r>
            <a:r>
              <a:rPr lang="en-US" sz="1800" dirty="0" err="1"/>
              <a:t>ǫ</a:t>
            </a:r>
            <a:r>
              <a:rPr lang="en-US" sz="1800" dirty="0">
                <a:latin typeface="Verdana"/>
                <a:ea typeface="Verdana"/>
                <a:cs typeface="Verdana"/>
                <a:sym typeface="Verdana"/>
              </a:rPr>
              <a:t>' people, past and present, to these lands and waters.</a:t>
            </a:r>
            <a:endParaRPr sz="1800" dirty="0">
              <a:latin typeface="Verdana"/>
              <a:ea typeface="Verdana"/>
              <a:cs typeface="Verdana"/>
              <a:sym typeface="Verdana"/>
            </a:endParaRPr>
          </a:p>
        </p:txBody>
      </p:sp>
      <p:sp>
        <p:nvSpPr>
          <p:cNvPr id="138" name="Google Shape;138;p3"/>
          <p:cNvSpPr txBox="1"/>
          <p:nvPr/>
        </p:nvSpPr>
        <p:spPr>
          <a:xfrm>
            <a:off x="454025" y="4403545"/>
            <a:ext cx="9702165" cy="1764664"/>
          </a:xfrm>
          <a:prstGeom prst="rect">
            <a:avLst/>
          </a:prstGeom>
          <a:noFill/>
          <a:ln>
            <a:noFill/>
          </a:ln>
        </p:spPr>
        <p:txBody>
          <a:bodyPr spcFirstLastPara="1" wrap="square" lIns="0" tIns="12700" rIns="0" bIns="0" anchor="t" anchorCtr="0">
            <a:spAutoFit/>
          </a:bodyPr>
          <a:lstStyle/>
          <a:p>
            <a:pPr marL="12700" marR="5080" lvl="0" indent="0" algn="l" rtl="0">
              <a:lnSpc>
                <a:spcPct val="114999"/>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Here are additional links for more on the </a:t>
            </a:r>
            <a:r>
              <a:rPr lang="en-US" sz="2000" b="0" i="0" u="sng" strike="noStrike" cap="none">
                <a:solidFill>
                  <a:srgbClr val="0097A7"/>
                </a:solidFill>
                <a:latin typeface="Arial"/>
                <a:ea typeface="Arial"/>
                <a:cs typeface="Arial"/>
                <a:sym typeface="Arial"/>
                <a:hlinkClick r:id="rId3">
                  <a:extLst>
                    <a:ext uri="{A12FA001-AC4F-418D-AE19-62706E023703}">
                      <ahyp:hlinkClr xmlns:ahyp="http://schemas.microsoft.com/office/drawing/2018/hyperlinkcolor" val="tx"/>
                    </a:ext>
                  </a:extLst>
                </a:hlinkClick>
              </a:rPr>
              <a:t>history of Cornell’s violent, colonial formation</a:t>
            </a:r>
            <a:r>
              <a:rPr lang="en-US" sz="2000" b="0" i="0" u="none" strike="noStrike" cap="none">
                <a:solidFill>
                  <a:srgbClr val="000000"/>
                </a:solidFill>
                <a:latin typeface="Arial"/>
                <a:ea typeface="Arial"/>
                <a:cs typeface="Arial"/>
                <a:sym typeface="Arial"/>
              </a:rPr>
              <a:t>,  </a:t>
            </a:r>
            <a:r>
              <a:rPr lang="en-US" sz="2000" b="0" i="0" u="sng" strike="noStrike" cap="none">
                <a:solidFill>
                  <a:srgbClr val="0097A7"/>
                </a:solidFill>
                <a:latin typeface="Arial"/>
                <a:ea typeface="Arial"/>
                <a:cs typeface="Arial"/>
                <a:sym typeface="Arial"/>
                <a:hlinkClick r:id="rId4">
                  <a:extLst>
                    <a:ext uri="{A12FA001-AC4F-418D-AE19-62706E023703}">
                      <ahyp:hlinkClr xmlns:ahyp="http://schemas.microsoft.com/office/drawing/2018/hyperlinkcolor" val="tx"/>
                    </a:ext>
                  </a:extLst>
                </a:hlinkClick>
              </a:rPr>
              <a:t>the movement to return native lands</a:t>
            </a:r>
            <a:r>
              <a:rPr lang="en-US" sz="2000" b="0" i="0" u="none" strike="noStrike" cap="none">
                <a:solidFill>
                  <a:srgbClr val="000000"/>
                </a:solidFill>
                <a:latin typeface="Arial"/>
                <a:ea typeface="Arial"/>
                <a:cs typeface="Arial"/>
                <a:sym typeface="Arial"/>
              </a:rPr>
              <a:t>, and about the </a:t>
            </a:r>
            <a:r>
              <a:rPr lang="en-US" sz="2000" b="0" i="0" u="sng" strike="noStrike" cap="none">
                <a:solidFill>
                  <a:srgbClr val="0097A7"/>
                </a:solidFill>
                <a:latin typeface="Arial"/>
                <a:ea typeface="Arial"/>
                <a:cs typeface="Arial"/>
                <a:sym typeface="Arial"/>
                <a:hlinkClick r:id="rId5">
                  <a:extLst>
                    <a:ext uri="{A12FA001-AC4F-418D-AE19-62706E023703}">
                      <ahyp:hlinkClr xmlns:ahyp="http://schemas.microsoft.com/office/drawing/2018/hyperlinkcolor" val="tx"/>
                    </a:ext>
                  </a:extLst>
                </a:hlinkClick>
              </a:rPr>
              <a:t>AIISP program at Cornell.</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55"/>
              </a:spcBef>
              <a:spcAft>
                <a:spcPts val="0"/>
              </a:spcAft>
              <a:buClr>
                <a:schemeClr val="dk1"/>
              </a:buClr>
              <a:buSzPts val="2250"/>
              <a:buFont typeface="Arial"/>
              <a:buNone/>
            </a:pPr>
            <a:endParaRPr sz="2250" b="0" i="0" u="none" strike="noStrike" cap="none">
              <a:solidFill>
                <a:srgbClr val="000000"/>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Consider donating to the </a:t>
            </a:r>
            <a:r>
              <a:rPr lang="en-US" sz="2500" b="0" i="0" u="none" strike="noStrike" cap="none">
                <a:solidFill>
                  <a:srgbClr val="000000"/>
                </a:solidFill>
                <a:latin typeface="Arial"/>
                <a:ea typeface="Arial"/>
                <a:cs typeface="Arial"/>
                <a:sym typeface="Arial"/>
              </a:rPr>
              <a:t>Gayogo̱ hó꞉nǫʼ </a:t>
            </a:r>
            <a:r>
              <a:rPr lang="en-US" sz="2400" b="0" i="0" u="none" strike="noStrike" cap="none">
                <a:solidFill>
                  <a:srgbClr val="000000"/>
                </a:solidFill>
                <a:latin typeface="Arial"/>
                <a:ea typeface="Arial"/>
                <a:cs typeface="Arial"/>
                <a:sym typeface="Arial"/>
              </a:rPr>
              <a:t>sovereignty initiative </a:t>
            </a:r>
            <a:r>
              <a:rPr lang="en-US" sz="2400" b="0" i="0" u="sng" strike="noStrike" cap="none">
                <a:solidFill>
                  <a:srgbClr val="0097A7"/>
                </a:solidFill>
                <a:latin typeface="Arial"/>
                <a:ea typeface="Arial"/>
                <a:cs typeface="Arial"/>
                <a:sym typeface="Arial"/>
                <a:hlinkClick r:id="rId6">
                  <a:extLst>
                    <a:ext uri="{A12FA001-AC4F-418D-AE19-62706E023703}">
                      <ahyp:hlinkClr xmlns:ahyp="http://schemas.microsoft.com/office/drawing/2018/hyperlinkcolor" val="tx"/>
                    </a:ext>
                  </a:extLst>
                </a:hlinkClick>
              </a:rPr>
              <a:t>here</a:t>
            </a:r>
            <a:r>
              <a:rPr lang="en-US"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82DAB2D-C09F-2249-9525-CEDCBF7F775D}"/>
              </a:ext>
            </a:extLst>
          </p:cNvPr>
          <p:cNvSpPr>
            <a:spLocks noGrp="1"/>
          </p:cNvSpPr>
          <p:nvPr>
            <p:ph type="title"/>
          </p:nvPr>
        </p:nvSpPr>
        <p:spPr>
          <a:xfrm>
            <a:off x="629795" y="236939"/>
            <a:ext cx="4989829" cy="1112171"/>
          </a:xfrm>
        </p:spPr>
        <p:txBody>
          <a:bodyPr/>
          <a:lstStyle/>
          <a:p>
            <a:r>
              <a:rPr lang="en-US" b="1" dirty="0">
                <a:solidFill>
                  <a:schemeClr val="accent1">
                    <a:lumMod val="75000"/>
                  </a:schemeClr>
                </a:solidFill>
                <a:latin typeface="Segoe UI Semilight" panose="020B0402040204020203" pitchFamily="34" charset="0"/>
                <a:cs typeface="Segoe UI Semilight" panose="020B0402040204020203" pitchFamily="34" charset="0"/>
              </a:rPr>
              <a:t>FAIR Data</a:t>
            </a:r>
          </a:p>
        </p:txBody>
      </p:sp>
      <p:grpSp>
        <p:nvGrpSpPr>
          <p:cNvPr id="21" name="Group 20">
            <a:extLst>
              <a:ext uri="{FF2B5EF4-FFF2-40B4-BE49-F238E27FC236}">
                <a16:creationId xmlns:a16="http://schemas.microsoft.com/office/drawing/2014/main" id="{F7B3FBAD-9CFA-D975-8ECA-125728FEBF5C}"/>
              </a:ext>
            </a:extLst>
          </p:cNvPr>
          <p:cNvGrpSpPr/>
          <p:nvPr/>
        </p:nvGrpSpPr>
        <p:grpSpPr>
          <a:xfrm>
            <a:off x="390845" y="1517508"/>
            <a:ext cx="11006429" cy="5175040"/>
            <a:chOff x="646883" y="1501375"/>
            <a:chExt cx="11006429" cy="5175040"/>
          </a:xfrm>
        </p:grpSpPr>
        <p:grpSp>
          <p:nvGrpSpPr>
            <p:cNvPr id="5" name="Group 4">
              <a:extLst>
                <a:ext uri="{FF2B5EF4-FFF2-40B4-BE49-F238E27FC236}">
                  <a16:creationId xmlns:a16="http://schemas.microsoft.com/office/drawing/2014/main" id="{95572D2F-A3E2-704B-9E00-E0ADF360A827}"/>
                </a:ext>
              </a:extLst>
            </p:cNvPr>
            <p:cNvGrpSpPr/>
            <p:nvPr/>
          </p:nvGrpSpPr>
          <p:grpSpPr>
            <a:xfrm>
              <a:off x="646883" y="1501375"/>
              <a:ext cx="3034130" cy="4686542"/>
              <a:chOff x="1097280" y="1812426"/>
              <a:chExt cx="3034130" cy="4686542"/>
            </a:xfrm>
          </p:grpSpPr>
          <p:sp>
            <p:nvSpPr>
              <p:cNvPr id="6" name="TextBox 5">
                <a:extLst>
                  <a:ext uri="{FF2B5EF4-FFF2-40B4-BE49-F238E27FC236}">
                    <a16:creationId xmlns:a16="http://schemas.microsoft.com/office/drawing/2014/main" id="{2C192A5E-706F-9F4D-B3B4-4D6C78E8800F}"/>
                  </a:ext>
                </a:extLst>
              </p:cNvPr>
              <p:cNvSpPr txBox="1"/>
              <p:nvPr/>
            </p:nvSpPr>
            <p:spPr>
              <a:xfrm>
                <a:off x="1097280" y="1812426"/>
                <a:ext cx="3034130" cy="527804"/>
              </a:xfrm>
              <a:prstGeom prst="round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DATA SHOULD BE</a:t>
                </a:r>
              </a:p>
            </p:txBody>
          </p:sp>
          <p:sp>
            <p:nvSpPr>
              <p:cNvPr id="7" name="TextBox 6">
                <a:extLst>
                  <a:ext uri="{FF2B5EF4-FFF2-40B4-BE49-F238E27FC236}">
                    <a16:creationId xmlns:a16="http://schemas.microsoft.com/office/drawing/2014/main" id="{1DECBBD9-BDB7-F648-AD91-8EA0F77A9D29}"/>
                  </a:ext>
                </a:extLst>
              </p:cNvPr>
              <p:cNvSpPr txBox="1"/>
              <p:nvPr/>
            </p:nvSpPr>
            <p:spPr>
              <a:xfrm>
                <a:off x="1097280" y="5443360"/>
                <a:ext cx="3034130" cy="1055608"/>
              </a:xfrm>
              <a:prstGeom prst="roundRect">
                <a:avLst/>
              </a:prstGeom>
              <a:solidFill>
                <a:srgbClr val="FFC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BY HUMANS </a:t>
                </a:r>
                <a:b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br>
                <a:r>
                  <a:rPr kumimoji="0" lang="en-GB" sz="2800" b="1" i="0" u="none" strike="noStrike" kern="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AND MACHINES</a:t>
                </a:r>
              </a:p>
            </p:txBody>
          </p:sp>
          <p:grpSp>
            <p:nvGrpSpPr>
              <p:cNvPr id="8" name="Group 7">
                <a:extLst>
                  <a:ext uri="{FF2B5EF4-FFF2-40B4-BE49-F238E27FC236}">
                    <a16:creationId xmlns:a16="http://schemas.microsoft.com/office/drawing/2014/main" id="{7A280EE9-F165-7B44-AB51-05D797BD6C7E}"/>
                  </a:ext>
                </a:extLst>
              </p:cNvPr>
              <p:cNvGrpSpPr/>
              <p:nvPr/>
            </p:nvGrpSpPr>
            <p:grpSpPr>
              <a:xfrm>
                <a:off x="1397545" y="2457305"/>
                <a:ext cx="2433600" cy="2140014"/>
                <a:chOff x="2878417" y="2259389"/>
                <a:chExt cx="2433600" cy="2140014"/>
              </a:xfrm>
            </p:grpSpPr>
            <p:sp>
              <p:nvSpPr>
                <p:cNvPr id="12" name="TextBox 11">
                  <a:extLst>
                    <a:ext uri="{FF2B5EF4-FFF2-40B4-BE49-F238E27FC236}">
                      <a16:creationId xmlns:a16="http://schemas.microsoft.com/office/drawing/2014/main" id="{4E9EE2DC-31A4-8E44-81EA-2E71FB5C1939}"/>
                    </a:ext>
                  </a:extLst>
                </p:cNvPr>
                <p:cNvSpPr txBox="1"/>
                <p:nvPr/>
              </p:nvSpPr>
              <p:spPr>
                <a:xfrm>
                  <a:off x="2878417" y="2259389"/>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F</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indable</a:t>
                  </a:r>
                </a:p>
              </p:txBody>
            </p:sp>
            <p:sp>
              <p:nvSpPr>
                <p:cNvPr id="13" name="TextBox 12">
                  <a:extLst>
                    <a:ext uri="{FF2B5EF4-FFF2-40B4-BE49-F238E27FC236}">
                      <a16:creationId xmlns:a16="http://schemas.microsoft.com/office/drawing/2014/main" id="{C6DB8059-21A0-164D-8A93-DC8BF872AA0E}"/>
                    </a:ext>
                  </a:extLst>
                </p:cNvPr>
                <p:cNvSpPr txBox="1"/>
                <p:nvPr/>
              </p:nvSpPr>
              <p:spPr>
                <a:xfrm>
                  <a:off x="2878417" y="3752417"/>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I</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nteroperable</a:t>
                  </a:r>
                </a:p>
              </p:txBody>
            </p:sp>
          </p:grpSp>
          <p:grpSp>
            <p:nvGrpSpPr>
              <p:cNvPr id="9" name="Group 8">
                <a:extLst>
                  <a:ext uri="{FF2B5EF4-FFF2-40B4-BE49-F238E27FC236}">
                    <a16:creationId xmlns:a16="http://schemas.microsoft.com/office/drawing/2014/main" id="{CB1708EE-28EC-6C49-961D-027EBBCBB1F3}"/>
                  </a:ext>
                </a:extLst>
              </p:cNvPr>
              <p:cNvGrpSpPr/>
              <p:nvPr/>
            </p:nvGrpSpPr>
            <p:grpSpPr>
              <a:xfrm>
                <a:off x="1397545" y="3203819"/>
                <a:ext cx="2433600" cy="2140014"/>
                <a:chOff x="2879135" y="2987117"/>
                <a:chExt cx="2433600" cy="2140014"/>
              </a:xfrm>
            </p:grpSpPr>
            <p:sp>
              <p:nvSpPr>
                <p:cNvPr id="10" name="TextBox 9">
                  <a:extLst>
                    <a:ext uri="{FF2B5EF4-FFF2-40B4-BE49-F238E27FC236}">
                      <a16:creationId xmlns:a16="http://schemas.microsoft.com/office/drawing/2014/main" id="{D4CD73B8-ECC4-0942-9AC0-E71926A1CD7D}"/>
                    </a:ext>
                  </a:extLst>
                </p:cNvPr>
                <p:cNvSpPr txBox="1"/>
                <p:nvPr/>
              </p:nvSpPr>
              <p:spPr>
                <a:xfrm>
                  <a:off x="2879135" y="2987117"/>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A</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ccessible</a:t>
                  </a:r>
                </a:p>
              </p:txBody>
            </p:sp>
            <p:sp>
              <p:nvSpPr>
                <p:cNvPr id="11" name="TextBox 10">
                  <a:extLst>
                    <a:ext uri="{FF2B5EF4-FFF2-40B4-BE49-F238E27FC236}">
                      <a16:creationId xmlns:a16="http://schemas.microsoft.com/office/drawing/2014/main" id="{08790336-A89C-0640-B7B0-BE500D0F7C59}"/>
                    </a:ext>
                  </a:extLst>
                </p:cNvPr>
                <p:cNvSpPr txBox="1"/>
                <p:nvPr/>
              </p:nvSpPr>
              <p:spPr>
                <a:xfrm>
                  <a:off x="2879135" y="4480145"/>
                  <a:ext cx="2433600" cy="646986"/>
                </a:xfrm>
                <a:prstGeom prst="roundRect">
                  <a:avLst/>
                </a:prstGeom>
                <a:solidFill>
                  <a:srgbClr val="ED7D3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0" cap="none" spc="0" normalizeH="0" baseline="0" noProof="0" dirty="0">
                      <a:ln>
                        <a:noFill/>
                      </a:ln>
                      <a:solidFill>
                        <a:srgbClr val="9F2936"/>
                      </a:solidFill>
                      <a:effectLst/>
                      <a:uLnTx/>
                      <a:uFillTx/>
                      <a:latin typeface="Calibri" panose="020F0502020204030204"/>
                      <a:ea typeface="+mn-ea"/>
                      <a:cs typeface="+mn-cs"/>
                    </a:rPr>
                    <a:t>R</a:t>
                  </a:r>
                  <a:r>
                    <a:rPr kumimoji="0" lang="en-GB" sz="2800" b="1" i="0" u="none" strike="noStrike" kern="0" cap="none" spc="0" normalizeH="0" baseline="0" noProof="0" dirty="0">
                      <a:ln>
                        <a:noFill/>
                      </a:ln>
                      <a:solidFill>
                        <a:prstClr val="white"/>
                      </a:solidFill>
                      <a:effectLst/>
                      <a:uLnTx/>
                      <a:uFillTx/>
                      <a:latin typeface="Calibri" panose="020F0502020204030204"/>
                      <a:ea typeface="+mn-ea"/>
                      <a:cs typeface="+mn-cs"/>
                    </a:rPr>
                    <a:t>eusable</a:t>
                  </a:r>
                </a:p>
              </p:txBody>
            </p:sp>
          </p:grpSp>
        </p:grpSp>
        <p:sp>
          <p:nvSpPr>
            <p:cNvPr id="16" name="TextBox 15">
              <a:extLst>
                <a:ext uri="{FF2B5EF4-FFF2-40B4-BE49-F238E27FC236}">
                  <a16:creationId xmlns:a16="http://schemas.microsoft.com/office/drawing/2014/main" id="{1F80849A-B12C-374A-A911-D6291CD811FD}"/>
                </a:ext>
              </a:extLst>
            </p:cNvPr>
            <p:cNvSpPr txBox="1"/>
            <p:nvPr/>
          </p:nvSpPr>
          <p:spPr>
            <a:xfrm>
              <a:off x="3517743" y="2238914"/>
              <a:ext cx="608955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Use unique and persistent identifiers.</a:t>
              </a:r>
            </a:p>
          </p:txBody>
        </p:sp>
        <p:sp>
          <p:nvSpPr>
            <p:cNvPr id="15" name="TextBox 14">
              <a:extLst>
                <a:ext uri="{FF2B5EF4-FFF2-40B4-BE49-F238E27FC236}">
                  <a16:creationId xmlns:a16="http://schemas.microsoft.com/office/drawing/2014/main" id="{5A537A36-7838-F348-A0AF-EC93A35994AD}"/>
                </a:ext>
              </a:extLst>
            </p:cNvPr>
            <p:cNvSpPr txBox="1"/>
            <p:nvPr/>
          </p:nvSpPr>
          <p:spPr>
            <a:xfrm>
              <a:off x="3517743" y="3001662"/>
              <a:ext cx="58799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Post datasets in open repositories.</a:t>
              </a:r>
            </a:p>
          </p:txBody>
        </p:sp>
        <p:sp>
          <p:nvSpPr>
            <p:cNvPr id="17" name="TextBox 16">
              <a:extLst>
                <a:ext uri="{FF2B5EF4-FFF2-40B4-BE49-F238E27FC236}">
                  <a16:creationId xmlns:a16="http://schemas.microsoft.com/office/drawing/2014/main" id="{0A0FB07A-7B58-BE46-92BA-AB43499E5DDF}"/>
                </a:ext>
              </a:extLst>
            </p:cNvPr>
            <p:cNvSpPr txBox="1"/>
            <p:nvPr/>
          </p:nvSpPr>
          <p:spPr>
            <a:xfrm>
              <a:off x="3517743" y="3731942"/>
              <a:ext cx="79577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Save data in open standard file formats. </a:t>
              </a:r>
            </a:p>
          </p:txBody>
        </p:sp>
        <p:sp>
          <p:nvSpPr>
            <p:cNvPr id="18" name="TextBox 17">
              <a:extLst>
                <a:ext uri="{FF2B5EF4-FFF2-40B4-BE49-F238E27FC236}">
                  <a16:creationId xmlns:a16="http://schemas.microsoft.com/office/drawing/2014/main" id="{B60A5F01-F209-7F4F-8B04-766A7FC27E39}"/>
                </a:ext>
              </a:extLst>
            </p:cNvPr>
            <p:cNvSpPr txBox="1"/>
            <p:nvPr/>
          </p:nvSpPr>
          <p:spPr>
            <a:xfrm>
              <a:off x="3517743" y="4440456"/>
              <a:ext cx="81355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Document data provenance and file information in README.  </a:t>
              </a:r>
            </a:p>
          </p:txBody>
        </p:sp>
        <p:sp>
          <p:nvSpPr>
            <p:cNvPr id="2" name="TextBox 1">
              <a:extLst>
                <a:ext uri="{FF2B5EF4-FFF2-40B4-BE49-F238E27FC236}">
                  <a16:creationId xmlns:a16="http://schemas.microsoft.com/office/drawing/2014/main" id="{3A7DB84F-F1F7-8B4A-A972-E55EF81DDF74}"/>
                </a:ext>
              </a:extLst>
            </p:cNvPr>
            <p:cNvSpPr txBox="1"/>
            <p:nvPr/>
          </p:nvSpPr>
          <p:spPr>
            <a:xfrm>
              <a:off x="869903" y="6245528"/>
              <a:ext cx="2510845"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hlinkClick r:id="rId3"/>
                </a:rPr>
                <a:t>www.nature.com/articles/sdata201618</a:t>
              </a: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hlinkClick r:id="rId4"/>
                </a:rPr>
                <a:t>www.force11.org/fairprinciples</a:t>
              </a:r>
              <a:r>
                <a:rPr kumimoji="0" lang="en-US" sz="11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 </a:t>
              </a:r>
            </a:p>
          </p:txBody>
        </p:sp>
      </p:grpSp>
      <p:sp>
        <p:nvSpPr>
          <p:cNvPr id="19" name="Title 1">
            <a:extLst>
              <a:ext uri="{FF2B5EF4-FFF2-40B4-BE49-F238E27FC236}">
                <a16:creationId xmlns:a16="http://schemas.microsoft.com/office/drawing/2014/main" id="{7AABDE34-0F68-CF7E-F937-AACE532021C7}"/>
              </a:ext>
            </a:extLst>
          </p:cNvPr>
          <p:cNvSpPr txBox="1">
            <a:spLocks/>
          </p:cNvSpPr>
          <p:nvPr/>
        </p:nvSpPr>
        <p:spPr>
          <a:xfrm>
            <a:off x="4045908" y="301592"/>
            <a:ext cx="79456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as open as possible, as closed as necessary”</a:t>
            </a:r>
            <a:br>
              <a:rPr kumimoji="0" lang="en-US" sz="32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br>
            <a:r>
              <a:rPr kumimoji="0" lang="en-US" sz="18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Horizon2020 </a:t>
            </a:r>
            <a:r>
              <a:rPr kumimoji="0" lang="en-US" sz="1800" b="1" i="0" u="none" strike="noStrike" kern="1200" cap="none" spc="0" normalizeH="0" baseline="0" noProof="0" dirty="0" err="1">
                <a:ln>
                  <a:noFill/>
                </a:ln>
                <a:solidFill>
                  <a:srgbClr val="F07F09">
                    <a:lumMod val="75000"/>
                  </a:srgbClr>
                </a:solidFill>
                <a:effectLst/>
                <a:uLnTx/>
                <a:uFillTx/>
                <a:latin typeface="Calibri Light" panose="020F0302020204030204"/>
                <a:ea typeface="+mj-ea"/>
                <a:cs typeface="+mj-cs"/>
              </a:rPr>
              <a:t>Programme</a:t>
            </a:r>
            <a:r>
              <a:rPr kumimoji="0" lang="en-US" sz="1800" b="1" i="0" u="none" strike="noStrike" kern="1200" cap="none" spc="0" normalizeH="0" baseline="0" noProof="0" dirty="0">
                <a:ln>
                  <a:noFill/>
                </a:ln>
                <a:solidFill>
                  <a:srgbClr val="F07F09">
                    <a:lumMod val="75000"/>
                  </a:srgbClr>
                </a:solidFill>
                <a:effectLst/>
                <a:uLnTx/>
                <a:uFillTx/>
                <a:latin typeface="Calibri Light" panose="020F0302020204030204"/>
                <a:ea typeface="+mj-ea"/>
                <a:cs typeface="+mj-cs"/>
              </a:rPr>
              <a:t>, Open Research Data pilot principle</a:t>
            </a:r>
          </a:p>
        </p:txBody>
      </p:sp>
      <p:sp>
        <p:nvSpPr>
          <p:cNvPr id="20" name="TextBox 19">
            <a:extLst>
              <a:ext uri="{FF2B5EF4-FFF2-40B4-BE49-F238E27FC236}">
                <a16:creationId xmlns:a16="http://schemas.microsoft.com/office/drawing/2014/main" id="{437CCF2C-9386-29D2-125D-48F40139AC97}"/>
              </a:ext>
            </a:extLst>
          </p:cNvPr>
          <p:cNvSpPr txBox="1"/>
          <p:nvPr/>
        </p:nvSpPr>
        <p:spPr>
          <a:xfrm>
            <a:off x="3839345" y="6558809"/>
            <a:ext cx="783085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lumMod val="75000"/>
                  </a:prstClr>
                </a:solidFill>
                <a:effectLst/>
                <a:uLnTx/>
                <a:uFillTx/>
                <a:latin typeface="Segoe UI Semilight" panose="020B0402040204020203" pitchFamily="34" charset="0"/>
                <a:ea typeface="+mn-ea"/>
                <a:cs typeface="Segoe UI Semilight" panose="020B0402040204020203" pitchFamily="34" charset="0"/>
                <a:hlinkClick r:id="rId5"/>
              </a:rPr>
              <a:t>https://ec.europa.eu/research/participants/data/ref/h2020/grants_manual/hi/oa_pilot/h2020-hi-oa-data-mgt_en.pdf</a:t>
            </a:r>
            <a:r>
              <a:rPr kumimoji="0" lang="en-US" sz="1200" b="0" i="0" u="none" strike="noStrike" kern="1200" cap="none" spc="0" normalizeH="0" baseline="0" noProof="0" dirty="0">
                <a:ln>
                  <a:noFill/>
                </a:ln>
                <a:solidFill>
                  <a:prstClr val="white">
                    <a:lumMod val="75000"/>
                  </a:prstClr>
                </a:solidFill>
                <a:effectLst/>
                <a:uLnTx/>
                <a:uFillTx/>
                <a:latin typeface="Segoe UI Semilight" panose="020B0402040204020203" pitchFamily="34" charset="0"/>
                <a:ea typeface="+mn-ea"/>
                <a:cs typeface="Segoe UI Semilight" panose="020B0402040204020203" pitchFamily="34" charset="0"/>
              </a:rPr>
              <a:t> </a:t>
            </a:r>
            <a:endParaRPr kumimoji="0" lang="en-US" sz="16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pic>
        <p:nvPicPr>
          <p:cNvPr id="2052" name="Picture 4">
            <a:extLst>
              <a:ext uri="{FF2B5EF4-FFF2-40B4-BE49-F238E27FC236}">
                <a16:creationId xmlns:a16="http://schemas.microsoft.com/office/drawing/2014/main" id="{DE25DDC7-55D1-FEF3-64D8-784D7F9B0FB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051913" y="2255047"/>
            <a:ext cx="525968" cy="5259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gital object identifier - Wikipedia">
            <a:extLst>
              <a:ext uri="{FF2B5EF4-FFF2-40B4-BE49-F238E27FC236}">
                <a16:creationId xmlns:a16="http://schemas.microsoft.com/office/drawing/2014/main" id="{721BA015-EAB8-ED0F-21FC-99377336A6BB}"/>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410177" y="2255047"/>
            <a:ext cx="525968" cy="52596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Database - Free technology icons">
            <a:extLst>
              <a:ext uri="{FF2B5EF4-FFF2-40B4-BE49-F238E27FC236}">
                <a16:creationId xmlns:a16="http://schemas.microsoft.com/office/drawing/2014/main" id="{8360DF49-04E2-6FD5-8A49-6A01739A2874}"/>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069818" y="3017795"/>
            <a:ext cx="538092" cy="538092"/>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ocument with solid fill">
            <a:extLst>
              <a:ext uri="{FF2B5EF4-FFF2-40B4-BE49-F238E27FC236}">
                <a16:creationId xmlns:a16="http://schemas.microsoft.com/office/drawing/2014/main" id="{BDDFEA65-8EFF-6102-4E40-20E2D46913B6}"/>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353800" y="4323944"/>
            <a:ext cx="594310" cy="594310"/>
          </a:xfrm>
          <a:prstGeom prst="rect">
            <a:avLst/>
          </a:prstGeom>
        </p:spPr>
      </p:pic>
      <p:pic>
        <p:nvPicPr>
          <p:cNvPr id="26" name="Graphic 25" descr="Download with solid fill">
            <a:extLst>
              <a:ext uri="{FF2B5EF4-FFF2-40B4-BE49-F238E27FC236}">
                <a16:creationId xmlns:a16="http://schemas.microsoft.com/office/drawing/2014/main" id="{E662ADBC-D4FA-4CF7-8A03-0A138CBEDF61}"/>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8688295" y="3708091"/>
            <a:ext cx="594310" cy="594310"/>
          </a:xfrm>
          <a:prstGeom prst="rect">
            <a:avLst/>
          </a:prstGeom>
        </p:spPr>
      </p:pic>
    </p:spTree>
    <p:extLst>
      <p:ext uri="{BB962C8B-B14F-4D97-AF65-F5344CB8AC3E}">
        <p14:creationId xmlns:p14="http://schemas.microsoft.com/office/powerpoint/2010/main" val="45465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387928" y="2288628"/>
            <a:ext cx="9404130" cy="3998913"/>
          </a:xfrm>
        </p:spPr>
        <p:txBody>
          <a:bodyPr>
            <a:normAutofit/>
          </a:bodyPr>
          <a:lstStyle/>
          <a:p>
            <a:r>
              <a:rPr lang="en-US" dirty="0">
                <a:latin typeface="+mj-lt"/>
              </a:rPr>
              <a:t>Archive meets </a:t>
            </a:r>
            <a:r>
              <a:rPr lang="en-US" dirty="0">
                <a:hlinkClick r:id="rId3"/>
              </a:rPr>
              <a:t>Desirable characteristics of Data Repositories for Federally Funded Research (whitehouse.gov)</a:t>
            </a:r>
            <a:endParaRPr lang="en-US" dirty="0">
              <a:latin typeface="+mj-lt"/>
            </a:endParaRPr>
          </a:p>
          <a:p>
            <a:r>
              <a:rPr lang="en-US" dirty="0">
                <a:latin typeface="+mj-lt"/>
              </a:rPr>
              <a:t>Reproducibility Package</a:t>
            </a:r>
          </a:p>
          <a:p>
            <a:pPr lvl="1"/>
            <a:r>
              <a:rPr lang="en-US" dirty="0">
                <a:latin typeface="+mj-lt"/>
                <a:hlinkClick r:id="rId4"/>
              </a:rPr>
              <a:t>http://doi.org/10.6077/80ph-y162</a:t>
            </a:r>
            <a:r>
              <a:rPr lang="en-US" dirty="0">
                <a:latin typeface="+mj-lt"/>
              </a:rPr>
              <a:t>  (Kim, et. al. – CISER Archive)</a:t>
            </a:r>
          </a:p>
          <a:p>
            <a:pPr lvl="1"/>
            <a:r>
              <a:rPr lang="en-US" u="sng" dirty="0">
                <a:latin typeface="+mj-lt"/>
                <a:hlinkClick r:id="rId5"/>
              </a:rPr>
              <a:t>https://doi.org/10.7910/DVN/OARGFC</a:t>
            </a:r>
            <a:r>
              <a:rPr lang="en-US" dirty="0">
                <a:latin typeface="+mj-lt"/>
              </a:rPr>
              <a:t> (Karim – </a:t>
            </a:r>
            <a:r>
              <a:rPr lang="en-US" dirty="0" err="1">
                <a:latin typeface="+mj-lt"/>
              </a:rPr>
              <a:t>Dataverse</a:t>
            </a:r>
            <a:r>
              <a:rPr lang="en-US" dirty="0">
                <a:latin typeface="+mj-lt"/>
              </a:rPr>
              <a:t>)</a:t>
            </a:r>
          </a:p>
          <a:p>
            <a:r>
              <a:rPr lang="en-US" dirty="0">
                <a:latin typeface="+mj-lt"/>
              </a:rPr>
              <a:t>To see more reproducibility packages, go to:  </a:t>
            </a:r>
            <a:r>
              <a:rPr lang="en-US" dirty="0">
                <a:latin typeface="+mj-lt"/>
                <a:hlinkClick r:id="rId6"/>
              </a:rPr>
              <a:t>https://archive.ciser.cornell.edu</a:t>
            </a:r>
            <a:endParaRPr lang="en-US" dirty="0">
              <a:latin typeface="+mj-lt"/>
            </a:endParaRPr>
          </a:p>
          <a:p>
            <a:pPr lvl="1"/>
            <a:r>
              <a:rPr lang="en-US" dirty="0">
                <a:latin typeface="+mj-lt"/>
              </a:rPr>
              <a:t>Type </a:t>
            </a:r>
            <a:r>
              <a:rPr lang="en-US" i="1" dirty="0">
                <a:latin typeface="+mj-lt"/>
              </a:rPr>
              <a:t>R2</a:t>
            </a:r>
            <a:r>
              <a:rPr lang="en-US" dirty="0">
                <a:latin typeface="+mj-lt"/>
              </a:rPr>
              <a:t> on the search box and hit Search</a:t>
            </a:r>
          </a:p>
        </p:txBody>
      </p:sp>
      <p:sp>
        <p:nvSpPr>
          <p:cNvPr id="5" name="Title 1"/>
          <p:cNvSpPr txBox="1">
            <a:spLocks/>
          </p:cNvSpPr>
          <p:nvPr/>
        </p:nvSpPr>
        <p:spPr>
          <a:xfrm>
            <a:off x="387928" y="762000"/>
            <a:ext cx="10687876" cy="132556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Archive Data and Reproducibility Package</a:t>
            </a:r>
          </a:p>
        </p:txBody>
      </p:sp>
      <p:pic>
        <p:nvPicPr>
          <p:cNvPr id="2" name="Picture 1">
            <a:extLst>
              <a:ext uri="{FF2B5EF4-FFF2-40B4-BE49-F238E27FC236}">
                <a16:creationId xmlns:a16="http://schemas.microsoft.com/office/drawing/2014/main" id="{CCC5B1FA-E167-7A3B-8EF4-616AD93F371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4104" y="5946913"/>
            <a:ext cx="1828800" cy="438912"/>
          </a:xfrm>
          <a:prstGeom prst="rect">
            <a:avLst/>
          </a:prstGeom>
        </p:spPr>
      </p:pic>
    </p:spTree>
    <p:extLst>
      <p:ext uri="{BB962C8B-B14F-4D97-AF65-F5344CB8AC3E}">
        <p14:creationId xmlns:p14="http://schemas.microsoft.com/office/powerpoint/2010/main" val="6652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2" name="Content Placeholder 3"/>
          <p:cNvSpPr>
            <a:spLocks noGrp="1"/>
          </p:cNvSpPr>
          <p:nvPr>
            <p:ph type="body" sz="quarter" idx="13"/>
          </p:nvPr>
        </p:nvSpPr>
        <p:spPr>
          <a:xfrm>
            <a:off x="33528" y="2093118"/>
            <a:ext cx="6449219" cy="3998913"/>
          </a:xfrm>
          <a:prstGeom prst="rect">
            <a:avLst/>
          </a:prstGeom>
        </p:spPr>
        <p:txBody>
          <a:bodyPr>
            <a:normAutofit/>
          </a:bodyPr>
          <a:lstStyle/>
          <a:p>
            <a:r>
              <a:rPr lang="en-US" dirty="0">
                <a:latin typeface="+mj-lt"/>
              </a:rPr>
              <a:t>Ensure:</a:t>
            </a:r>
          </a:p>
          <a:p>
            <a:pPr lvl="1"/>
            <a:r>
              <a:rPr lang="en-US" dirty="0">
                <a:latin typeface="+mj-lt"/>
              </a:rPr>
              <a:t>The results reproduce… </a:t>
            </a:r>
            <a:r>
              <a:rPr lang="en-US" i="1" dirty="0">
                <a:latin typeface="+mj-lt"/>
              </a:rPr>
              <a:t>Peace of mind!</a:t>
            </a:r>
          </a:p>
          <a:p>
            <a:pPr lvl="1"/>
            <a:r>
              <a:rPr lang="en-US" dirty="0">
                <a:latin typeface="+mj-lt"/>
              </a:rPr>
              <a:t>The code works and does not break!</a:t>
            </a:r>
          </a:p>
          <a:p>
            <a:pPr lvl="2"/>
            <a:r>
              <a:rPr lang="en-US" dirty="0">
                <a:latin typeface="+mj-lt"/>
              </a:rPr>
              <a:t>Suggest code improvements</a:t>
            </a:r>
          </a:p>
          <a:p>
            <a:pPr lvl="1"/>
            <a:r>
              <a:rPr lang="en-US" dirty="0">
                <a:latin typeface="+mj-lt"/>
              </a:rPr>
              <a:t>The process is transparent</a:t>
            </a:r>
          </a:p>
          <a:p>
            <a:r>
              <a:rPr lang="en-US" dirty="0">
                <a:latin typeface="+mj-lt"/>
              </a:rPr>
              <a:t>Publication- and archival-ready, easy-to-use Reproducibility Package</a:t>
            </a:r>
          </a:p>
          <a:p>
            <a:pPr lvl="1"/>
            <a:r>
              <a:rPr lang="en-GB" dirty="0">
                <a:latin typeface="+mj-lt"/>
              </a:rPr>
              <a:t>Well-documented, easily-understandable package of Reproduction Materials</a:t>
            </a:r>
          </a:p>
          <a:p>
            <a:endParaRPr lang="en-US" dirty="0">
              <a:latin typeface="+mj-lt"/>
            </a:endParaRPr>
          </a:p>
          <a:p>
            <a:endParaRPr lang="en-US" dirty="0">
              <a:latin typeface="+mj-lt"/>
            </a:endParaRPr>
          </a:p>
        </p:txBody>
      </p:sp>
      <p:sp>
        <p:nvSpPr>
          <p:cNvPr id="14" name="Content Placeholder 5"/>
          <p:cNvSpPr>
            <a:spLocks noGrp="1"/>
          </p:cNvSpPr>
          <p:nvPr>
            <p:ph sz="quarter" idx="4294967295"/>
          </p:nvPr>
        </p:nvSpPr>
        <p:spPr>
          <a:xfrm>
            <a:off x="6227160" y="2093118"/>
            <a:ext cx="5865812" cy="3684588"/>
          </a:xfrm>
          <a:prstGeom prst="rect">
            <a:avLst/>
          </a:prstGeom>
        </p:spPr>
        <p:txBody>
          <a:bodyPr>
            <a:normAutofit/>
          </a:bodyPr>
          <a:lstStyle/>
          <a:p>
            <a:r>
              <a:rPr lang="en-US" dirty="0">
                <a:latin typeface="+mj-lt"/>
              </a:rPr>
              <a:t>Host the Reproducibility Package in the CCSS Data and Reproduction Archive</a:t>
            </a:r>
          </a:p>
          <a:p>
            <a:pPr lvl="1"/>
            <a:r>
              <a:rPr lang="en-US" dirty="0">
                <a:latin typeface="+mj-lt"/>
              </a:rPr>
              <a:t>Create a study catalog</a:t>
            </a:r>
          </a:p>
          <a:p>
            <a:pPr lvl="1"/>
            <a:r>
              <a:rPr lang="en-US" dirty="0">
                <a:latin typeface="+mj-lt"/>
              </a:rPr>
              <a:t>Ease of access to data and code </a:t>
            </a:r>
          </a:p>
          <a:p>
            <a:pPr lvl="1"/>
            <a:r>
              <a:rPr lang="en-US" dirty="0">
                <a:latin typeface="+mj-lt"/>
              </a:rPr>
              <a:t>Provide a DOI for the journal to use</a:t>
            </a:r>
          </a:p>
          <a:p>
            <a:pPr lvl="1"/>
            <a:r>
              <a:rPr lang="en-US" dirty="0">
                <a:latin typeface="+mj-lt"/>
              </a:rPr>
              <a:t>Implement appropriate access settings</a:t>
            </a:r>
          </a:p>
          <a:p>
            <a:pPr lvl="1"/>
            <a:r>
              <a:rPr lang="en-US" dirty="0">
                <a:latin typeface="+mj-lt"/>
              </a:rPr>
              <a:t>Provide alternative metrics</a:t>
            </a:r>
          </a:p>
        </p:txBody>
      </p:sp>
      <p:sp>
        <p:nvSpPr>
          <p:cNvPr id="7" name="Title 1"/>
          <p:cNvSpPr txBox="1">
            <a:spLocks/>
          </p:cNvSpPr>
          <p:nvPr/>
        </p:nvSpPr>
        <p:spPr>
          <a:xfrm>
            <a:off x="664336" y="552029"/>
            <a:ext cx="10687876" cy="132556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All-in-one service for Results Reproduction</a:t>
            </a:r>
          </a:p>
        </p:txBody>
      </p:sp>
      <p:pic>
        <p:nvPicPr>
          <p:cNvPr id="9" name="Picture 8">
            <a:extLst>
              <a:ext uri="{FF2B5EF4-FFF2-40B4-BE49-F238E27FC236}">
                <a16:creationId xmlns:a16="http://schemas.microsoft.com/office/drawing/2014/main" id="{9D473A9F-9B3D-460B-928A-1DC7F12FA6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0" y="5684044"/>
            <a:ext cx="1828800" cy="438912"/>
          </a:xfrm>
          <a:prstGeom prst="rect">
            <a:avLst/>
          </a:prstGeom>
        </p:spPr>
      </p:pic>
    </p:spTree>
    <p:extLst>
      <p:ext uri="{BB962C8B-B14F-4D97-AF65-F5344CB8AC3E}">
        <p14:creationId xmlns:p14="http://schemas.microsoft.com/office/powerpoint/2010/main" val="156648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23B2001-8172-4EAA-AB21-000B2747E7AD}"/>
              </a:ext>
            </a:extLst>
          </p:cNvPr>
          <p:cNvSpPr txBox="1"/>
          <p:nvPr/>
        </p:nvSpPr>
        <p:spPr>
          <a:xfrm>
            <a:off x="1683577" y="2625061"/>
            <a:ext cx="7766870" cy="1754326"/>
          </a:xfrm>
          <a:prstGeom prst="rect">
            <a:avLst/>
          </a:prstGeom>
          <a:noFill/>
        </p:spPr>
        <p:txBody>
          <a:bodyPr wrap="none" rtlCol="0">
            <a:spAutoFit/>
          </a:bodyPr>
          <a:lstStyle/>
          <a:p>
            <a:pPr marL="285750" indent="-285750">
              <a:buFont typeface="Wingdings" panose="05000000000000000000" pitchFamily="2" charset="2"/>
              <a:buChar char="*"/>
            </a:pPr>
            <a:r>
              <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rPr>
              <a:t>  </a:t>
            </a:r>
            <a:r>
              <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hlinkClick r:id="rId2"/>
              </a:rPr>
              <a:t>ccss-researchsupport@cornell.edu</a:t>
            </a:r>
            <a:endPar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endParaRPr>
          </a:p>
          <a:p>
            <a:pPr marL="285750" indent="-285750">
              <a:buFont typeface="Wingdings" panose="05000000000000000000" pitchFamily="2" charset="2"/>
              <a:buChar char="*"/>
            </a:pPr>
            <a:endPar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endParaRPr>
          </a:p>
          <a:p>
            <a:pPr marL="285750" indent="-285750">
              <a:buFont typeface="Wingdings" panose="05000000000000000000" pitchFamily="2" charset="2"/>
              <a:buChar char="*"/>
            </a:pPr>
            <a:r>
              <a:rPr lang="en-US" sz="3600" dirty="0">
                <a:solidFill>
                  <a:srgbClr val="002060"/>
                </a:solidFill>
                <a:latin typeface="Segoe UI Semilight" panose="020B0402040204020203" pitchFamily="34" charset="0"/>
                <a:cs typeface="Segoe UI Semilight" panose="020B0402040204020203" pitchFamily="34" charset="0"/>
                <a:sym typeface="Wingdings" panose="05000000000000000000" pitchFamily="2" charset="2"/>
              </a:rPr>
              <a:t>  Florio Arguillas (foa2@cornell.edu)</a:t>
            </a:r>
          </a:p>
        </p:txBody>
      </p:sp>
    </p:spTree>
    <p:extLst>
      <p:ext uri="{BB962C8B-B14F-4D97-AF65-F5344CB8AC3E}">
        <p14:creationId xmlns:p14="http://schemas.microsoft.com/office/powerpoint/2010/main" val="456647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title"/>
          </p:nvPr>
        </p:nvSpPr>
        <p:spPr>
          <a:xfrm>
            <a:off x="310950" y="512323"/>
            <a:ext cx="1157010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ts val="3200"/>
              <a:buNone/>
            </a:pPr>
            <a:r>
              <a:rPr lang="en-US"/>
              <a:t>Evaluation</a:t>
            </a:r>
            <a:endParaRPr/>
          </a:p>
        </p:txBody>
      </p:sp>
      <p:pic>
        <p:nvPicPr>
          <p:cNvPr id="215" name="Google Shape;215;p11"/>
          <p:cNvPicPr preferRelativeResize="0"/>
          <p:nvPr/>
        </p:nvPicPr>
        <p:blipFill rotWithShape="1">
          <a:blip r:embed="rId3">
            <a:alphaModFix/>
          </a:blip>
          <a:srcRect/>
          <a:stretch/>
        </p:blipFill>
        <p:spPr>
          <a:xfrm>
            <a:off x="3775952" y="1163264"/>
            <a:ext cx="5066491" cy="506649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A35C-A009-B942-BFB3-704317F6F06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336ABCD-A966-BC4F-861B-500112362F31}"/>
              </a:ext>
            </a:extLst>
          </p:cNvPr>
          <p:cNvSpPr>
            <a:spLocks noGrp="1"/>
          </p:cNvSpPr>
          <p:nvPr>
            <p:ph idx="1"/>
          </p:nvPr>
        </p:nvSpPr>
        <p:spPr/>
        <p:txBody>
          <a:bodyPr/>
          <a:lstStyle/>
          <a:p>
            <a:r>
              <a:rPr lang="en-US" dirty="0">
                <a:latin typeface="Century Gothic" panose="020B0502020202020204" pitchFamily="34" charset="0"/>
                <a:ea typeface="Open Sans" panose="020B0606030504020204" pitchFamily="34" charset="0"/>
                <a:cs typeface="Open Sans" panose="020B0606030504020204" pitchFamily="34" charset="0"/>
              </a:rPr>
              <a:t>Wright, Sarah J. “Data Management and Sharing Plans: Support at Cornell” Workshop. Cornell University, Ithaca, NY. 14 Feb 2023.</a:t>
            </a:r>
            <a:endParaRPr lang="en-US" dirty="0"/>
          </a:p>
        </p:txBody>
      </p:sp>
    </p:spTree>
    <p:extLst>
      <p:ext uri="{BB962C8B-B14F-4D97-AF65-F5344CB8AC3E}">
        <p14:creationId xmlns:p14="http://schemas.microsoft.com/office/powerpoint/2010/main" val="44035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p>
            <a:pPr marL="12700" lvl="0" indent="0">
              <a:lnSpc>
                <a:spcPct val="100000"/>
              </a:lnSpc>
              <a:spcBef>
                <a:spcPts val="100"/>
              </a:spcBef>
              <a:spcAft>
                <a:spcPts val="0"/>
              </a:spcAft>
              <a:buSzPts val="3700"/>
            </a:pPr>
            <a:r>
              <a:rPr lang="en-US" sz="2800" b="1" dirty="0">
                <a:solidFill>
                  <a:srgbClr val="000000"/>
                </a:solidFill>
                <a:latin typeface="Verdana"/>
                <a:ea typeface="Verdana"/>
              </a:rPr>
              <a:t>Attendance</a:t>
            </a:r>
            <a:endParaRPr sz="2800" b="1" dirty="0">
              <a:solidFill>
                <a:srgbClr val="000000"/>
              </a:solidFill>
              <a:latin typeface="Verdana"/>
              <a:ea typeface="Verdana"/>
            </a:endParaRPr>
          </a:p>
        </p:txBody>
      </p:sp>
      <p:pic>
        <p:nvPicPr>
          <p:cNvPr id="144" name="Google Shape;144;p4"/>
          <p:cNvPicPr preferRelativeResize="0"/>
          <p:nvPr/>
        </p:nvPicPr>
        <p:blipFill rotWithShape="1">
          <a:blip r:embed="rId3">
            <a:alphaModFix/>
          </a:blip>
          <a:srcRect/>
          <a:stretch/>
        </p:blipFill>
        <p:spPr>
          <a:xfrm>
            <a:off x="3488924" y="1212541"/>
            <a:ext cx="5396883" cy="53968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body" idx="1"/>
          </p:nvPr>
        </p:nvSpPr>
        <p:spPr>
          <a:xfrm>
            <a:off x="381000" y="1752600"/>
            <a:ext cx="10035619" cy="39990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360"/>
              </a:spcBef>
              <a:spcAft>
                <a:spcPts val="0"/>
              </a:spcAft>
              <a:buClr>
                <a:schemeClr val="accent2"/>
              </a:buClr>
              <a:buSzPts val="1800"/>
              <a:buChar char="●"/>
            </a:pPr>
            <a:r>
              <a:rPr lang="en-US" dirty="0">
                <a:solidFill>
                  <a:srgbClr val="000000"/>
                </a:solidFill>
                <a:latin typeface="Verdana"/>
                <a:ea typeface="Verdana"/>
              </a:rPr>
              <a:t>Provide an overview of what a DM(S)P is and why it is important</a:t>
            </a:r>
            <a:endParaRPr dirty="0">
              <a:solidFill>
                <a:srgbClr val="000000"/>
              </a:solidFill>
              <a:latin typeface="Verdana"/>
              <a:ea typeface="Verdana"/>
            </a:endParaRPr>
          </a:p>
          <a:p>
            <a:pPr marL="457200" lvl="0" indent="-342900" algn="l" rtl="0">
              <a:lnSpc>
                <a:spcPct val="115000"/>
              </a:lnSpc>
              <a:spcBef>
                <a:spcPts val="360"/>
              </a:spcBef>
              <a:spcAft>
                <a:spcPts val="0"/>
              </a:spcAft>
              <a:buClr>
                <a:schemeClr val="accent2"/>
              </a:buClr>
              <a:buSzPts val="1800"/>
              <a:buChar char="●"/>
            </a:pPr>
            <a:r>
              <a:rPr lang="en-US" dirty="0">
                <a:solidFill>
                  <a:srgbClr val="000000"/>
                </a:solidFill>
                <a:latin typeface="Verdana"/>
                <a:ea typeface="Verdana"/>
              </a:rPr>
              <a:t>Support provided by other units on campus, such as the RDMSG</a:t>
            </a:r>
          </a:p>
          <a:p>
            <a:r>
              <a:rPr lang="en-US" dirty="0">
                <a:solidFill>
                  <a:srgbClr val="000000"/>
                </a:solidFill>
                <a:latin typeface="Verdana"/>
                <a:ea typeface="Verdana"/>
              </a:rPr>
              <a:t>Services provided by CCSS in support of DM(S)P compliance and Reproducibility</a:t>
            </a:r>
          </a:p>
        </p:txBody>
      </p:sp>
      <p:sp>
        <p:nvSpPr>
          <p:cNvPr id="150" name="Google Shape;150;p5"/>
          <p:cNvSpPr txBox="1">
            <a:spLocks noGrp="1"/>
          </p:cNvSpPr>
          <p:nvPr>
            <p:ph type="title"/>
          </p:nvPr>
        </p:nvSpPr>
        <p:spPr>
          <a:xfrm>
            <a:off x="381000" y="1066800"/>
            <a:ext cx="11570100" cy="685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accent3"/>
              </a:buClr>
              <a:buSzPts val="3200"/>
              <a:buFont typeface="Helvetica Neue"/>
              <a:buNone/>
            </a:pPr>
            <a:r>
              <a:rPr lang="en-US" sz="2800" b="1" dirty="0">
                <a:solidFill>
                  <a:srgbClr val="000000"/>
                </a:solidFill>
                <a:latin typeface="Verdana"/>
                <a:ea typeface="Verdana"/>
              </a:rPr>
              <a:t>Outline</a:t>
            </a:r>
            <a:endParaRPr sz="2800" b="1" dirty="0">
              <a:solidFill>
                <a:srgbClr val="000000"/>
              </a:solidFill>
              <a:latin typeface="Verdana"/>
              <a:ea typeface="Verdan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650A-32CF-424F-B1A8-3F32EA87D9AC}"/>
              </a:ext>
            </a:extLst>
          </p:cNvPr>
          <p:cNvSpPr>
            <a:spLocks noGrp="1"/>
          </p:cNvSpPr>
          <p:nvPr>
            <p:ph type="title"/>
          </p:nvPr>
        </p:nvSpPr>
        <p:spPr/>
        <p:txBody>
          <a:bodyPr>
            <a:noAutofit/>
          </a:bodyPr>
          <a:lstStyle/>
          <a:p>
            <a:r>
              <a:rPr lang="en-US" sz="3800" dirty="0"/>
              <a:t>What is a data management (and sharing) plan (DMSP/DMP)?</a:t>
            </a:r>
          </a:p>
        </p:txBody>
      </p:sp>
      <p:sp>
        <p:nvSpPr>
          <p:cNvPr id="3" name="Content Placeholder 2">
            <a:extLst>
              <a:ext uri="{FF2B5EF4-FFF2-40B4-BE49-F238E27FC236}">
                <a16:creationId xmlns:a16="http://schemas.microsoft.com/office/drawing/2014/main" id="{3228D168-616B-495F-AB86-E846704B3C16}"/>
              </a:ext>
            </a:extLst>
          </p:cNvPr>
          <p:cNvSpPr>
            <a:spLocks noGrp="1"/>
          </p:cNvSpPr>
          <p:nvPr>
            <p:ph idx="1"/>
          </p:nvPr>
        </p:nvSpPr>
        <p:spPr>
          <a:xfrm>
            <a:off x="581192" y="2495915"/>
            <a:ext cx="11029615" cy="2961596"/>
          </a:xfrm>
        </p:spPr>
        <p:txBody>
          <a:bodyPr>
            <a:noAutofit/>
          </a:bodyPr>
          <a:lstStyle/>
          <a:p>
            <a:pPr marL="0" indent="0">
              <a:buNone/>
            </a:pPr>
            <a:r>
              <a:rPr lang="en-US" sz="4400" dirty="0"/>
              <a:t>In the context of research funders, a DM(S)P is a document outlining a </a:t>
            </a:r>
            <a:r>
              <a:rPr lang="en-US" sz="4400" dirty="0">
                <a:solidFill>
                  <a:schemeClr val="accent3"/>
                </a:solidFill>
              </a:rPr>
              <a:t>strategy for security, storage, preservation and sharing (reuse) </a:t>
            </a:r>
            <a:r>
              <a:rPr lang="en-US" sz="4400" dirty="0"/>
              <a:t>of data related to a specific project. </a:t>
            </a:r>
          </a:p>
        </p:txBody>
      </p:sp>
    </p:spTree>
    <p:extLst>
      <p:ext uri="{BB962C8B-B14F-4D97-AF65-F5344CB8AC3E}">
        <p14:creationId xmlns:p14="http://schemas.microsoft.com/office/powerpoint/2010/main" val="230497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g208af224d18_0_19"/>
          <p:cNvPicPr preferRelativeResize="0"/>
          <p:nvPr/>
        </p:nvPicPr>
        <p:blipFill>
          <a:blip r:embed="rId3">
            <a:alphaModFix/>
          </a:blip>
          <a:stretch>
            <a:fillRect/>
          </a:stretch>
        </p:blipFill>
        <p:spPr>
          <a:xfrm>
            <a:off x="1162800" y="69130"/>
            <a:ext cx="6835650" cy="6553200"/>
          </a:xfrm>
          <a:prstGeom prst="rect">
            <a:avLst/>
          </a:prstGeom>
          <a:noFill/>
          <a:ln>
            <a:noFill/>
          </a:ln>
        </p:spPr>
      </p:pic>
      <p:sp>
        <p:nvSpPr>
          <p:cNvPr id="185" name="Google Shape;185;g208af224d18_0_19"/>
          <p:cNvSpPr txBox="1"/>
          <p:nvPr/>
        </p:nvSpPr>
        <p:spPr>
          <a:xfrm>
            <a:off x="6485642" y="6345346"/>
            <a:ext cx="484537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u="sng" dirty="0">
                <a:solidFill>
                  <a:schemeClr val="hlink"/>
                </a:solidFill>
                <a:hlinkClick r:id="rId4"/>
              </a:rPr>
              <a:t>Source:  https://www.icpsr.umich.edu/files/deposit/dataprep.pdf</a:t>
            </a:r>
            <a:endParaRPr sz="1200" dirty="0"/>
          </a:p>
          <a:p>
            <a:pPr marL="0" lvl="0" indent="0" algn="l" rtl="0">
              <a:spcBef>
                <a:spcPts val="0"/>
              </a:spcBef>
              <a:spcAft>
                <a:spcPts val="0"/>
              </a:spcAft>
              <a:buNone/>
            </a:pPr>
            <a:endParaRPr sz="1200" dirty="0"/>
          </a:p>
        </p:txBody>
      </p:sp>
      <p:sp>
        <p:nvSpPr>
          <p:cNvPr id="3" name="TextBox 2">
            <a:extLst>
              <a:ext uri="{FF2B5EF4-FFF2-40B4-BE49-F238E27FC236}">
                <a16:creationId xmlns:a16="http://schemas.microsoft.com/office/drawing/2014/main" id="{2574449F-B2F0-BC06-AE0B-37DC8B56D34A}"/>
              </a:ext>
            </a:extLst>
          </p:cNvPr>
          <p:cNvSpPr txBox="1"/>
          <p:nvPr/>
        </p:nvSpPr>
        <p:spPr>
          <a:xfrm>
            <a:off x="382244" y="494476"/>
            <a:ext cx="6103398" cy="369332"/>
          </a:xfrm>
          <a:prstGeom prst="rect">
            <a:avLst/>
          </a:prstGeom>
          <a:noFill/>
        </p:spPr>
        <p:txBody>
          <a:bodyPr wrap="square">
            <a:spAutoFit/>
          </a:bodyPr>
          <a:lstStyle/>
          <a:p>
            <a:r>
              <a:rPr lang="en-US" sz="1800" b="1" dirty="0">
                <a:solidFill>
                  <a:srgbClr val="000000"/>
                </a:solidFill>
                <a:latin typeface="Verdana"/>
                <a:ea typeface="Verdana"/>
              </a:rPr>
              <a:t>Data Life Cycle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6C5B53-6D70-8DD0-D8E1-450761F6D97E}"/>
              </a:ext>
            </a:extLst>
          </p:cNvPr>
          <p:cNvSpPr>
            <a:spLocks noGrp="1"/>
          </p:cNvSpPr>
          <p:nvPr>
            <p:ph type="title"/>
          </p:nvPr>
        </p:nvSpPr>
        <p:spPr/>
        <p:txBody>
          <a:bodyPr/>
          <a:lstStyle/>
          <a:p>
            <a:r>
              <a:rPr lang="en-US" dirty="0"/>
              <a:t>OSTP Memos of 2013 and 2022</a:t>
            </a:r>
          </a:p>
        </p:txBody>
      </p:sp>
      <p:sp>
        <p:nvSpPr>
          <p:cNvPr id="7" name="Content Placeholder 6">
            <a:extLst>
              <a:ext uri="{FF2B5EF4-FFF2-40B4-BE49-F238E27FC236}">
                <a16:creationId xmlns:a16="http://schemas.microsoft.com/office/drawing/2014/main" id="{BD2C879D-3283-955B-B364-5D664699770B}"/>
              </a:ext>
            </a:extLst>
          </p:cNvPr>
          <p:cNvSpPr>
            <a:spLocks noGrp="1"/>
          </p:cNvSpPr>
          <p:nvPr>
            <p:ph sz="half" idx="2"/>
          </p:nvPr>
        </p:nvSpPr>
        <p:spPr>
          <a:xfrm>
            <a:off x="6096000" y="1781612"/>
            <a:ext cx="4480560" cy="4351337"/>
          </a:xfrm>
        </p:spPr>
        <p:txBody>
          <a:bodyPr>
            <a:normAutofit fontScale="85000" lnSpcReduction="20000"/>
          </a:bodyPr>
          <a:lstStyle/>
          <a:p>
            <a:endParaRPr lang="en-US" dirty="0"/>
          </a:p>
          <a:p>
            <a:endParaRPr lang="en-US" dirty="0"/>
          </a:p>
          <a:p>
            <a:r>
              <a:rPr lang="en-US" b="0" i="0" dirty="0">
                <a:solidFill>
                  <a:srgbClr val="000000"/>
                </a:solidFill>
                <a:effectLst/>
                <a:latin typeface="Roboto" panose="02000000000000000000" pitchFamily="2" charset="0"/>
              </a:rPr>
              <a:t>February 22, 2013 -  This 2022 memo builds upon the solid foundation of the 2013 OSTP memo - </a:t>
            </a:r>
            <a:r>
              <a:rPr lang="en-US" b="0" i="1" u="none" strike="noStrike" dirty="0">
                <a:solidFill>
                  <a:srgbClr val="255783"/>
                </a:solidFill>
                <a:effectLst/>
                <a:latin typeface="Roboto" panose="02000000000000000000" pitchFamily="2" charset="0"/>
                <a:hlinkClick r:id="rId3" tooltip="https://obamawhitehouse.archives.gov/sites/default/files/microsites/ostp/ostp_public_access_memo_2013.pdf"/>
              </a:rPr>
              <a:t>Increasing Access to the Results of Federally Funded Scientific Research</a:t>
            </a:r>
            <a:r>
              <a:rPr lang="en-US" b="0" i="0" dirty="0">
                <a:solidFill>
                  <a:srgbClr val="000000"/>
                </a:solidFill>
                <a:effectLst/>
                <a:latin typeface="Roboto" panose="02000000000000000000" pitchFamily="2" charset="0"/>
              </a:rPr>
              <a:t>  </a:t>
            </a:r>
          </a:p>
          <a:p>
            <a:r>
              <a:rPr lang="en-US" b="0" i="0" dirty="0">
                <a:solidFill>
                  <a:srgbClr val="000000"/>
                </a:solidFill>
                <a:effectLst/>
                <a:latin typeface="Roboto" panose="02000000000000000000" pitchFamily="2" charset="0"/>
              </a:rPr>
              <a:t>August 25th, 2022, the White House Office of Science and Technology Policy (OSTP) released a memo titled </a:t>
            </a:r>
            <a:r>
              <a:rPr lang="en-US" b="0" i="1" u="none" strike="noStrike" dirty="0">
                <a:solidFill>
                  <a:srgbClr val="255783"/>
                </a:solidFill>
                <a:effectLst/>
                <a:latin typeface="Roboto" panose="02000000000000000000" pitchFamily="2" charset="0"/>
                <a:hlinkClick r:id="rId4" tooltip="https://www.whitehouse.gov/wp-content/uploads/2022/08/08-2022-OSTP-Public-Access-Memo.pdf"/>
              </a:rPr>
              <a:t>Ensuring Free, Immediate, and Equitable Access to Federally Funded Research</a:t>
            </a:r>
            <a:r>
              <a:rPr lang="en-US" b="0" i="0" dirty="0">
                <a:solidFill>
                  <a:srgbClr val="000000"/>
                </a:solidFill>
                <a:effectLst/>
                <a:latin typeface="Roboto" panose="02000000000000000000" pitchFamily="2" charset="0"/>
              </a:rPr>
              <a:t>.</a:t>
            </a:r>
          </a:p>
          <a:p>
            <a:r>
              <a:rPr lang="en-US" b="0" i="0" dirty="0">
                <a:solidFill>
                  <a:srgbClr val="000000"/>
                </a:solidFill>
                <a:effectLst/>
                <a:latin typeface="Roboto" panose="02000000000000000000" pitchFamily="2" charset="0"/>
              </a:rPr>
              <a:t>The new guidance moves from a 12-month embargo to immediate, free access to publications; ensures that publications are machine readable; provides immediate access to data underlying publications; and empowers adoption of persistent identifiers for researchers, awards, organizations, and research outputs. </a:t>
            </a:r>
            <a:endParaRPr lang="en-US" dirty="0"/>
          </a:p>
        </p:txBody>
      </p:sp>
      <p:sp>
        <p:nvSpPr>
          <p:cNvPr id="11" name="TextBox 10">
            <a:extLst>
              <a:ext uri="{FF2B5EF4-FFF2-40B4-BE49-F238E27FC236}">
                <a16:creationId xmlns:a16="http://schemas.microsoft.com/office/drawing/2014/main" id="{1501517A-818F-2D6F-1115-EC0C9D03A8B0}"/>
              </a:ext>
            </a:extLst>
          </p:cNvPr>
          <p:cNvSpPr txBox="1"/>
          <p:nvPr/>
        </p:nvSpPr>
        <p:spPr>
          <a:xfrm>
            <a:off x="406400" y="6122908"/>
            <a:ext cx="10671175" cy="369332"/>
          </a:xfrm>
          <a:prstGeom prst="rect">
            <a:avLst/>
          </a:prstGeom>
          <a:noFill/>
        </p:spPr>
        <p:txBody>
          <a:bodyPr wrap="square">
            <a:spAutoFit/>
          </a:bodyPr>
          <a:lstStyle/>
          <a:p>
            <a:r>
              <a:rPr lang="en-US" dirty="0"/>
              <a:t>https://www.whitehouse.gov/wp-content/uploads/2022/08/08-2022-OSTP-Public-Access-Memo.pdf</a:t>
            </a:r>
          </a:p>
        </p:txBody>
      </p:sp>
      <p:pic>
        <p:nvPicPr>
          <p:cNvPr id="15" name="Content Placeholder 14">
            <a:extLst>
              <a:ext uri="{FF2B5EF4-FFF2-40B4-BE49-F238E27FC236}">
                <a16:creationId xmlns:a16="http://schemas.microsoft.com/office/drawing/2014/main" id="{DAC622CB-D7CF-61E2-BF2C-6AE5D6EFB7A6}"/>
              </a:ext>
            </a:extLst>
          </p:cNvPr>
          <p:cNvPicPr>
            <a:picLocks noGrp="1" noChangeAspect="1"/>
          </p:cNvPicPr>
          <p:nvPr>
            <p:ph sz="half" idx="1"/>
          </p:nvPr>
        </p:nvPicPr>
        <p:blipFill>
          <a:blip r:embed="rId5"/>
          <a:stretch>
            <a:fillRect/>
          </a:stretch>
        </p:blipFill>
        <p:spPr>
          <a:xfrm>
            <a:off x="1262063" y="2403711"/>
            <a:ext cx="4479925" cy="3201516"/>
          </a:xfrm>
        </p:spPr>
      </p:pic>
    </p:spTree>
    <p:extLst>
      <p:ext uri="{BB962C8B-B14F-4D97-AF65-F5344CB8AC3E}">
        <p14:creationId xmlns:p14="http://schemas.microsoft.com/office/powerpoint/2010/main" val="166260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650A-32CF-424F-B1A8-3F32EA87D9AC}"/>
              </a:ext>
            </a:extLst>
          </p:cNvPr>
          <p:cNvSpPr>
            <a:spLocks noGrp="1"/>
          </p:cNvSpPr>
          <p:nvPr>
            <p:ph type="title"/>
          </p:nvPr>
        </p:nvSpPr>
        <p:spPr/>
        <p:txBody>
          <a:bodyPr/>
          <a:lstStyle/>
          <a:p>
            <a:r>
              <a:rPr lang="en-US" dirty="0"/>
              <a:t>Who requires a DMP-like document with a proposal?</a:t>
            </a:r>
          </a:p>
        </p:txBody>
      </p:sp>
      <p:sp>
        <p:nvSpPr>
          <p:cNvPr id="3" name="Content Placeholder 2">
            <a:extLst>
              <a:ext uri="{FF2B5EF4-FFF2-40B4-BE49-F238E27FC236}">
                <a16:creationId xmlns:a16="http://schemas.microsoft.com/office/drawing/2014/main" id="{3228D168-616B-495F-AB86-E846704B3C16}"/>
              </a:ext>
            </a:extLst>
          </p:cNvPr>
          <p:cNvSpPr>
            <a:spLocks noGrp="1"/>
          </p:cNvSpPr>
          <p:nvPr>
            <p:ph idx="1"/>
          </p:nvPr>
        </p:nvSpPr>
        <p:spPr>
          <a:xfrm>
            <a:off x="721844" y="1715956"/>
            <a:ext cx="4781374" cy="1013800"/>
          </a:xfrm>
        </p:spPr>
        <p:txBody>
          <a:bodyPr>
            <a:normAutofit/>
          </a:bodyPr>
          <a:lstStyle/>
          <a:p>
            <a:pPr marL="0" indent="0">
              <a:buNone/>
            </a:pPr>
            <a:endParaRPr lang="en-US" sz="1200" dirty="0"/>
          </a:p>
          <a:p>
            <a:pPr marL="0" indent="0">
              <a:buNone/>
            </a:pPr>
            <a:r>
              <a:rPr lang="en-US" sz="3200" dirty="0"/>
              <a:t>Key Cornell Funders</a:t>
            </a:r>
          </a:p>
        </p:txBody>
      </p:sp>
      <p:sp>
        <p:nvSpPr>
          <p:cNvPr id="10" name="Content Placeholder 2">
            <a:extLst>
              <a:ext uri="{FF2B5EF4-FFF2-40B4-BE49-F238E27FC236}">
                <a16:creationId xmlns:a16="http://schemas.microsoft.com/office/drawing/2014/main" id="{C4D900B7-12E6-426D-8422-510F5FB59A20}"/>
              </a:ext>
            </a:extLst>
          </p:cNvPr>
          <p:cNvSpPr txBox="1">
            <a:spLocks/>
          </p:cNvSpPr>
          <p:nvPr/>
        </p:nvSpPr>
        <p:spPr>
          <a:xfrm>
            <a:off x="430014" y="2927139"/>
            <a:ext cx="9608930" cy="2493876"/>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pPr>
            <a:r>
              <a:rPr lang="en-US" sz="2600" dirty="0">
                <a:hlinkClick r:id="rId3"/>
              </a:rPr>
              <a:t>NSF</a:t>
            </a:r>
            <a:r>
              <a:rPr lang="en-US" sz="2600" dirty="0"/>
              <a:t> 		</a:t>
            </a:r>
            <a:r>
              <a:rPr lang="en-US" sz="2600" dirty="0">
                <a:sym typeface="Wingdings" panose="05000000000000000000" pitchFamily="2" charset="2"/>
              </a:rPr>
              <a:t> DMP</a:t>
            </a:r>
          </a:p>
          <a:p>
            <a:pPr>
              <a:spcBef>
                <a:spcPts val="0"/>
              </a:spcBef>
            </a:pPr>
            <a:r>
              <a:rPr lang="en-US" sz="2600" dirty="0">
                <a:sym typeface="Wingdings" panose="05000000000000000000" pitchFamily="2" charset="2"/>
                <a:hlinkClick r:id="rId4"/>
              </a:rPr>
              <a:t>NIH</a:t>
            </a:r>
            <a:r>
              <a:rPr lang="en-US" sz="2600" dirty="0">
                <a:sym typeface="Wingdings" panose="05000000000000000000" pitchFamily="2" charset="2"/>
              </a:rPr>
              <a:t> 		 Data Management </a:t>
            </a:r>
            <a:br>
              <a:rPr lang="en-US" sz="2600" dirty="0">
                <a:sym typeface="Wingdings" panose="05000000000000000000" pitchFamily="2" charset="2"/>
              </a:rPr>
            </a:br>
            <a:r>
              <a:rPr lang="en-US" sz="2600" dirty="0">
                <a:sym typeface="Wingdings" panose="05000000000000000000" pitchFamily="2" charset="2"/>
              </a:rPr>
              <a:t>			     and Sharing Plan</a:t>
            </a:r>
          </a:p>
          <a:p>
            <a:pPr>
              <a:spcBef>
                <a:spcPts val="0"/>
              </a:spcBef>
            </a:pPr>
            <a:r>
              <a:rPr lang="en-US" dirty="0">
                <a:sym typeface="Wingdings" panose="05000000000000000000" pitchFamily="2" charset="2"/>
              </a:rPr>
              <a:t>USDA</a:t>
            </a:r>
            <a:r>
              <a:rPr lang="en-US" sz="2600" dirty="0">
                <a:sym typeface="Wingdings" panose="05000000000000000000" pitchFamily="2" charset="2"/>
              </a:rPr>
              <a:t>/</a:t>
            </a:r>
            <a:r>
              <a:rPr lang="en-US" sz="2600" dirty="0">
                <a:sym typeface="Wingdings" panose="05000000000000000000" pitchFamily="2" charset="2"/>
                <a:hlinkClick r:id="rId5"/>
              </a:rPr>
              <a:t>NIFA</a:t>
            </a:r>
            <a:r>
              <a:rPr lang="en-US" sz="2600" dirty="0">
                <a:sym typeface="Wingdings" panose="05000000000000000000" pitchFamily="2" charset="2"/>
              </a:rPr>
              <a:t>/</a:t>
            </a:r>
            <a:r>
              <a:rPr lang="en-US" sz="2600" dirty="0">
                <a:sym typeface="Wingdings" panose="05000000000000000000" pitchFamily="2" charset="2"/>
                <a:hlinkClick r:id="rId6"/>
              </a:rPr>
              <a:t>ARS</a:t>
            </a:r>
            <a:r>
              <a:rPr lang="en-US" sz="2600" dirty="0">
                <a:sym typeface="Wingdings" panose="05000000000000000000" pitchFamily="2" charset="2"/>
              </a:rPr>
              <a:t>	 DMP</a:t>
            </a:r>
          </a:p>
          <a:p>
            <a:pPr>
              <a:spcBef>
                <a:spcPts val="0"/>
              </a:spcBef>
            </a:pPr>
            <a:r>
              <a:rPr lang="en-US" sz="2600" dirty="0">
                <a:hlinkClick r:id="rId7"/>
              </a:rPr>
              <a:t>NOAA</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8"/>
              </a:rPr>
              <a:t>NASA</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9"/>
              </a:rPr>
              <a:t>USGS</a:t>
            </a:r>
            <a:r>
              <a:rPr lang="en-US" sz="2600" dirty="0"/>
              <a:t>		</a:t>
            </a:r>
            <a:r>
              <a:rPr lang="en-US" sz="2600" dirty="0">
                <a:sym typeface="Wingdings" panose="05000000000000000000" pitchFamily="2" charset="2"/>
              </a:rPr>
              <a:t> DMP</a:t>
            </a:r>
            <a:endParaRPr lang="en-US" sz="2600" dirty="0"/>
          </a:p>
          <a:p>
            <a:pPr>
              <a:spcBef>
                <a:spcPts val="0"/>
              </a:spcBef>
            </a:pPr>
            <a:r>
              <a:rPr lang="en-US" sz="2600" dirty="0">
                <a:hlinkClick r:id="rId10"/>
              </a:rPr>
              <a:t>DOE</a:t>
            </a:r>
            <a:r>
              <a:rPr lang="en-US" sz="2600" dirty="0"/>
              <a:t>		</a:t>
            </a:r>
            <a:r>
              <a:rPr lang="en-US" sz="2600" dirty="0">
                <a:sym typeface="Wingdings" panose="05000000000000000000" pitchFamily="2" charset="2"/>
              </a:rPr>
              <a:t> DMP</a:t>
            </a:r>
            <a:endParaRPr lang="en-US" sz="2600" dirty="0"/>
          </a:p>
          <a:p>
            <a:r>
              <a:rPr lang="en-US" sz="2600" dirty="0">
                <a:hlinkClick r:id="rId11"/>
              </a:rPr>
              <a:t>CCSS</a:t>
            </a:r>
            <a:endParaRPr lang="en-US" sz="2600" dirty="0"/>
          </a:p>
        </p:txBody>
      </p:sp>
      <p:sp>
        <p:nvSpPr>
          <p:cNvPr id="11" name="Text Placeholder 6">
            <a:extLst>
              <a:ext uri="{FF2B5EF4-FFF2-40B4-BE49-F238E27FC236}">
                <a16:creationId xmlns:a16="http://schemas.microsoft.com/office/drawing/2014/main" id="{A6D3173A-E32B-40CD-BBEC-94A0E73E6F85}"/>
              </a:ext>
            </a:extLst>
          </p:cNvPr>
          <p:cNvSpPr txBox="1">
            <a:spLocks/>
          </p:cNvSpPr>
          <p:nvPr/>
        </p:nvSpPr>
        <p:spPr>
          <a:xfrm>
            <a:off x="6593626" y="2198357"/>
            <a:ext cx="5785277" cy="802237"/>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sz="3200" dirty="0"/>
              <a:t>Other Funders/More Information</a:t>
            </a:r>
          </a:p>
        </p:txBody>
      </p:sp>
      <p:sp>
        <p:nvSpPr>
          <p:cNvPr id="12" name="Content Placeholder 3">
            <a:extLst>
              <a:ext uri="{FF2B5EF4-FFF2-40B4-BE49-F238E27FC236}">
                <a16:creationId xmlns:a16="http://schemas.microsoft.com/office/drawing/2014/main" id="{F210F985-4D63-4223-BA2E-94B13B3C666D}"/>
              </a:ext>
            </a:extLst>
          </p:cNvPr>
          <p:cNvSpPr txBox="1">
            <a:spLocks/>
          </p:cNvSpPr>
          <p:nvPr/>
        </p:nvSpPr>
        <p:spPr>
          <a:xfrm>
            <a:off x="6767363" y="3242078"/>
            <a:ext cx="4296877" cy="2487193"/>
          </a:xfrm>
          <a:prstGeom prst="rect">
            <a:avLst/>
          </a:prstGeom>
        </p:spPr>
        <p:txBody>
          <a:bodyPr>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spcBef>
                <a:spcPts val="0"/>
              </a:spcBef>
            </a:pPr>
            <a:r>
              <a:rPr lang="en-US" sz="1600" dirty="0"/>
              <a:t>Gordon and Betty Moore Foundation</a:t>
            </a:r>
          </a:p>
          <a:p>
            <a:pPr>
              <a:spcBef>
                <a:spcPts val="0"/>
              </a:spcBef>
            </a:pPr>
            <a:r>
              <a:rPr lang="en-US" sz="1600" dirty="0"/>
              <a:t>Gulf of Mexico Research Institute</a:t>
            </a:r>
          </a:p>
          <a:p>
            <a:pPr>
              <a:spcBef>
                <a:spcPts val="0"/>
              </a:spcBef>
            </a:pPr>
            <a:r>
              <a:rPr lang="en-US" sz="1600" dirty="0"/>
              <a:t>IMLS</a:t>
            </a:r>
          </a:p>
          <a:p>
            <a:pPr>
              <a:spcBef>
                <a:spcPts val="0"/>
              </a:spcBef>
            </a:pPr>
            <a:r>
              <a:rPr lang="en-US" sz="1600" dirty="0"/>
              <a:t>NEH/</a:t>
            </a:r>
            <a:r>
              <a:rPr lang="en-US" sz="1600" dirty="0">
                <a:hlinkClick r:id="rId12"/>
              </a:rPr>
              <a:t>Office of Digital Humanities</a:t>
            </a:r>
            <a:endParaRPr lang="en-US" sz="1600" dirty="0"/>
          </a:p>
          <a:p>
            <a:pPr>
              <a:spcBef>
                <a:spcPts val="0"/>
              </a:spcBef>
            </a:pPr>
            <a:r>
              <a:rPr lang="en-US" sz="1600" dirty="0"/>
              <a:t>Smithsonian Institute </a:t>
            </a:r>
            <a:r>
              <a:rPr lang="en-US" sz="1600" dirty="0">
                <a:sym typeface="Wingdings" panose="05000000000000000000" pitchFamily="2" charset="2"/>
              </a:rPr>
              <a:t>  </a:t>
            </a:r>
            <a:r>
              <a:rPr lang="en-US" sz="1600" dirty="0"/>
              <a:t>Digital Asset Management Plan</a:t>
            </a:r>
          </a:p>
          <a:p>
            <a:pPr>
              <a:spcBef>
                <a:spcPts val="0"/>
              </a:spcBef>
            </a:pPr>
            <a:r>
              <a:rPr lang="en-US" sz="1600" dirty="0">
                <a:solidFill>
                  <a:schemeClr val="accent3"/>
                </a:solidFill>
                <a:hlinkClick r:id="rId13"/>
              </a:rPr>
              <a:t>https://data.research.cornell.edu/content/funder-data-requirements</a:t>
            </a:r>
            <a:endParaRPr lang="en-US" sz="1600" dirty="0">
              <a:solidFill>
                <a:schemeClr val="accent3"/>
              </a:solidFill>
            </a:endParaRPr>
          </a:p>
          <a:p>
            <a:pPr>
              <a:spcBef>
                <a:spcPts val="0"/>
              </a:spcBef>
            </a:pPr>
            <a:r>
              <a:rPr lang="en-US" sz="1600" dirty="0">
                <a:solidFill>
                  <a:schemeClr val="accent3"/>
                </a:solidFill>
                <a:hlinkClick r:id="rId14"/>
              </a:rPr>
              <a:t>http://datasharing.sparcopen.org/data</a:t>
            </a:r>
            <a:endParaRPr lang="en-US" sz="1600" dirty="0"/>
          </a:p>
        </p:txBody>
      </p:sp>
      <p:sp>
        <p:nvSpPr>
          <p:cNvPr id="7" name="TextBox 6">
            <a:extLst>
              <a:ext uri="{FF2B5EF4-FFF2-40B4-BE49-F238E27FC236}">
                <a16:creationId xmlns:a16="http://schemas.microsoft.com/office/drawing/2014/main" id="{BB772652-143F-45E1-8736-040380792AC1}"/>
              </a:ext>
            </a:extLst>
          </p:cNvPr>
          <p:cNvSpPr txBox="1"/>
          <p:nvPr/>
        </p:nvSpPr>
        <p:spPr>
          <a:xfrm>
            <a:off x="5578923" y="6133612"/>
            <a:ext cx="5564344" cy="523220"/>
          </a:xfrm>
          <a:prstGeom prst="rect">
            <a:avLst/>
          </a:prstGeom>
          <a:noFill/>
        </p:spPr>
        <p:txBody>
          <a:bodyPr wrap="none" rtlCol="0">
            <a:spAutoFit/>
          </a:bodyPr>
          <a:lstStyle/>
          <a:p>
            <a:r>
              <a:rPr lang="en-US" sz="2800" dirty="0">
                <a:solidFill>
                  <a:schemeClr val="accent2"/>
                </a:solidFill>
                <a:latin typeface="Century Gothic" panose="020B0502020202020204" pitchFamily="34" charset="0"/>
              </a:rPr>
              <a:t>Re-Use </a:t>
            </a:r>
            <a:r>
              <a:rPr lang="en-US" sz="2800" dirty="0">
                <a:solidFill>
                  <a:schemeClr val="accent2"/>
                </a:solidFill>
                <a:latin typeface="Century Gothic" panose="020B0502020202020204" pitchFamily="34" charset="0"/>
                <a:sym typeface="Wingdings" panose="05000000000000000000" pitchFamily="2" charset="2"/>
              </a:rPr>
              <a:t> Return on Investment</a:t>
            </a:r>
            <a:endParaRPr lang="en-US" sz="2800" dirty="0">
              <a:solidFill>
                <a:schemeClr val="accent2"/>
              </a:solidFill>
              <a:latin typeface="Century Gothic" panose="020B0502020202020204" pitchFamily="34" charset="0"/>
            </a:endParaRPr>
          </a:p>
        </p:txBody>
      </p:sp>
      <p:sp>
        <p:nvSpPr>
          <p:cNvPr id="8" name="TextBox 7">
            <a:extLst>
              <a:ext uri="{FF2B5EF4-FFF2-40B4-BE49-F238E27FC236}">
                <a16:creationId xmlns:a16="http://schemas.microsoft.com/office/drawing/2014/main" id="{51368AAE-7AF2-3C94-4BF9-5BC7A613009B}"/>
              </a:ext>
            </a:extLst>
          </p:cNvPr>
          <p:cNvSpPr txBox="1"/>
          <p:nvPr/>
        </p:nvSpPr>
        <p:spPr>
          <a:xfrm>
            <a:off x="3178519" y="6279011"/>
            <a:ext cx="6188696" cy="492443"/>
          </a:xfrm>
          <a:prstGeom prst="rect">
            <a:avLst/>
          </a:prstGeom>
          <a:noFill/>
        </p:spPr>
        <p:txBody>
          <a:bodyPr wrap="square">
            <a:spAutoFit/>
          </a:bodyPr>
          <a:lstStyle/>
          <a:p>
            <a:r>
              <a:rPr lang="en-US" sz="2600" dirty="0">
                <a:sym typeface="Wingdings" panose="05000000000000000000" pitchFamily="2" charset="2"/>
              </a:rPr>
              <a:t> DMP</a:t>
            </a:r>
            <a:endParaRPr lang="en-US" sz="2600" dirty="0"/>
          </a:p>
        </p:txBody>
      </p:sp>
    </p:spTree>
    <p:extLst>
      <p:ext uri="{BB962C8B-B14F-4D97-AF65-F5344CB8AC3E}">
        <p14:creationId xmlns:p14="http://schemas.microsoft.com/office/powerpoint/2010/main" val="39934397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5493</TotalTime>
  <Words>3316</Words>
  <Application>Microsoft Office PowerPoint</Application>
  <PresentationFormat>Widescreen</PresentationFormat>
  <Paragraphs>363</Paragraphs>
  <Slides>35</Slides>
  <Notes>31</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35</vt:i4>
      </vt:variant>
    </vt:vector>
  </HeadingPairs>
  <TitlesOfParts>
    <vt:vector size="54" baseType="lpstr">
      <vt:lpstr>Arial</vt:lpstr>
      <vt:lpstr>Calibri</vt:lpstr>
      <vt:lpstr>Calibri Light</vt:lpstr>
      <vt:lpstr>Century Gothic</vt:lpstr>
      <vt:lpstr>Century Schoolbook</vt:lpstr>
      <vt:lpstr>Helvetica Neue</vt:lpstr>
      <vt:lpstr>Open Sans</vt:lpstr>
      <vt:lpstr>Playfair Display ExtraBold</vt:lpstr>
      <vt:lpstr>Roboto</vt:lpstr>
      <vt:lpstr>Segoe UI Semilight</vt:lpstr>
      <vt:lpstr>Times</vt:lpstr>
      <vt:lpstr>Times New Roman</vt:lpstr>
      <vt:lpstr>Verdana</vt:lpstr>
      <vt:lpstr>Webdings</vt:lpstr>
      <vt:lpstr>Wingdings</vt:lpstr>
      <vt:lpstr>Wingdings 2</vt:lpstr>
      <vt:lpstr>Wingdings 3</vt:lpstr>
      <vt:lpstr>View</vt:lpstr>
      <vt:lpstr>1_Office Theme</vt:lpstr>
      <vt:lpstr>Protect your Future Publications: Reproducibility Through Data Management Plans - Compliance and Security</vt:lpstr>
      <vt:lpstr>CCSS Research Support Code of Conduct</vt:lpstr>
      <vt:lpstr>Land Acknowledgement Cornell University is located on the traditional homelands of the Gayogo̱ hó꞉nǫ' (the Cayuga  Nation). The Gayogo̱ hó꞉nǫ' are members of the Haudenosaunee Confederacy, an alliance of six  sovereign Nations with a historic and contemporary presence on this land. The Confederacy  precedes the establishment of Cornell University, New York state, and the United States of  America. We acknowledge the painful history of Gayogo̱ hó꞉nǫ' dispossession, and honor the  ongoing connection of Gayogo̱ hó꞉nǫ' people, past and present, to these lands and waters.</vt:lpstr>
      <vt:lpstr>Attendance</vt:lpstr>
      <vt:lpstr>Outline</vt:lpstr>
      <vt:lpstr>What is a data management (and sharing) plan (DMSP/DMP)?</vt:lpstr>
      <vt:lpstr>PowerPoint Presentation</vt:lpstr>
      <vt:lpstr>OSTP Memos of 2013 and 2022</vt:lpstr>
      <vt:lpstr>Who requires a DMP-like document with a proposal?</vt:lpstr>
      <vt:lpstr>Scientific Data</vt:lpstr>
      <vt:lpstr>DMP and Cornell’s Research Data Retention Policy (4.21)</vt:lpstr>
      <vt:lpstr>What goes into a DMP (generally)??</vt:lpstr>
      <vt:lpstr>Limitations on Sharing</vt:lpstr>
      <vt:lpstr>How to get help with DMPs</vt:lpstr>
      <vt:lpstr>Creating a DMP</vt:lpstr>
      <vt:lpstr>CCSS services in support of DM(S)P and Reproducibility </vt:lpstr>
      <vt:lpstr>CCSS DMP-related services</vt:lpstr>
      <vt:lpstr>CCSS DMP-related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Readme – Instructions to reproduce the study</vt:lpstr>
      <vt:lpstr>Organize and Package the Reproduction Materials</vt:lpstr>
      <vt:lpstr>FAIR Data</vt:lpstr>
      <vt:lpstr>PowerPoint Presentation</vt:lpstr>
      <vt:lpstr>PowerPoint Presentation</vt:lpstr>
      <vt:lpstr>PowerPoint Presentation</vt:lpstr>
      <vt:lpstr>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Support  at Cornell</dc:title>
  <dc:creator>Wendy A. Kozlowski</dc:creator>
  <cp:lastModifiedBy>Florio Orocio Arguillas</cp:lastModifiedBy>
  <cp:revision>76</cp:revision>
  <dcterms:created xsi:type="dcterms:W3CDTF">2021-03-19T03:42:54Z</dcterms:created>
  <dcterms:modified xsi:type="dcterms:W3CDTF">2023-02-20T14:46:25Z</dcterms:modified>
</cp:coreProperties>
</file>