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5"/>
  </p:notesMasterIdLst>
  <p:sldIdLst>
    <p:sldId id="257" r:id="rId3"/>
    <p:sldId id="286" r:id="rId4"/>
    <p:sldId id="287" r:id="rId5"/>
    <p:sldId id="265" r:id="rId6"/>
    <p:sldId id="288" r:id="rId7"/>
    <p:sldId id="290" r:id="rId8"/>
    <p:sldId id="291" r:id="rId9"/>
    <p:sldId id="292" r:id="rId10"/>
    <p:sldId id="293" r:id="rId11"/>
    <p:sldId id="294" r:id="rId12"/>
    <p:sldId id="289"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3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9FDD-63CB-4DA3-9582-2D2793D57B65}"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8BF34-9677-4E04-9361-78AA51112D61}" type="slidenum">
              <a:rPr lang="en-US" smtClean="0"/>
              <a:t>‹#›</a:t>
            </a:fld>
            <a:endParaRPr lang="en-US"/>
          </a:p>
        </p:txBody>
      </p:sp>
    </p:spTree>
    <p:extLst>
      <p:ext uri="{BB962C8B-B14F-4D97-AF65-F5344CB8AC3E}">
        <p14:creationId xmlns:p14="http://schemas.microsoft.com/office/powerpoint/2010/main" val="109893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cd4f08874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bcd4f08874_1_0:notes"/>
          <p:cNvSpPr>
            <a:spLocks noGrp="1" noRot="1" noChangeAspect="1"/>
          </p:cNvSpPr>
          <p:nvPr>
            <p:ph type="sldImg" idx="2"/>
          </p:nvPr>
        </p:nvSpPr>
        <p:spPr>
          <a:xfrm>
            <a:off x="687388" y="1143000"/>
            <a:ext cx="5483225" cy="3084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CSS maters" type="title">
  <p:cSld name="CCSS maters">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2" name="Google Shape;12;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a:blip r:embed="rId2">
            <a:alphaModFix/>
          </a:blip>
          <a:stretch>
            <a:fillRect/>
          </a:stretch>
        </p:blipFill>
        <p:spPr>
          <a:xfrm>
            <a:off x="10708675" y="5925446"/>
            <a:ext cx="1371600" cy="333375"/>
          </a:xfrm>
          <a:prstGeom prst="rect">
            <a:avLst/>
          </a:prstGeom>
          <a:noFill/>
          <a:ln>
            <a:noFill/>
          </a:ln>
        </p:spPr>
      </p:pic>
    </p:spTree>
    <p:extLst>
      <p:ext uri="{BB962C8B-B14F-4D97-AF65-F5344CB8AC3E}">
        <p14:creationId xmlns:p14="http://schemas.microsoft.com/office/powerpoint/2010/main" val="3473407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235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CSS maters" type="title">
  <p:cSld name="CCSS maters">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2" name="Google Shape;12;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a:blip r:embed="rId2">
            <a:alphaModFix/>
          </a:blip>
          <a:stretch>
            <a:fillRect/>
          </a:stretch>
        </p:blipFill>
        <p:spPr>
          <a:xfrm>
            <a:off x="10708675" y="5925446"/>
            <a:ext cx="1371600" cy="333375"/>
          </a:xfrm>
          <a:prstGeom prst="rect">
            <a:avLst/>
          </a:prstGeom>
          <a:noFill/>
          <a:ln>
            <a:noFill/>
          </a:ln>
        </p:spPr>
      </p:pic>
    </p:spTree>
    <p:extLst>
      <p:ext uri="{BB962C8B-B14F-4D97-AF65-F5344CB8AC3E}">
        <p14:creationId xmlns:p14="http://schemas.microsoft.com/office/powerpoint/2010/main" val="335719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3"/>
          <p:cNvPicPr preferRelativeResize="0"/>
          <p:nvPr/>
        </p:nvPicPr>
        <p:blipFill>
          <a:blip r:embed="rId2">
            <a:alphaModFix/>
          </a:blip>
          <a:stretch>
            <a:fillRect/>
          </a:stretch>
        </p:blipFill>
        <p:spPr>
          <a:xfrm>
            <a:off x="45800" y="305250"/>
            <a:ext cx="1067175" cy="979050"/>
          </a:xfrm>
          <a:prstGeom prst="rect">
            <a:avLst/>
          </a:prstGeom>
          <a:noFill/>
          <a:ln>
            <a:noFill/>
          </a:ln>
        </p:spPr>
      </p:pic>
    </p:spTree>
    <p:extLst>
      <p:ext uri="{BB962C8B-B14F-4D97-AF65-F5344CB8AC3E}">
        <p14:creationId xmlns:p14="http://schemas.microsoft.com/office/powerpoint/2010/main" val="4135934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0" name="Google Shape;30;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303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3" name="Google Shape;33;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536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7" name="Google Shape;37;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977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6" name="Google Shape;46;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41921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9" name="Google Shape;49;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0" name="Google Shape;50;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26154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07061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3"/>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pic>
        <p:nvPicPr>
          <p:cNvPr id="58" name="Google Shape;58;p13" descr="cu white lrg.psd"/>
          <p:cNvPicPr preferRelativeResize="0"/>
          <p:nvPr/>
        </p:nvPicPr>
        <p:blipFill rotWithShape="1">
          <a:blip r:embed="rId2">
            <a:alphaModFix/>
          </a:blip>
          <a:srcRect l="29545" r="-704"/>
          <a:stretch/>
        </p:blipFill>
        <p:spPr>
          <a:xfrm>
            <a:off x="5162102" y="-157024"/>
            <a:ext cx="1826746" cy="522449"/>
          </a:xfrm>
          <a:prstGeom prst="rect">
            <a:avLst/>
          </a:prstGeom>
          <a:noFill/>
          <a:ln>
            <a:noFill/>
          </a:ln>
        </p:spPr>
      </p:pic>
      <p:sp>
        <p:nvSpPr>
          <p:cNvPr id="59" name="Google Shape;59;p13"/>
          <p:cNvSpPr txBox="1">
            <a:spLocks noGrp="1"/>
          </p:cNvSpPr>
          <p:nvPr>
            <p:ph type="body" idx="1"/>
          </p:nvPr>
        </p:nvSpPr>
        <p:spPr>
          <a:xfrm>
            <a:off x="381000" y="1752600"/>
            <a:ext cx="11571900" cy="3999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accent2"/>
              </a:buClr>
              <a:buSzPts val="1800"/>
              <a:buChar char="●"/>
              <a:defRPr/>
            </a:lvl1pPr>
            <a:lvl2pPr marL="914400" lvl="1" indent="-342900" algn="l" rtl="0">
              <a:spcBef>
                <a:spcPts val="160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60" name="Google Shape;60;p13"/>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3"/>
              </a:buClr>
              <a:buSzPts val="3200"/>
              <a:buFont typeface="Helvetica Neue"/>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extLst>
      <p:ext uri="{BB962C8B-B14F-4D97-AF65-F5344CB8AC3E}">
        <p14:creationId xmlns:p14="http://schemas.microsoft.com/office/powerpoint/2010/main" val="339037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3"/>
          <p:cNvPicPr preferRelativeResize="0"/>
          <p:nvPr/>
        </p:nvPicPr>
        <p:blipFill>
          <a:blip r:embed="rId2">
            <a:alphaModFix/>
          </a:blip>
          <a:stretch>
            <a:fillRect/>
          </a:stretch>
        </p:blipFill>
        <p:spPr>
          <a:xfrm>
            <a:off x="45800" y="305250"/>
            <a:ext cx="1067175" cy="979050"/>
          </a:xfrm>
          <a:prstGeom prst="rect">
            <a:avLst/>
          </a:prstGeom>
          <a:noFill/>
          <a:ln>
            <a:noFill/>
          </a:ln>
        </p:spPr>
      </p:pic>
    </p:spTree>
    <p:extLst>
      <p:ext uri="{BB962C8B-B14F-4D97-AF65-F5344CB8AC3E}">
        <p14:creationId xmlns:p14="http://schemas.microsoft.com/office/powerpoint/2010/main" val="1116202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0889_10_C_lr.jpg"/>
          <p:cNvPicPr preferRelativeResize="0"/>
          <p:nvPr/>
        </p:nvPicPr>
        <p:blipFill rotWithShape="1">
          <a:blip r:embed="rId2">
            <a:alphaModFix/>
          </a:blip>
          <a:srcRect l="3172" r="7962"/>
          <a:stretch/>
        </p:blipFill>
        <p:spPr>
          <a:xfrm>
            <a:off x="0" y="0"/>
            <a:ext cx="12192000" cy="6857998"/>
          </a:xfrm>
          <a:prstGeom prst="rect">
            <a:avLst/>
          </a:prstGeom>
          <a:noFill/>
          <a:ln>
            <a:noFill/>
          </a:ln>
        </p:spPr>
      </p:pic>
      <p:sp>
        <p:nvSpPr>
          <p:cNvPr id="63" name="Google Shape;63;p1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14" descr="cu white lrg.psd"/>
          <p:cNvPicPr preferRelativeResize="0"/>
          <p:nvPr/>
        </p:nvPicPr>
        <p:blipFill rotWithShape="1">
          <a:blip r:embed="rId3">
            <a:alphaModFix/>
          </a:blip>
          <a:srcRect r="72185"/>
          <a:stretch/>
        </p:blipFill>
        <p:spPr>
          <a:xfrm>
            <a:off x="242711" y="402168"/>
            <a:ext cx="1732846" cy="1267968"/>
          </a:xfrm>
          <a:prstGeom prst="rect">
            <a:avLst/>
          </a:prstGeom>
          <a:noFill/>
          <a:ln>
            <a:noFill/>
          </a:ln>
        </p:spPr>
      </p:pic>
      <p:sp>
        <p:nvSpPr>
          <p:cNvPr id="67" name="Google Shape;67;p14"/>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sp>
        <p:nvSpPr>
          <p:cNvPr id="68" name="Google Shape;68;p14"/>
          <p:cNvSpPr txBox="1">
            <a:spLocks noGrp="1"/>
          </p:cNvSpPr>
          <p:nvPr>
            <p:ph type="title"/>
          </p:nvPr>
        </p:nvSpPr>
        <p:spPr>
          <a:xfrm>
            <a:off x="437447" y="1828800"/>
            <a:ext cx="6370200" cy="1143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lt1"/>
              </a:buClr>
              <a:buSzPts val="3200"/>
              <a:buFont typeface="Helvetica Neue"/>
              <a:buNone/>
              <a:defRPr sz="32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9" name="Google Shape;69;p14"/>
          <p:cNvSpPr txBox="1">
            <a:spLocks noGrp="1"/>
          </p:cNvSpPr>
          <p:nvPr>
            <p:ph type="body" idx="1"/>
          </p:nvPr>
        </p:nvSpPr>
        <p:spPr>
          <a:xfrm>
            <a:off x="438151" y="3200422"/>
            <a:ext cx="5516100" cy="1066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chemeClr val="lt1"/>
              </a:buClr>
              <a:buSzPts val="1800"/>
              <a:buFont typeface="Arial"/>
              <a:buNone/>
              <a:defRPr sz="1800">
                <a:solidFill>
                  <a:schemeClr val="lt1"/>
                </a:solidFill>
                <a:latin typeface="Times"/>
                <a:ea typeface="Times"/>
                <a:cs typeface="Times"/>
                <a:sym typeface="Times"/>
              </a:defRPr>
            </a:lvl1pPr>
            <a:lvl2pPr marL="914400" lvl="1" indent="-342900" algn="l" rtl="0">
              <a:spcBef>
                <a:spcPts val="36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349401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1ED2-9BAE-46CD-BE87-A2A8ACA2D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7CBDE-C82E-4771-8C9A-CF26A99DC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0F887-D00A-4818-86F1-FC7BAFFCABA5}"/>
              </a:ext>
            </a:extLst>
          </p:cNvPr>
          <p:cNvSpPr>
            <a:spLocks noGrp="1"/>
          </p:cNvSpPr>
          <p:nvPr>
            <p:ph type="dt" sz="half" idx="10"/>
          </p:nvPr>
        </p:nvSpPr>
        <p:spPr/>
        <p:txBody>
          <a:bodyPr/>
          <a:lstStyle/>
          <a:p>
            <a:fld id="{5E3AABC8-71D9-4612-8398-F644C5DA9B1E}" type="datetimeFigureOut">
              <a:rPr lang="en-US" smtClean="0"/>
              <a:t>2/11/2023</a:t>
            </a:fld>
            <a:endParaRPr lang="en-US"/>
          </a:p>
        </p:txBody>
      </p:sp>
      <p:sp>
        <p:nvSpPr>
          <p:cNvPr id="5" name="Footer Placeholder 4">
            <a:extLst>
              <a:ext uri="{FF2B5EF4-FFF2-40B4-BE49-F238E27FC236}">
                <a16:creationId xmlns:a16="http://schemas.microsoft.com/office/drawing/2014/main" id="{4101BBF3-0003-48BB-B195-E5644F3E7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CAF2-03B0-47FD-B284-35DF51F016C9}"/>
              </a:ext>
            </a:extLst>
          </p:cNvPr>
          <p:cNvSpPr>
            <a:spLocks noGrp="1"/>
          </p:cNvSpPr>
          <p:nvPr>
            <p:ph type="sldNum" sz="quarter" idx="12"/>
          </p:nvPr>
        </p:nvSpPr>
        <p:spPr/>
        <p:txBody>
          <a:bodyPr/>
          <a:lstStyle/>
          <a:p>
            <a:fld id="{56572D18-3E3A-4397-B40F-D2120DF57547}" type="slidenum">
              <a:rPr lang="en-US" smtClean="0"/>
              <a:t>‹#›</a:t>
            </a:fld>
            <a:endParaRPr lang="en-US"/>
          </a:p>
        </p:txBody>
      </p:sp>
    </p:spTree>
    <p:extLst>
      <p:ext uri="{BB962C8B-B14F-4D97-AF65-F5344CB8AC3E}">
        <p14:creationId xmlns:p14="http://schemas.microsoft.com/office/powerpoint/2010/main" val="1314776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3425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3" name="Google Shape;33;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071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7" name="Google Shape;37;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8010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6" name="Google Shape;46;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9405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9" name="Google Shape;49;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0" name="Google Shape;50;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049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7813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3"/>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pic>
        <p:nvPicPr>
          <p:cNvPr id="58" name="Google Shape;58;p13" descr="cu white lrg.psd"/>
          <p:cNvPicPr preferRelativeResize="0"/>
          <p:nvPr/>
        </p:nvPicPr>
        <p:blipFill rotWithShape="1">
          <a:blip r:embed="rId2">
            <a:alphaModFix/>
          </a:blip>
          <a:srcRect l="29545" r="-704"/>
          <a:stretch/>
        </p:blipFill>
        <p:spPr>
          <a:xfrm>
            <a:off x="5162102" y="-157024"/>
            <a:ext cx="1826746" cy="522449"/>
          </a:xfrm>
          <a:prstGeom prst="rect">
            <a:avLst/>
          </a:prstGeom>
          <a:noFill/>
          <a:ln>
            <a:noFill/>
          </a:ln>
        </p:spPr>
      </p:pic>
      <p:sp>
        <p:nvSpPr>
          <p:cNvPr id="59" name="Google Shape;59;p13"/>
          <p:cNvSpPr txBox="1">
            <a:spLocks noGrp="1"/>
          </p:cNvSpPr>
          <p:nvPr>
            <p:ph type="body" idx="1"/>
          </p:nvPr>
        </p:nvSpPr>
        <p:spPr>
          <a:xfrm>
            <a:off x="381000" y="1752600"/>
            <a:ext cx="11571900" cy="3999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accent2"/>
              </a:buClr>
              <a:buSzPts val="1800"/>
              <a:buChar char="●"/>
              <a:defRPr/>
            </a:lvl1pPr>
            <a:lvl2pPr marL="914400" lvl="1" indent="-342900" algn="l" rtl="0">
              <a:spcBef>
                <a:spcPts val="160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60" name="Google Shape;60;p13"/>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3"/>
              </a:buClr>
              <a:buSzPts val="3200"/>
              <a:buFont typeface="Helvetica Neue"/>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extLst>
      <p:ext uri="{BB962C8B-B14F-4D97-AF65-F5344CB8AC3E}">
        <p14:creationId xmlns:p14="http://schemas.microsoft.com/office/powerpoint/2010/main" val="357634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0889_10_C_lr.jpg"/>
          <p:cNvPicPr preferRelativeResize="0"/>
          <p:nvPr/>
        </p:nvPicPr>
        <p:blipFill rotWithShape="1">
          <a:blip r:embed="rId2">
            <a:alphaModFix/>
          </a:blip>
          <a:srcRect l="3172" r="7962"/>
          <a:stretch/>
        </p:blipFill>
        <p:spPr>
          <a:xfrm>
            <a:off x="0" y="0"/>
            <a:ext cx="12192000" cy="6857998"/>
          </a:xfrm>
          <a:prstGeom prst="rect">
            <a:avLst/>
          </a:prstGeom>
          <a:noFill/>
          <a:ln>
            <a:noFill/>
          </a:ln>
        </p:spPr>
      </p:pic>
      <p:sp>
        <p:nvSpPr>
          <p:cNvPr id="63" name="Google Shape;63;p1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14" descr="cu white lrg.psd"/>
          <p:cNvPicPr preferRelativeResize="0"/>
          <p:nvPr/>
        </p:nvPicPr>
        <p:blipFill rotWithShape="1">
          <a:blip r:embed="rId3">
            <a:alphaModFix/>
          </a:blip>
          <a:srcRect r="72185"/>
          <a:stretch/>
        </p:blipFill>
        <p:spPr>
          <a:xfrm>
            <a:off x="242711" y="402168"/>
            <a:ext cx="1732846" cy="1267968"/>
          </a:xfrm>
          <a:prstGeom prst="rect">
            <a:avLst/>
          </a:prstGeom>
          <a:noFill/>
          <a:ln>
            <a:noFill/>
          </a:ln>
        </p:spPr>
      </p:pic>
      <p:sp>
        <p:nvSpPr>
          <p:cNvPr id="67" name="Google Shape;67;p14"/>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sp>
        <p:nvSpPr>
          <p:cNvPr id="68" name="Google Shape;68;p14"/>
          <p:cNvSpPr txBox="1">
            <a:spLocks noGrp="1"/>
          </p:cNvSpPr>
          <p:nvPr>
            <p:ph type="title"/>
          </p:nvPr>
        </p:nvSpPr>
        <p:spPr>
          <a:xfrm>
            <a:off x="437447" y="1828800"/>
            <a:ext cx="6370200" cy="1143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lt1"/>
              </a:buClr>
              <a:buSzPts val="3200"/>
              <a:buFont typeface="Helvetica Neue"/>
              <a:buNone/>
              <a:defRPr sz="32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9" name="Google Shape;69;p14"/>
          <p:cNvSpPr txBox="1">
            <a:spLocks noGrp="1"/>
          </p:cNvSpPr>
          <p:nvPr>
            <p:ph type="body" idx="1"/>
          </p:nvPr>
        </p:nvSpPr>
        <p:spPr>
          <a:xfrm>
            <a:off x="438151" y="3200422"/>
            <a:ext cx="5516100" cy="1066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chemeClr val="lt1"/>
              </a:buClr>
              <a:buSzPts val="1800"/>
              <a:buFont typeface="Arial"/>
              <a:buNone/>
              <a:defRPr sz="1800">
                <a:solidFill>
                  <a:schemeClr val="lt1"/>
                </a:solidFill>
                <a:latin typeface="Times"/>
                <a:ea typeface="Times"/>
                <a:cs typeface="Times"/>
                <a:sym typeface="Times"/>
              </a:defRPr>
            </a:lvl1pPr>
            <a:lvl2pPr marL="914400" lvl="1" indent="-342900" algn="l" rtl="0">
              <a:spcBef>
                <a:spcPts val="36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155134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a:blip r:embed="rId12">
            <a:alphaModFix/>
          </a:blip>
          <a:stretch>
            <a:fillRect/>
          </a:stretch>
        </p:blipFill>
        <p:spPr>
          <a:xfrm>
            <a:off x="0" y="-6"/>
            <a:ext cx="12191999" cy="304800"/>
          </a:xfrm>
          <a:prstGeom prst="rect">
            <a:avLst/>
          </a:prstGeom>
          <a:noFill/>
          <a:ln>
            <a:noFill/>
          </a:ln>
        </p:spPr>
      </p:pic>
    </p:spTree>
    <p:extLst>
      <p:ext uri="{BB962C8B-B14F-4D97-AF65-F5344CB8AC3E}">
        <p14:creationId xmlns:p14="http://schemas.microsoft.com/office/powerpoint/2010/main" val="8282120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a:blip r:embed="rId14">
            <a:alphaModFix/>
          </a:blip>
          <a:stretch>
            <a:fillRect/>
          </a:stretch>
        </p:blipFill>
        <p:spPr>
          <a:xfrm>
            <a:off x="0" y="-6"/>
            <a:ext cx="12191999" cy="304800"/>
          </a:xfrm>
          <a:prstGeom prst="rect">
            <a:avLst/>
          </a:prstGeom>
          <a:noFill/>
          <a:ln>
            <a:noFill/>
          </a:ln>
        </p:spPr>
      </p:pic>
    </p:spTree>
    <p:extLst>
      <p:ext uri="{BB962C8B-B14F-4D97-AF65-F5344CB8AC3E}">
        <p14:creationId xmlns:p14="http://schemas.microsoft.com/office/powerpoint/2010/main" val="1359680086"/>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drive/1lBPO1enLlSEZjVpXLwPxvE_D5KVjZ299?usp=share_link" TargetMode="Externa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blog.devgenius.io/how-to-easily-print-and-format-tables-in-python-18bbe2e59f5f" TargetMode="External"/><Relationship Id="rId2" Type="http://schemas.openxmlformats.org/officeDocument/2006/relationships/hyperlink" Target="https://towardsdatascience.com/create-flawless-tables-from-your-dataframe-ready-for-publication-7e3fe2d63a52" TargetMode="External"/><Relationship Id="rId1" Type="http://schemas.openxmlformats.org/officeDocument/2006/relationships/slideLayout" Target="../slideLayouts/slideLayout19.xml"/><Relationship Id="rId4" Type="http://schemas.openxmlformats.org/officeDocument/2006/relationships/hyperlink" Target="https://stackoverflow.com/questions/9535954/printing-lists-as-tabular-data/"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mailto:CCSS-ResearchSupport@cornell.edu"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rnell.edu/cornelluniversityindigenousdispossession/2020/07/29/cornell-a-land-grab-university/" TargetMode="External"/><Relationship Id="rId2" Type="http://schemas.openxmlformats.org/officeDocument/2006/relationships/hyperlink" Target="https://sts.cornell.edu/morrill-hall-and-land-grab-universities" TargetMode="External"/><Relationship Id="rId1" Type="http://schemas.openxmlformats.org/officeDocument/2006/relationships/slideLayout" Target="../slideLayouts/slideLayout21.xml"/><Relationship Id="rId5" Type="http://schemas.openxmlformats.org/officeDocument/2006/relationships/hyperlink" Target="https://www.givegab.com/campaigns/gayogohono-sovereignty" TargetMode="External"/><Relationship Id="rId4" Type="http://schemas.openxmlformats.org/officeDocument/2006/relationships/hyperlink" Target="https://cals.cornell.edu/american-indian-indigenous-studies/about/histo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58000"/>
          </a:blip>
          <a:stretch>
            <a:fillRect/>
          </a:stretch>
        </a:blipFill>
        <a:effectLst/>
      </p:bgPr>
    </p:bg>
    <p:spTree>
      <p:nvGrpSpPr>
        <p:cNvPr id="1" name="Shape 79"/>
        <p:cNvGrpSpPr/>
        <p:nvPr/>
      </p:nvGrpSpPr>
      <p:grpSpPr>
        <a:xfrm>
          <a:off x="0" y="0"/>
          <a:ext cx="0" cy="0"/>
          <a:chOff x="0" y="0"/>
          <a:chExt cx="0" cy="0"/>
        </a:xfrm>
      </p:grpSpPr>
      <p:pic>
        <p:nvPicPr>
          <p:cNvPr id="81" name="Google Shape;81;p16"/>
          <p:cNvPicPr preferRelativeResize="0"/>
          <p:nvPr/>
        </p:nvPicPr>
        <p:blipFill rotWithShape="1">
          <a:blip r:embed="rId4">
            <a:alphaModFix/>
          </a:blip>
          <a:srcRect/>
          <a:stretch/>
        </p:blipFill>
        <p:spPr>
          <a:xfrm>
            <a:off x="406400" y="457200"/>
            <a:ext cx="3429007" cy="822962"/>
          </a:xfrm>
          <a:prstGeom prst="rect">
            <a:avLst/>
          </a:prstGeom>
          <a:noFill/>
          <a:ln>
            <a:noFill/>
          </a:ln>
        </p:spPr>
      </p:pic>
      <p:sp>
        <p:nvSpPr>
          <p:cNvPr id="82" name="Google Shape;82;p16"/>
          <p:cNvSpPr txBox="1">
            <a:spLocks noGrp="1"/>
          </p:cNvSpPr>
          <p:nvPr>
            <p:ph type="title"/>
          </p:nvPr>
        </p:nvSpPr>
        <p:spPr>
          <a:xfrm>
            <a:off x="0" y="2268747"/>
            <a:ext cx="12191999" cy="1656272"/>
          </a:xfrm>
          <a:prstGeom prst="rect">
            <a:avLst/>
          </a:prstGeom>
          <a:noFill/>
          <a:ln>
            <a:noFill/>
          </a:ln>
        </p:spPr>
        <p:txBody>
          <a:bodyPr spcFirstLastPara="1" wrap="square" lIns="91425" tIns="45700" rIns="91425" bIns="45700" anchor="ctr" anchorCtr="0">
            <a:noAutofit/>
          </a:bodyPr>
          <a:lstStyle/>
          <a:p>
            <a:r>
              <a:rPr lang="en-US" dirty="0"/>
              <a:t>Publication Ready Tables Through Coding</a:t>
            </a:r>
          </a:p>
        </p:txBody>
      </p:sp>
      <p:sp>
        <p:nvSpPr>
          <p:cNvPr id="83" name="Google Shape;83;p16"/>
          <p:cNvSpPr txBox="1">
            <a:spLocks noGrp="1"/>
          </p:cNvSpPr>
          <p:nvPr>
            <p:ph type="body" idx="1"/>
          </p:nvPr>
        </p:nvSpPr>
        <p:spPr>
          <a:xfrm>
            <a:off x="405700" y="4167050"/>
            <a:ext cx="8101800" cy="21555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1600"/>
              </a:spcAft>
              <a:buSzPts val="688"/>
              <a:buNone/>
            </a:pPr>
            <a:r>
              <a:rPr lang="en-US" sz="1600">
                <a:latin typeface="Verdana"/>
                <a:ea typeface="Verdana"/>
                <a:cs typeface="Verdana"/>
                <a:sym typeface="Verdana"/>
              </a:rPr>
              <a:t>	</a:t>
            </a:r>
            <a:endParaRPr sz="1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A49310-3EE1-48AC-B7D1-5B2F3CC1F1BE}"/>
              </a:ext>
            </a:extLst>
          </p:cNvPr>
          <p:cNvSpPr>
            <a:spLocks noGrp="1"/>
          </p:cNvSpPr>
          <p:nvPr>
            <p:ph type="body" idx="1"/>
          </p:nvPr>
        </p:nvSpPr>
        <p:spPr/>
        <p:txBody>
          <a:bodyPr/>
          <a:lstStyle/>
          <a:p>
            <a:r>
              <a:rPr lang="en-US" dirty="0"/>
              <a:t>Link to code</a:t>
            </a:r>
          </a:p>
          <a:p>
            <a:pPr marL="114300" indent="0">
              <a:buNone/>
            </a:pPr>
            <a:r>
              <a:rPr lang="en-US" dirty="0">
                <a:hlinkClick r:id="rId2"/>
              </a:rPr>
              <a:t>https://colab.research.google.com/drive/1lBPO1enLlSEZjVpXLwPxvE_D5KVjZ299?usp=share_link</a:t>
            </a:r>
            <a:endParaRPr lang="en-US" dirty="0"/>
          </a:p>
          <a:p>
            <a:pPr marL="114300" indent="0">
              <a:buNone/>
            </a:pPr>
            <a:endParaRPr lang="en-US" dirty="0"/>
          </a:p>
          <a:p>
            <a:r>
              <a:rPr lang="en-US" dirty="0"/>
              <a:t>Packages: Tabulate, </a:t>
            </a:r>
            <a:r>
              <a:rPr lang="en-US" dirty="0" err="1"/>
              <a:t>prettytable</a:t>
            </a:r>
            <a:endParaRPr lang="en-US" dirty="0"/>
          </a:p>
        </p:txBody>
      </p:sp>
      <p:sp>
        <p:nvSpPr>
          <p:cNvPr id="3" name="Title 2">
            <a:extLst>
              <a:ext uri="{FF2B5EF4-FFF2-40B4-BE49-F238E27FC236}">
                <a16:creationId xmlns:a16="http://schemas.microsoft.com/office/drawing/2014/main" id="{7BEFD099-5263-483C-8D63-A75B0923AEAB}"/>
              </a:ext>
            </a:extLst>
          </p:cNvPr>
          <p:cNvSpPr>
            <a:spLocks noGrp="1"/>
          </p:cNvSpPr>
          <p:nvPr>
            <p:ph type="title"/>
          </p:nvPr>
        </p:nvSpPr>
        <p:spPr/>
        <p:txBody>
          <a:bodyPr/>
          <a:lstStyle/>
          <a:p>
            <a:r>
              <a:rPr lang="en-US" dirty="0"/>
              <a:t>Python</a:t>
            </a:r>
          </a:p>
        </p:txBody>
      </p:sp>
    </p:spTree>
    <p:extLst>
      <p:ext uri="{BB962C8B-B14F-4D97-AF65-F5344CB8AC3E}">
        <p14:creationId xmlns:p14="http://schemas.microsoft.com/office/powerpoint/2010/main" val="96278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6A33A0-E5A8-43AD-A1A9-790A6ED51CC1}"/>
              </a:ext>
            </a:extLst>
          </p:cNvPr>
          <p:cNvSpPr>
            <a:spLocks noGrp="1"/>
          </p:cNvSpPr>
          <p:nvPr>
            <p:ph type="body" idx="1"/>
          </p:nvPr>
        </p:nvSpPr>
        <p:spPr>
          <a:xfrm>
            <a:off x="381000" y="1752599"/>
            <a:ext cx="11571900" cy="4639235"/>
          </a:xfrm>
        </p:spPr>
        <p:txBody>
          <a:bodyPr/>
          <a:lstStyle/>
          <a:p>
            <a:r>
              <a:rPr lang="en-US" dirty="0"/>
              <a:t>R:</a:t>
            </a:r>
          </a:p>
          <a:p>
            <a:pPr marL="114300" indent="0">
              <a:buNone/>
            </a:pPr>
            <a:r>
              <a:rPr lang="en-US" dirty="0">
                <a:hlinkClick r:id="rId2"/>
              </a:rPr>
              <a:t>https://towardsdatascience.com/create-flawless-tables-from-your-dataframe-ready-for-publication-7e3fe2d63a52</a:t>
            </a:r>
            <a:endParaRPr lang="en-US" dirty="0"/>
          </a:p>
          <a:p>
            <a:pPr marL="114300" indent="0">
              <a:buNone/>
            </a:pPr>
            <a:endParaRPr lang="en-US" dirty="0"/>
          </a:p>
          <a:p>
            <a:pPr marL="114300" indent="0">
              <a:buNone/>
            </a:pPr>
            <a:r>
              <a:rPr lang="en-US" dirty="0"/>
              <a:t>Python</a:t>
            </a:r>
          </a:p>
          <a:p>
            <a:pPr marL="114300" indent="0">
              <a:buNone/>
            </a:pPr>
            <a:r>
              <a:rPr lang="en-US" dirty="0">
                <a:hlinkClick r:id="rId3"/>
              </a:rPr>
              <a:t>https://blog.devgenius.io/how-to-easily-print-and-format-tables-in-python-18bbe2e59f5f</a:t>
            </a:r>
            <a:endParaRPr lang="en-US" dirty="0"/>
          </a:p>
          <a:p>
            <a:pPr marL="114300" indent="0">
              <a:buNone/>
            </a:pPr>
            <a:r>
              <a:rPr lang="en-US" dirty="0">
                <a:hlinkClick r:id="rId4"/>
              </a:rPr>
              <a:t>https://stackoverflow.com/questions/9535954</a:t>
            </a:r>
            <a:r>
              <a:rPr lang="en-US">
                <a:hlinkClick r:id="rId4"/>
              </a:rPr>
              <a:t>/printing-lists-as-tabular-data\</a:t>
            </a:r>
            <a:endParaRPr lang="en-US"/>
          </a:p>
          <a:p>
            <a:pPr marL="114300" indent="0">
              <a:buNone/>
            </a:pPr>
            <a:endParaRPr lang="en-US" dirty="0"/>
          </a:p>
          <a:p>
            <a:pPr marL="114300" indent="0">
              <a:buNone/>
            </a:pPr>
            <a:endParaRPr lang="en-US" dirty="0"/>
          </a:p>
          <a:p>
            <a:endParaRPr lang="en-US" dirty="0"/>
          </a:p>
        </p:txBody>
      </p:sp>
      <p:sp>
        <p:nvSpPr>
          <p:cNvPr id="3" name="Title 2">
            <a:extLst>
              <a:ext uri="{FF2B5EF4-FFF2-40B4-BE49-F238E27FC236}">
                <a16:creationId xmlns:a16="http://schemas.microsoft.com/office/drawing/2014/main" id="{8F087804-2495-4017-8857-0F59BD59C27A}"/>
              </a:ext>
            </a:extLst>
          </p:cNvPr>
          <p:cNvSpPr>
            <a:spLocks noGrp="1"/>
          </p:cNvSpPr>
          <p:nvPr>
            <p:ph type="title"/>
          </p:nvPr>
        </p:nvSpPr>
        <p:spPr/>
        <p:txBody>
          <a:bodyPr/>
          <a:lstStyle/>
          <a:p>
            <a:r>
              <a:rPr lang="en-US" dirty="0"/>
              <a:t>Helpful Links</a:t>
            </a:r>
          </a:p>
        </p:txBody>
      </p:sp>
    </p:spTree>
    <p:extLst>
      <p:ext uri="{BB962C8B-B14F-4D97-AF65-F5344CB8AC3E}">
        <p14:creationId xmlns:p14="http://schemas.microsoft.com/office/powerpoint/2010/main" val="154351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8294-6320-4394-94BE-B5F0B37B55D9}"/>
              </a:ext>
            </a:extLst>
          </p:cNvPr>
          <p:cNvSpPr>
            <a:spLocks noGrp="1"/>
          </p:cNvSpPr>
          <p:nvPr>
            <p:ph type="title"/>
          </p:nvPr>
        </p:nvSpPr>
        <p:spPr>
          <a:xfrm>
            <a:off x="310950" y="512323"/>
            <a:ext cx="11570100" cy="685800"/>
          </a:xfrm>
        </p:spPr>
        <p:txBody>
          <a:bodyPr/>
          <a:lstStyle/>
          <a:p>
            <a:pPr algn="ctr"/>
            <a:r>
              <a:rPr lang="en-US" dirty="0"/>
              <a:t>Evaluation</a:t>
            </a:r>
          </a:p>
        </p:txBody>
      </p:sp>
      <p:pic>
        <p:nvPicPr>
          <p:cNvPr id="1028" name="Picture 4">
            <a:extLst>
              <a:ext uri="{FF2B5EF4-FFF2-40B4-BE49-F238E27FC236}">
                <a16:creationId xmlns:a16="http://schemas.microsoft.com/office/drawing/2014/main" id="{7A4D0D51-96FC-4460-A735-A0E412202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952" y="1163264"/>
            <a:ext cx="5066491" cy="50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8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025" y="1727708"/>
            <a:ext cx="11308080" cy="3495675"/>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4999"/>
              </a:lnSpc>
              <a:spcBef>
                <a:spcPts val="100"/>
              </a:spcBef>
              <a:spcAft>
                <a:spcPts val="0"/>
              </a:spcAft>
              <a:buClrTx/>
              <a:buSzTx/>
              <a:buFontTx/>
              <a:buNone/>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The Cornell Center for Social Sciences provides </a:t>
            </a:r>
            <a:r>
              <a:rPr kumimoji="0" sz="1800" b="0" i="0" u="none" strike="noStrike" kern="1200" cap="none" spc="0" normalizeH="0" baseline="0" noProof="0" dirty="0">
                <a:ln>
                  <a:noFill/>
                </a:ln>
                <a:solidFill>
                  <a:srgbClr val="000000"/>
                </a:solidFill>
                <a:effectLst/>
                <a:uLnTx/>
                <a:uFillTx/>
                <a:latin typeface="Verdana"/>
                <a:ea typeface="+mn-ea"/>
                <a:cs typeface="Verdana"/>
              </a:rPr>
              <a:t>a </a:t>
            </a:r>
            <a:r>
              <a:rPr kumimoji="0" sz="1800" b="0" i="0" u="none" strike="noStrike" kern="1200" cap="none" spc="-5" normalizeH="0" baseline="0" noProof="0" dirty="0">
                <a:ln>
                  <a:noFill/>
                </a:ln>
                <a:solidFill>
                  <a:srgbClr val="000000"/>
                </a:solidFill>
                <a:effectLst/>
                <a:uLnTx/>
                <a:uFillTx/>
                <a:latin typeface="Verdana"/>
                <a:ea typeface="+mn-ea"/>
                <a:cs typeface="Verdana"/>
              </a:rPr>
              <a:t>welcoming environment for everyone embracing </a:t>
            </a:r>
            <a:r>
              <a:rPr kumimoji="0" sz="1800" b="0" i="0" u="none" strike="noStrike" kern="1200" cap="none" spc="-6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all backgrounds or identities. All instructors and attendees agree to abide by our community </a:t>
            </a:r>
            <a:r>
              <a:rPr kumimoji="0" sz="1800" b="0" i="0" u="none" strike="noStrike" kern="1200" cap="none" spc="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norms.</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We encourage the following</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behaviors in our workshops: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Respect</a:t>
            </a:r>
            <a:r>
              <a:rPr kumimoji="0" sz="1800" b="0" i="0" u="none" strike="noStrike" kern="1200" cap="none" spc="-2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differing</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viewpoints</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ideas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0"/>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Share</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your</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own</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perspectives</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ask</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any</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questions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Accept</a:t>
            </a:r>
            <a:r>
              <a:rPr kumimoji="0" sz="1800" b="0" i="0" u="none" strike="noStrike" kern="1200" cap="none" spc="-4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constructive</a:t>
            </a:r>
            <a:r>
              <a:rPr kumimoji="0" sz="1800" b="0" i="0" u="none" strike="noStrike" kern="1200" cap="none" spc="-3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criticism</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Use</a:t>
            </a:r>
            <a:r>
              <a:rPr kumimoji="0" sz="1800" b="0" i="0" u="none" strike="noStrike" kern="1200" cap="none" spc="-2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welcoming</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inclusive</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language</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Show</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courtesy</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respect</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for</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all</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instructors</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attendees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2000" b="0" i="0" u="none" strike="noStrike" kern="1200" cap="none" spc="0" normalizeH="0" baseline="0" noProof="0">
              <a:ln>
                <a:noFill/>
              </a:ln>
              <a:solidFill>
                <a:srgbClr val="000000"/>
              </a:solidFill>
              <a:effectLst/>
              <a:uLnTx/>
              <a:uFillTx/>
              <a:latin typeface="Verdana"/>
              <a:ea typeface="+mn-ea"/>
              <a:cs typeface="Verdana"/>
            </a:endParaRPr>
          </a:p>
          <a:p>
            <a:pPr marL="12700" marR="296545" lvl="0" indent="0" algn="l" defTabSz="914400" rtl="0" eaLnBrk="1" fontAlgn="auto" latinLnBrk="0" hangingPunct="1">
              <a:lnSpc>
                <a:spcPct val="114999"/>
              </a:lnSpc>
              <a:spcBef>
                <a:spcPts val="0"/>
              </a:spcBef>
              <a:spcAft>
                <a:spcPts val="0"/>
              </a:spcAft>
              <a:buClrTx/>
              <a:buSzTx/>
              <a:buFontTx/>
              <a:buNone/>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If you believe that an instructor or attendee has violated the code of conduct, please report the </a:t>
            </a:r>
            <a:r>
              <a:rPr kumimoji="0" sz="1800" b="0" i="0" u="none" strike="noStrike" kern="1200" cap="none" spc="-6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violation</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to</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heavy" strike="noStrike" kern="1200" cap="none" spc="-5" normalizeH="0" baseline="0" noProof="0" dirty="0">
                <a:ln>
                  <a:noFill/>
                </a:ln>
                <a:solidFill>
                  <a:srgbClr val="0097A7"/>
                </a:solidFill>
                <a:effectLst/>
                <a:uLnTx/>
                <a:uFill>
                  <a:solidFill>
                    <a:srgbClr val="0097A7"/>
                  </a:solidFill>
                </a:uFill>
                <a:latin typeface="Verdana"/>
                <a:ea typeface="+mn-ea"/>
                <a:cs typeface="Verdana"/>
                <a:hlinkClick r:id="rId2"/>
              </a:rPr>
              <a:t>CCSS-ResearchSupport@cornell.edu</a:t>
            </a:r>
            <a:r>
              <a:rPr kumimoji="0" sz="1800" b="0" i="0" u="none" strike="noStrike" kern="1200" cap="none" spc="-5" normalizeH="0" baseline="0" noProof="0" dirty="0">
                <a:ln>
                  <a:noFill/>
                </a:ln>
                <a:solidFill>
                  <a:srgbClr val="000000"/>
                </a:solidFill>
                <a:effectLst/>
                <a:uLnTx/>
                <a:uFillTx/>
                <a:latin typeface="Verdana"/>
                <a:ea typeface="+mn-ea"/>
                <a:cs typeface="Verdana"/>
              </a:rPr>
              <a:t>. We</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take all</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reported incidents</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seriously.</a:t>
            </a:r>
            <a:endParaRPr kumimoji="0" sz="1800" b="0" i="0" u="none" strike="noStrike" kern="1200" cap="none" spc="0" normalizeH="0" baseline="0" noProof="0">
              <a:ln>
                <a:noFill/>
              </a:ln>
              <a:solidFill>
                <a:srgbClr val="000000"/>
              </a:solidFill>
              <a:effectLst/>
              <a:uLnTx/>
              <a:uFillTx/>
              <a:latin typeface="Verdana"/>
              <a:ea typeface="+mn-ea"/>
              <a:cs typeface="Verdana"/>
            </a:endParaRPr>
          </a:p>
        </p:txBody>
      </p:sp>
      <p:sp>
        <p:nvSpPr>
          <p:cNvPr id="3" name="object 3"/>
          <p:cNvSpPr txBox="1">
            <a:spLocks noGrp="1"/>
          </p:cNvSpPr>
          <p:nvPr>
            <p:ph type="title"/>
          </p:nvPr>
        </p:nvSpPr>
        <p:spPr>
          <a:xfrm>
            <a:off x="454025" y="1096264"/>
            <a:ext cx="8894445" cy="589280"/>
          </a:xfrm>
          <a:prstGeom prst="rect">
            <a:avLst/>
          </a:prstGeom>
        </p:spPr>
        <p:txBody>
          <a:bodyPr vert="horz" wrap="square" lIns="0" tIns="12700" rIns="0" bIns="0" rtlCol="0">
            <a:spAutoFit/>
          </a:bodyPr>
          <a:lstStyle/>
          <a:p>
            <a:pPr marL="12700">
              <a:lnSpc>
                <a:spcPct val="100000"/>
              </a:lnSpc>
              <a:spcBef>
                <a:spcPts val="100"/>
              </a:spcBef>
            </a:pPr>
            <a:r>
              <a:rPr spc="-5" dirty="0"/>
              <a:t>CCSS</a:t>
            </a:r>
            <a:r>
              <a:rPr spc="-20" dirty="0"/>
              <a:t> </a:t>
            </a:r>
            <a:r>
              <a:rPr spc="-5" dirty="0"/>
              <a:t>Research</a:t>
            </a:r>
            <a:r>
              <a:rPr spc="-20" dirty="0"/>
              <a:t> </a:t>
            </a:r>
            <a:r>
              <a:rPr spc="-10" dirty="0"/>
              <a:t>Support</a:t>
            </a:r>
            <a:r>
              <a:rPr spc="-30" dirty="0"/>
              <a:t> </a:t>
            </a:r>
            <a:r>
              <a:rPr spc="-5" dirty="0"/>
              <a:t>Code</a:t>
            </a:r>
            <a:r>
              <a:rPr spc="-15" dirty="0"/>
              <a:t> </a:t>
            </a:r>
            <a:r>
              <a:rPr spc="-5" dirty="0"/>
              <a:t>of</a:t>
            </a:r>
            <a:r>
              <a:rPr spc="-20" dirty="0"/>
              <a:t> </a:t>
            </a:r>
            <a:r>
              <a:rPr spc="-5" dirty="0"/>
              <a:t>Conduct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025" y="872800"/>
            <a:ext cx="10970895" cy="2636520"/>
          </a:xfrm>
          <a:prstGeom prst="rect">
            <a:avLst/>
          </a:prstGeom>
        </p:spPr>
        <p:txBody>
          <a:bodyPr vert="horz" wrap="square" lIns="0" tIns="236220" rIns="0" bIns="0" rtlCol="0">
            <a:spAutoFit/>
          </a:bodyPr>
          <a:lstStyle/>
          <a:p>
            <a:pPr marL="12700">
              <a:lnSpc>
                <a:spcPct val="100000"/>
              </a:lnSpc>
              <a:spcBef>
                <a:spcPts val="1860"/>
              </a:spcBef>
            </a:pPr>
            <a:r>
              <a:rPr spc="-5" dirty="0"/>
              <a:t>Land</a:t>
            </a:r>
            <a:r>
              <a:rPr spc="-250" dirty="0"/>
              <a:t> </a:t>
            </a:r>
            <a:r>
              <a:rPr spc="-5" dirty="0"/>
              <a:t>Acknowledgement</a:t>
            </a:r>
          </a:p>
          <a:p>
            <a:pPr marL="12700" marR="5080">
              <a:lnSpc>
                <a:spcPct val="105000"/>
              </a:lnSpc>
              <a:spcBef>
                <a:spcPts val="745"/>
              </a:spcBef>
            </a:pPr>
            <a:r>
              <a:rPr sz="1800" spc="-5" dirty="0">
                <a:latin typeface="Verdana"/>
                <a:cs typeface="Verdana"/>
              </a:rPr>
              <a:t>Cornell University is located on the traditional homelands</a:t>
            </a:r>
            <a:r>
              <a:rPr sz="1800" dirty="0">
                <a:latin typeface="Verdana"/>
                <a:cs typeface="Verdana"/>
              </a:rPr>
              <a:t> </a:t>
            </a:r>
            <a:r>
              <a:rPr sz="1800" spc="-5" dirty="0">
                <a:latin typeface="Verdana"/>
                <a:cs typeface="Verdana"/>
              </a:rPr>
              <a:t>of the </a:t>
            </a:r>
            <a:r>
              <a:rPr sz="1800" spc="-65" dirty="0">
                <a:latin typeface="Verdana"/>
                <a:cs typeface="Verdana"/>
              </a:rPr>
              <a:t>Gayog</a:t>
            </a:r>
            <a:r>
              <a:rPr sz="1800" spc="-6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(the Cayuga </a:t>
            </a:r>
            <a:r>
              <a:rPr sz="1800" dirty="0">
                <a:latin typeface="Verdana"/>
                <a:cs typeface="Verdana"/>
              </a:rPr>
              <a:t> </a:t>
            </a:r>
            <a:r>
              <a:rPr sz="1800" spc="-5" dirty="0">
                <a:latin typeface="Verdana"/>
                <a:cs typeface="Verdana"/>
              </a:rPr>
              <a:t>Nation). The </a:t>
            </a:r>
            <a:r>
              <a:rPr sz="1800" spc="-75" dirty="0">
                <a:latin typeface="Verdana"/>
                <a:cs typeface="Verdana"/>
              </a:rPr>
              <a:t>Gayog</a:t>
            </a:r>
            <a:r>
              <a:rPr sz="1800" spc="-7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are members of the Haudenosaunee Confederacy, an alliance of </a:t>
            </a:r>
            <a:r>
              <a:rPr sz="1800" spc="-525" dirty="0">
                <a:latin typeface="Verdana"/>
                <a:cs typeface="Verdana"/>
              </a:rPr>
              <a:t>six </a:t>
            </a:r>
            <a:r>
              <a:rPr sz="1800" spc="-620" dirty="0">
                <a:latin typeface="Verdana"/>
                <a:cs typeface="Verdana"/>
              </a:rPr>
              <a:t> </a:t>
            </a:r>
            <a:r>
              <a:rPr sz="1800" spc="-5" dirty="0">
                <a:latin typeface="Verdana"/>
                <a:cs typeface="Verdana"/>
              </a:rPr>
              <a:t>sovereign Nations with </a:t>
            </a:r>
            <a:r>
              <a:rPr sz="1800" dirty="0">
                <a:latin typeface="Verdana"/>
                <a:cs typeface="Verdana"/>
              </a:rPr>
              <a:t>a </a:t>
            </a:r>
            <a:r>
              <a:rPr sz="1800" spc="-5" dirty="0">
                <a:latin typeface="Verdana"/>
                <a:cs typeface="Verdana"/>
              </a:rPr>
              <a:t>historic and contemporary presence on this land. The Confederacy </a:t>
            </a:r>
            <a:r>
              <a:rPr sz="1800" dirty="0">
                <a:latin typeface="Verdana"/>
                <a:cs typeface="Verdana"/>
              </a:rPr>
              <a:t> </a:t>
            </a:r>
            <a:r>
              <a:rPr sz="1800" spc="-5" dirty="0">
                <a:latin typeface="Verdana"/>
                <a:cs typeface="Verdana"/>
              </a:rPr>
              <a:t>precedes the establishment of Cornell University, New York state, and the United States of </a:t>
            </a:r>
            <a:r>
              <a:rPr sz="1800" dirty="0">
                <a:latin typeface="Verdana"/>
                <a:cs typeface="Verdana"/>
              </a:rPr>
              <a:t> </a:t>
            </a:r>
            <a:r>
              <a:rPr sz="1800" spc="-5" dirty="0">
                <a:latin typeface="Verdana"/>
                <a:cs typeface="Verdana"/>
              </a:rPr>
              <a:t>America.</a:t>
            </a:r>
            <a:r>
              <a:rPr sz="1800" spc="-10" dirty="0">
                <a:latin typeface="Verdana"/>
                <a:cs typeface="Verdana"/>
              </a:rPr>
              <a:t> </a:t>
            </a:r>
            <a:r>
              <a:rPr sz="1800" spc="-5" dirty="0">
                <a:latin typeface="Verdana"/>
                <a:cs typeface="Verdana"/>
              </a:rPr>
              <a:t>We acknowledge the</a:t>
            </a:r>
            <a:r>
              <a:rPr sz="1800" spc="-10" dirty="0">
                <a:latin typeface="Verdana"/>
                <a:cs typeface="Verdana"/>
              </a:rPr>
              <a:t> </a:t>
            </a:r>
            <a:r>
              <a:rPr sz="1800" spc="-5" dirty="0">
                <a:latin typeface="Verdana"/>
                <a:cs typeface="Verdana"/>
              </a:rPr>
              <a:t>painful history of </a:t>
            </a:r>
            <a:r>
              <a:rPr sz="1800" spc="-65" dirty="0">
                <a:latin typeface="Verdana"/>
                <a:cs typeface="Verdana"/>
              </a:rPr>
              <a:t>Gayog</a:t>
            </a:r>
            <a:r>
              <a:rPr sz="1800" spc="-65" dirty="0"/>
              <a:t>o̱</a:t>
            </a:r>
            <a:r>
              <a:rPr sz="1800"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dispossession, and honor</a:t>
            </a:r>
            <a:r>
              <a:rPr sz="1800" spc="-10" dirty="0">
                <a:latin typeface="Verdana"/>
                <a:cs typeface="Verdana"/>
              </a:rPr>
              <a:t> </a:t>
            </a:r>
            <a:r>
              <a:rPr sz="1800" spc="-5" dirty="0">
                <a:latin typeface="Verdana"/>
                <a:cs typeface="Verdana"/>
              </a:rPr>
              <a:t>the </a:t>
            </a:r>
            <a:r>
              <a:rPr sz="1800" dirty="0">
                <a:latin typeface="Verdana"/>
                <a:cs typeface="Verdana"/>
              </a:rPr>
              <a:t> </a:t>
            </a:r>
            <a:r>
              <a:rPr sz="1800" spc="-5" dirty="0">
                <a:latin typeface="Verdana"/>
                <a:cs typeface="Verdana"/>
              </a:rPr>
              <a:t>ongoing connection of </a:t>
            </a:r>
            <a:r>
              <a:rPr sz="1800" spc="-70" dirty="0">
                <a:latin typeface="Verdana"/>
                <a:cs typeface="Verdana"/>
              </a:rPr>
              <a:t>Gayog</a:t>
            </a:r>
            <a:r>
              <a:rPr sz="1800" spc="-70"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people, past and present,</a:t>
            </a:r>
            <a:r>
              <a:rPr sz="1800" dirty="0">
                <a:latin typeface="Verdana"/>
                <a:cs typeface="Verdana"/>
              </a:rPr>
              <a:t> </a:t>
            </a:r>
            <a:r>
              <a:rPr sz="1800" spc="-5" dirty="0">
                <a:latin typeface="Verdana"/>
                <a:cs typeface="Verdana"/>
              </a:rPr>
              <a:t>to these lands and waters.</a:t>
            </a:r>
            <a:endParaRPr sz="1800">
              <a:latin typeface="Verdana"/>
              <a:cs typeface="Verdana"/>
            </a:endParaRPr>
          </a:p>
        </p:txBody>
      </p:sp>
      <p:sp>
        <p:nvSpPr>
          <p:cNvPr id="3" name="object 3"/>
          <p:cNvSpPr txBox="1"/>
          <p:nvPr/>
        </p:nvSpPr>
        <p:spPr>
          <a:xfrm>
            <a:off x="454025" y="4403545"/>
            <a:ext cx="9702165" cy="1764664"/>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4999"/>
              </a:lnSpc>
              <a:spcBef>
                <a:spcPts val="100"/>
              </a:spcBef>
              <a:spcAft>
                <a:spcPts val="0"/>
              </a:spcAft>
              <a:buClrTx/>
              <a:buSzTx/>
              <a:buFontTx/>
              <a:buNone/>
              <a:tabLst/>
              <a:defRPr/>
            </a:pPr>
            <a:r>
              <a:rPr kumimoji="0" sz="2000" b="0" i="0" u="none" strike="noStrike" kern="1200" cap="none" spc="-5" normalizeH="0" baseline="0" noProof="0" dirty="0">
                <a:ln>
                  <a:noFill/>
                </a:ln>
                <a:solidFill>
                  <a:srgbClr val="000000"/>
                </a:solidFill>
                <a:effectLst/>
                <a:uLnTx/>
                <a:uFillTx/>
                <a:latin typeface="Arial MT"/>
                <a:ea typeface="+mn-ea"/>
                <a:cs typeface="Arial MT"/>
              </a:rPr>
              <a:t>Here</a:t>
            </a:r>
            <a:r>
              <a:rPr kumimoji="0" sz="2000" b="0" i="0" u="none" strike="noStrike" kern="1200" cap="none" spc="-10" normalizeH="0" baseline="0" noProof="0" dirty="0">
                <a:ln>
                  <a:noFill/>
                </a:ln>
                <a:solidFill>
                  <a:srgbClr val="000000"/>
                </a:solidFill>
                <a:effectLst/>
                <a:uLnTx/>
                <a:uFillTx/>
                <a:latin typeface="Arial MT"/>
                <a:ea typeface="+mn-ea"/>
                <a:cs typeface="Arial MT"/>
              </a:rPr>
              <a:t> </a:t>
            </a:r>
            <a:r>
              <a:rPr kumimoji="0" sz="2000" b="0" i="0" u="none" strike="noStrike" kern="1200" cap="none" spc="-5" normalizeH="0" baseline="0" noProof="0" dirty="0">
                <a:ln>
                  <a:noFill/>
                </a:ln>
                <a:solidFill>
                  <a:srgbClr val="000000"/>
                </a:solidFill>
                <a:effectLst/>
                <a:uLnTx/>
                <a:uFillTx/>
                <a:latin typeface="Arial MT"/>
                <a:ea typeface="+mn-ea"/>
                <a:cs typeface="Arial MT"/>
              </a:rPr>
              <a:t>are additional links</a:t>
            </a:r>
            <a:r>
              <a:rPr kumimoji="0" sz="2000" b="0" i="0" u="none" strike="noStrike" kern="1200" cap="none" spc="-10" normalizeH="0" baseline="0" noProof="0" dirty="0">
                <a:ln>
                  <a:noFill/>
                </a:ln>
                <a:solidFill>
                  <a:srgbClr val="000000"/>
                </a:solidFill>
                <a:effectLst/>
                <a:uLnTx/>
                <a:uFillTx/>
                <a:latin typeface="Arial MT"/>
                <a:ea typeface="+mn-ea"/>
                <a:cs typeface="Arial MT"/>
              </a:rPr>
              <a:t> </a:t>
            </a:r>
            <a:r>
              <a:rPr kumimoji="0" sz="2000" b="0" i="0" u="none" strike="noStrike" kern="1200" cap="none" spc="-5" normalizeH="0" baseline="0" noProof="0" dirty="0">
                <a:ln>
                  <a:noFill/>
                </a:ln>
                <a:solidFill>
                  <a:srgbClr val="000000"/>
                </a:solidFill>
                <a:effectLst/>
                <a:uLnTx/>
                <a:uFillTx/>
                <a:latin typeface="Arial MT"/>
                <a:ea typeface="+mn-ea"/>
                <a:cs typeface="Arial MT"/>
              </a:rPr>
              <a:t>for </a:t>
            </a:r>
            <a:r>
              <a:rPr kumimoji="0" sz="2000" b="0" i="0" u="none" strike="noStrike" kern="1200" cap="none" spc="0" normalizeH="0" baseline="0" noProof="0" dirty="0">
                <a:ln>
                  <a:noFill/>
                </a:ln>
                <a:solidFill>
                  <a:srgbClr val="000000"/>
                </a:solidFill>
                <a:effectLst/>
                <a:uLnTx/>
                <a:uFillTx/>
                <a:latin typeface="Arial MT"/>
                <a:ea typeface="+mn-ea"/>
                <a:cs typeface="Arial MT"/>
              </a:rPr>
              <a:t>more</a:t>
            </a:r>
            <a:r>
              <a:rPr kumimoji="0" sz="2000" b="0" i="0" u="none" strike="noStrike" kern="1200" cap="none" spc="-5" normalizeH="0" baseline="0" noProof="0" dirty="0">
                <a:ln>
                  <a:noFill/>
                </a:ln>
                <a:solidFill>
                  <a:srgbClr val="000000"/>
                </a:solidFill>
                <a:effectLst/>
                <a:uLnTx/>
                <a:uFillTx/>
                <a:latin typeface="Arial MT"/>
                <a:ea typeface="+mn-ea"/>
                <a:cs typeface="Arial MT"/>
              </a:rPr>
              <a:t> on</a:t>
            </a:r>
            <a:r>
              <a:rPr kumimoji="0" sz="2000" b="0" i="0" u="none" strike="noStrike" kern="1200" cap="none" spc="-10" normalizeH="0" baseline="0" noProof="0" dirty="0">
                <a:ln>
                  <a:noFill/>
                </a:ln>
                <a:solidFill>
                  <a:srgbClr val="000000"/>
                </a:solidFill>
                <a:effectLst/>
                <a:uLnTx/>
                <a:uFillTx/>
                <a:latin typeface="Arial MT"/>
                <a:ea typeface="+mn-ea"/>
                <a:cs typeface="Arial MT"/>
              </a:rPr>
              <a:t> </a:t>
            </a:r>
            <a:r>
              <a:rPr kumimoji="0" sz="2000" b="0" i="0" u="none" strike="noStrike" kern="1200" cap="none" spc="-5" normalizeH="0" baseline="0" noProof="0" dirty="0">
                <a:ln>
                  <a:noFill/>
                </a:ln>
                <a:solidFill>
                  <a:srgbClr val="000000"/>
                </a:solidFill>
                <a:effectLst/>
                <a:uLnTx/>
                <a:uFillTx/>
                <a:latin typeface="Arial MT"/>
                <a:ea typeface="+mn-ea"/>
                <a:cs typeface="Arial MT"/>
              </a:rPr>
              <a:t>the</a:t>
            </a:r>
            <a:r>
              <a:rPr kumimoji="0" sz="2000" b="0" i="0" u="none" strike="noStrike" kern="1200" cap="none" spc="25" normalizeH="0" baseline="0" noProof="0" dirty="0">
                <a:ln>
                  <a:noFill/>
                </a:ln>
                <a:solidFill>
                  <a:srgbClr val="000000"/>
                </a:solidFill>
                <a:effectLst/>
                <a:uLnTx/>
                <a:uFillTx/>
                <a:latin typeface="Arial MT"/>
                <a:ea typeface="+mn-ea"/>
                <a:cs typeface="Arial MT"/>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2"/>
              </a:rPr>
              <a:t>history of </a:t>
            </a:r>
            <a:r>
              <a:rPr kumimoji="0" sz="2000" b="0" i="0" u="heavy" strike="noStrike" kern="1200" cap="none" spc="-10" normalizeH="0" baseline="0" noProof="0" dirty="0">
                <a:ln>
                  <a:noFill/>
                </a:ln>
                <a:solidFill>
                  <a:srgbClr val="0097A7"/>
                </a:solidFill>
                <a:effectLst/>
                <a:uLnTx/>
                <a:uFill>
                  <a:solidFill>
                    <a:srgbClr val="0097A7"/>
                  </a:solidFill>
                </a:uFill>
                <a:latin typeface="Arial MT"/>
                <a:ea typeface="+mn-ea"/>
                <a:cs typeface="Arial MT"/>
                <a:hlinkClick r:id="rId2"/>
              </a:rPr>
              <a:t>Cornell’s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2"/>
              </a:rPr>
              <a:t>violent,</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2"/>
              </a:rPr>
              <a:t>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2"/>
              </a:rPr>
              <a:t>colonial</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2"/>
              </a:rPr>
              <a:t> formation</a:t>
            </a:r>
            <a:r>
              <a:rPr kumimoji="0" sz="2000" b="0" i="0" u="none" strike="noStrike" kern="1200" cap="none" spc="-5" normalizeH="0" baseline="0" noProof="0" dirty="0">
                <a:ln>
                  <a:noFill/>
                </a:ln>
                <a:solidFill>
                  <a:srgbClr val="000000"/>
                </a:solidFill>
                <a:effectLst/>
                <a:uLnTx/>
                <a:uFillTx/>
                <a:latin typeface="Arial MT"/>
                <a:ea typeface="+mn-ea"/>
                <a:cs typeface="Arial MT"/>
              </a:rPr>
              <a:t>, </a:t>
            </a:r>
            <a:r>
              <a:rPr kumimoji="0" sz="2000" b="0" i="0" u="none" strike="noStrike" kern="1200" cap="none" spc="-540" normalizeH="0" baseline="0" noProof="0" dirty="0">
                <a:ln>
                  <a:noFill/>
                </a:ln>
                <a:solidFill>
                  <a:srgbClr val="000000"/>
                </a:solidFill>
                <a:effectLst/>
                <a:uLnTx/>
                <a:uFillTx/>
                <a:latin typeface="Arial MT"/>
                <a:ea typeface="+mn-ea"/>
                <a:cs typeface="Arial MT"/>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the</a:t>
            </a:r>
            <a:r>
              <a:rPr kumimoji="0" sz="2000" b="0" i="0" u="heavy" strike="noStrike" kern="1200" cap="none" spc="-10" normalizeH="0" baseline="0" noProof="0" dirty="0">
                <a:ln>
                  <a:noFill/>
                </a:ln>
                <a:solidFill>
                  <a:srgbClr val="0097A7"/>
                </a:solidFill>
                <a:effectLst/>
                <a:uLnTx/>
                <a:uFill>
                  <a:solidFill>
                    <a:srgbClr val="0097A7"/>
                  </a:solidFill>
                </a:uFill>
                <a:latin typeface="Arial MT"/>
                <a:ea typeface="+mn-ea"/>
                <a:cs typeface="Arial MT"/>
                <a:hlinkClick r:id="rId3"/>
              </a:rPr>
              <a:t>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3"/>
              </a:rPr>
              <a:t>movement</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 to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3"/>
              </a:rPr>
              <a:t>return</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 native</a:t>
            </a:r>
            <a:r>
              <a:rPr kumimoji="0" sz="2000" b="0" i="0" u="heavy" strike="noStrike" kern="1200" cap="none" spc="-10" normalizeH="0" baseline="0" noProof="0" dirty="0">
                <a:ln>
                  <a:noFill/>
                </a:ln>
                <a:solidFill>
                  <a:srgbClr val="0097A7"/>
                </a:solidFill>
                <a:effectLst/>
                <a:uLnTx/>
                <a:uFill>
                  <a:solidFill>
                    <a:srgbClr val="0097A7"/>
                  </a:solidFill>
                </a:uFill>
                <a:latin typeface="Arial MT"/>
                <a:ea typeface="+mn-ea"/>
                <a:cs typeface="Arial MT"/>
                <a:hlinkClick r:id="rId3"/>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lands</a:t>
            </a:r>
            <a:r>
              <a:rPr kumimoji="0" sz="2000" b="0" i="0" u="none" strike="noStrike" kern="1200" cap="none" spc="-5" normalizeH="0" baseline="0" noProof="0" dirty="0">
                <a:ln>
                  <a:noFill/>
                </a:ln>
                <a:solidFill>
                  <a:srgbClr val="000000"/>
                </a:solidFill>
                <a:effectLst/>
                <a:uLnTx/>
                <a:uFillTx/>
                <a:latin typeface="Arial MT"/>
                <a:ea typeface="+mn-ea"/>
                <a:cs typeface="Arial MT"/>
              </a:rPr>
              <a:t>, and about the</a:t>
            </a:r>
            <a:r>
              <a:rPr kumimoji="0" sz="2000" b="0" i="0" u="none" strike="noStrike" kern="1200" cap="none" spc="5" normalizeH="0" baseline="0" noProof="0" dirty="0">
                <a:ln>
                  <a:noFill/>
                </a:ln>
                <a:solidFill>
                  <a:srgbClr val="000000"/>
                </a:solidFill>
                <a:effectLst/>
                <a:uLnTx/>
                <a:uFillTx/>
                <a:latin typeface="Arial MT"/>
                <a:ea typeface="+mn-ea"/>
                <a:cs typeface="Arial MT"/>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4"/>
              </a:rPr>
              <a:t>AIISP</a:t>
            </a:r>
            <a:r>
              <a:rPr kumimoji="0" sz="2000" b="0" i="0" u="heavy" strike="noStrike" kern="1200" cap="none" spc="-40" normalizeH="0" baseline="0" noProof="0" dirty="0">
                <a:ln>
                  <a:noFill/>
                </a:ln>
                <a:solidFill>
                  <a:srgbClr val="0097A7"/>
                </a:solidFill>
                <a:effectLst/>
                <a:uLnTx/>
                <a:uFill>
                  <a:solidFill>
                    <a:srgbClr val="0097A7"/>
                  </a:solidFill>
                </a:uFill>
                <a:latin typeface="Arial MT"/>
                <a:ea typeface="+mn-ea"/>
                <a:cs typeface="Arial MT"/>
                <a:hlinkClick r:id="rId4"/>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4"/>
              </a:rPr>
              <a:t>program at Cornell.</a:t>
            </a:r>
            <a:endParaRPr kumimoji="0" sz="2000" b="0" i="0" u="none" strike="noStrike" kern="1200" cap="none" spc="0" normalizeH="0" baseline="0" noProof="0">
              <a:ln>
                <a:noFill/>
              </a:ln>
              <a:solidFill>
                <a:srgbClr val="000000"/>
              </a:solidFill>
              <a:effectLst/>
              <a:uLnTx/>
              <a:uFillTx/>
              <a:latin typeface="Arial MT"/>
              <a:ea typeface="+mn-ea"/>
              <a:cs typeface="Arial 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00" b="0" i="0" u="none" strike="noStrike" kern="1200" cap="none" spc="0" normalizeH="0" baseline="0" noProof="0">
              <a:ln>
                <a:noFill/>
              </a:ln>
              <a:solidFill>
                <a:srgbClr val="000000"/>
              </a:solidFill>
              <a:effectLst/>
              <a:uLnTx/>
              <a:uFillTx/>
              <a:latin typeface="Arial MT"/>
              <a:ea typeface="+mn-ea"/>
              <a:cs typeface="Arial MT"/>
            </a:endParaRPr>
          </a:p>
          <a:p>
            <a:pPr marL="0" marR="0" lvl="0" indent="0" algn="l" defTabSz="914400" rtl="0" eaLnBrk="1" fontAlgn="auto" latinLnBrk="0" hangingPunct="1">
              <a:lnSpc>
                <a:spcPct val="100000"/>
              </a:lnSpc>
              <a:spcBef>
                <a:spcPts val="55"/>
              </a:spcBef>
              <a:spcAft>
                <a:spcPts val="0"/>
              </a:spcAft>
              <a:buClrTx/>
              <a:buSzTx/>
              <a:buFontTx/>
              <a:buNone/>
              <a:tabLst/>
              <a:defRPr/>
            </a:pPr>
            <a:endParaRPr kumimoji="0" sz="2250" b="0" i="0" u="none" strike="noStrike" kern="1200" cap="none" spc="0" normalizeH="0" baseline="0" noProof="0">
              <a:ln>
                <a:noFill/>
              </a:ln>
              <a:solidFill>
                <a:srgbClr val="000000"/>
              </a:solidFill>
              <a:effectLst/>
              <a:uLnTx/>
              <a:uFillTx/>
              <a:latin typeface="Arial MT"/>
              <a:ea typeface="+mn-ea"/>
              <a:cs typeface="Arial MT"/>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5" normalizeH="0" baseline="0" noProof="0" dirty="0">
                <a:ln>
                  <a:noFill/>
                </a:ln>
                <a:solidFill>
                  <a:srgbClr val="000000"/>
                </a:solidFill>
                <a:effectLst/>
                <a:uLnTx/>
                <a:uFillTx/>
                <a:latin typeface="Arial MT"/>
                <a:ea typeface="+mn-ea"/>
                <a:cs typeface="Arial MT"/>
              </a:rPr>
              <a:t>Conside</a:t>
            </a:r>
            <a:r>
              <a:rPr kumimoji="0" sz="2400" b="0" i="0" u="none" strike="noStrike" kern="1200" cap="none" spc="0" normalizeH="0" baseline="0" noProof="0" dirty="0">
                <a:ln>
                  <a:noFill/>
                </a:ln>
                <a:solidFill>
                  <a:srgbClr val="000000"/>
                </a:solidFill>
                <a:effectLst/>
                <a:uLnTx/>
                <a:uFillTx/>
                <a:latin typeface="Arial MT"/>
                <a:ea typeface="+mn-ea"/>
                <a:cs typeface="Arial MT"/>
              </a:rPr>
              <a:t>r</a:t>
            </a:r>
            <a:r>
              <a:rPr kumimoji="0" sz="2400" b="0" i="0" u="none" strike="noStrike" kern="1200" cap="none" spc="-5" normalizeH="0" baseline="0" noProof="0" dirty="0">
                <a:ln>
                  <a:noFill/>
                </a:ln>
                <a:solidFill>
                  <a:srgbClr val="000000"/>
                </a:solidFill>
                <a:effectLst/>
                <a:uLnTx/>
                <a:uFillTx/>
                <a:latin typeface="Arial MT"/>
                <a:ea typeface="+mn-ea"/>
                <a:cs typeface="Arial MT"/>
              </a:rPr>
              <a:t> donatin</a:t>
            </a:r>
            <a:r>
              <a:rPr kumimoji="0" sz="2400" b="0" i="0" u="none" strike="noStrike" kern="1200" cap="none" spc="0" normalizeH="0" baseline="0" noProof="0" dirty="0">
                <a:ln>
                  <a:noFill/>
                </a:ln>
                <a:solidFill>
                  <a:srgbClr val="000000"/>
                </a:solidFill>
                <a:effectLst/>
                <a:uLnTx/>
                <a:uFillTx/>
                <a:latin typeface="Arial MT"/>
                <a:ea typeface="+mn-ea"/>
                <a:cs typeface="Arial MT"/>
              </a:rPr>
              <a:t>g</a:t>
            </a:r>
            <a:r>
              <a:rPr kumimoji="0" sz="2400" b="0" i="0" u="none" strike="noStrike" kern="1200" cap="none" spc="-5" normalizeH="0" baseline="0" noProof="0" dirty="0">
                <a:ln>
                  <a:noFill/>
                </a:ln>
                <a:solidFill>
                  <a:srgbClr val="000000"/>
                </a:solidFill>
                <a:effectLst/>
                <a:uLnTx/>
                <a:uFillTx/>
                <a:latin typeface="Arial MT"/>
                <a:ea typeface="+mn-ea"/>
                <a:cs typeface="Arial MT"/>
              </a:rPr>
              <a:t> t</a:t>
            </a:r>
            <a:r>
              <a:rPr kumimoji="0" sz="2400" b="0" i="0" u="none" strike="noStrike" kern="1200" cap="none" spc="0" normalizeH="0" baseline="0" noProof="0" dirty="0">
                <a:ln>
                  <a:noFill/>
                </a:ln>
                <a:solidFill>
                  <a:srgbClr val="000000"/>
                </a:solidFill>
                <a:effectLst/>
                <a:uLnTx/>
                <a:uFillTx/>
                <a:latin typeface="Arial MT"/>
                <a:ea typeface="+mn-ea"/>
                <a:cs typeface="Arial MT"/>
              </a:rPr>
              <a:t>o</a:t>
            </a:r>
            <a:r>
              <a:rPr kumimoji="0" sz="2400" b="0" i="0" u="none" strike="noStrike" kern="1200" cap="none" spc="-10" normalizeH="0" baseline="0" noProof="0" dirty="0">
                <a:ln>
                  <a:noFill/>
                </a:ln>
                <a:solidFill>
                  <a:srgbClr val="000000"/>
                </a:solidFill>
                <a:effectLst/>
                <a:uLnTx/>
                <a:uFillTx/>
                <a:latin typeface="Arial MT"/>
                <a:ea typeface="+mn-ea"/>
                <a:cs typeface="Arial MT"/>
              </a:rPr>
              <a:t> </a:t>
            </a:r>
            <a:r>
              <a:rPr kumimoji="0" sz="2400" b="0" i="0" u="none" strike="noStrike" kern="1200" cap="none" spc="-5" normalizeH="0" baseline="0" noProof="0" dirty="0">
                <a:ln>
                  <a:noFill/>
                </a:ln>
                <a:solidFill>
                  <a:srgbClr val="000000"/>
                </a:solidFill>
                <a:effectLst/>
                <a:uLnTx/>
                <a:uFillTx/>
                <a:latin typeface="Arial MT"/>
                <a:ea typeface="+mn-ea"/>
                <a:cs typeface="Arial MT"/>
              </a:rPr>
              <a:t>th</a:t>
            </a:r>
            <a:r>
              <a:rPr kumimoji="0" sz="2400" b="0" i="0" u="none" strike="noStrike" kern="1200" cap="none" spc="0" normalizeH="0" baseline="0" noProof="0" dirty="0">
                <a:ln>
                  <a:noFill/>
                </a:ln>
                <a:solidFill>
                  <a:srgbClr val="000000"/>
                </a:solidFill>
                <a:effectLst/>
                <a:uLnTx/>
                <a:uFillTx/>
                <a:latin typeface="Arial MT"/>
                <a:ea typeface="+mn-ea"/>
                <a:cs typeface="Arial MT"/>
              </a:rPr>
              <a:t>e</a:t>
            </a:r>
            <a:r>
              <a:rPr kumimoji="0" sz="2400" b="0" i="0" u="none" strike="noStrike" kern="1200" cap="none" spc="30" normalizeH="0" baseline="0" noProof="0" dirty="0">
                <a:ln>
                  <a:noFill/>
                </a:ln>
                <a:solidFill>
                  <a:srgbClr val="000000"/>
                </a:solidFill>
                <a:effectLst/>
                <a:uLnTx/>
                <a:uFillTx/>
                <a:latin typeface="Arial MT"/>
                <a:ea typeface="+mn-ea"/>
                <a:cs typeface="Arial MT"/>
              </a:rPr>
              <a:t> </a:t>
            </a:r>
            <a:r>
              <a:rPr kumimoji="0" sz="2500" b="0" i="0" u="none" strike="noStrike" kern="1200" cap="none" spc="-5" normalizeH="0" baseline="0" noProof="0" dirty="0">
                <a:ln>
                  <a:noFill/>
                </a:ln>
                <a:solidFill>
                  <a:srgbClr val="000000"/>
                </a:solidFill>
                <a:effectLst/>
                <a:uLnTx/>
                <a:uFillTx/>
                <a:latin typeface="Arial MT"/>
                <a:ea typeface="+mn-ea"/>
                <a:cs typeface="Arial MT"/>
              </a:rPr>
              <a:t>Gayog</a:t>
            </a:r>
            <a:r>
              <a:rPr kumimoji="0" sz="2500" b="0" i="0" u="none" strike="noStrike" kern="1200" cap="none" spc="-710" normalizeH="0" baseline="0" noProof="0" dirty="0">
                <a:ln>
                  <a:noFill/>
                </a:ln>
                <a:solidFill>
                  <a:srgbClr val="000000"/>
                </a:solidFill>
                <a:effectLst/>
                <a:uLnTx/>
                <a:uFillTx/>
                <a:latin typeface="Arial MT"/>
                <a:ea typeface="+mn-ea"/>
                <a:cs typeface="Arial MT"/>
              </a:rPr>
              <a:t>o</a:t>
            </a:r>
            <a:r>
              <a:rPr kumimoji="0" sz="2500" b="0" i="0" u="none" strike="noStrike" kern="1200" cap="none" spc="0" normalizeH="0" baseline="0" noProof="0" dirty="0">
                <a:ln>
                  <a:noFill/>
                </a:ln>
                <a:solidFill>
                  <a:srgbClr val="000000"/>
                </a:solidFill>
                <a:effectLst/>
                <a:uLnTx/>
                <a:uFillTx/>
                <a:latin typeface="Arial MT"/>
                <a:ea typeface="+mn-ea"/>
                <a:cs typeface="Arial MT"/>
              </a:rPr>
              <a:t>̱</a:t>
            </a:r>
            <a:r>
              <a:rPr kumimoji="0" sz="2500" b="0" i="0" u="none" strike="noStrike" kern="1200" cap="none" spc="10" normalizeH="0" baseline="0" noProof="0" dirty="0">
                <a:ln>
                  <a:noFill/>
                </a:ln>
                <a:solidFill>
                  <a:srgbClr val="000000"/>
                </a:solidFill>
                <a:effectLst/>
                <a:uLnTx/>
                <a:uFillTx/>
                <a:latin typeface="Arial MT"/>
                <a:ea typeface="+mn-ea"/>
                <a:cs typeface="Arial MT"/>
              </a:rPr>
              <a:t> </a:t>
            </a:r>
            <a:r>
              <a:rPr kumimoji="0" sz="2500" b="0" i="0" u="none" strike="noStrike" kern="1200" cap="none" spc="-770" normalizeH="0" baseline="0" noProof="0" dirty="0">
                <a:ln>
                  <a:noFill/>
                </a:ln>
                <a:solidFill>
                  <a:srgbClr val="000000"/>
                </a:solidFill>
                <a:effectLst/>
                <a:uLnTx/>
                <a:uFillTx/>
                <a:latin typeface="Arial MT"/>
                <a:ea typeface="+mn-ea"/>
                <a:cs typeface="Arial MT"/>
              </a:rPr>
              <a:t>hó꞉nǫ</a:t>
            </a:r>
            <a:r>
              <a:rPr kumimoji="0" sz="2500" b="0" i="0" u="none" strike="noStrike" kern="1200" cap="none" spc="-1045" normalizeH="0" baseline="0" noProof="0" dirty="0">
                <a:ln>
                  <a:noFill/>
                </a:ln>
                <a:solidFill>
                  <a:srgbClr val="000000"/>
                </a:solidFill>
                <a:effectLst/>
                <a:uLnTx/>
                <a:uFillTx/>
                <a:latin typeface="Arial MT"/>
                <a:ea typeface="+mn-ea"/>
                <a:cs typeface="Arial MT"/>
              </a:rPr>
              <a:t>ʼ</a:t>
            </a:r>
            <a:r>
              <a:rPr kumimoji="0" sz="2500" b="0" i="0" u="none" strike="noStrike" kern="1200" cap="none" spc="10" normalizeH="0" baseline="0" noProof="0" dirty="0">
                <a:ln>
                  <a:noFill/>
                </a:ln>
                <a:solidFill>
                  <a:srgbClr val="000000"/>
                </a:solidFill>
                <a:effectLst/>
                <a:uLnTx/>
                <a:uFillTx/>
                <a:latin typeface="Arial MT"/>
                <a:ea typeface="+mn-ea"/>
                <a:cs typeface="Arial MT"/>
              </a:rPr>
              <a:t> </a:t>
            </a:r>
            <a:r>
              <a:rPr kumimoji="0" sz="2400" b="0" i="0" u="none" strike="noStrike" kern="1200" cap="none" spc="0" normalizeH="0" baseline="0" noProof="0" dirty="0">
                <a:ln>
                  <a:noFill/>
                </a:ln>
                <a:solidFill>
                  <a:srgbClr val="000000"/>
                </a:solidFill>
                <a:effectLst/>
                <a:uLnTx/>
                <a:uFillTx/>
                <a:latin typeface="Arial MT"/>
                <a:ea typeface="+mn-ea"/>
                <a:cs typeface="Arial MT"/>
              </a:rPr>
              <a:t>sovereignty</a:t>
            </a:r>
            <a:r>
              <a:rPr kumimoji="0" sz="2400" b="0" i="0" u="none" strike="noStrike" kern="1200" cap="none" spc="-5" normalizeH="0" baseline="0" noProof="0" dirty="0">
                <a:ln>
                  <a:noFill/>
                </a:ln>
                <a:solidFill>
                  <a:srgbClr val="000000"/>
                </a:solidFill>
                <a:effectLst/>
                <a:uLnTx/>
                <a:uFillTx/>
                <a:latin typeface="Arial MT"/>
                <a:ea typeface="+mn-ea"/>
                <a:cs typeface="Arial MT"/>
              </a:rPr>
              <a:t> initiativ</a:t>
            </a:r>
            <a:r>
              <a:rPr kumimoji="0" sz="2400" b="0" i="0" u="none" strike="noStrike" kern="1200" cap="none" spc="0" normalizeH="0" baseline="0" noProof="0" dirty="0">
                <a:ln>
                  <a:noFill/>
                </a:ln>
                <a:solidFill>
                  <a:srgbClr val="000000"/>
                </a:solidFill>
                <a:effectLst/>
                <a:uLnTx/>
                <a:uFillTx/>
                <a:latin typeface="Arial MT"/>
                <a:ea typeface="+mn-ea"/>
                <a:cs typeface="Arial MT"/>
              </a:rPr>
              <a:t>e</a:t>
            </a:r>
            <a:r>
              <a:rPr kumimoji="0" sz="2400" b="0" i="0" u="none" strike="noStrike" kern="1200" cap="none" spc="5" normalizeH="0" baseline="0" noProof="0" dirty="0">
                <a:ln>
                  <a:noFill/>
                </a:ln>
                <a:solidFill>
                  <a:srgbClr val="000000"/>
                </a:solidFill>
                <a:effectLst/>
                <a:uLnTx/>
                <a:uFillTx/>
                <a:latin typeface="Arial MT"/>
                <a:ea typeface="+mn-ea"/>
                <a:cs typeface="Arial MT"/>
              </a:rPr>
              <a:t> </a:t>
            </a:r>
            <a:r>
              <a:rPr kumimoji="0" sz="24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5"/>
              </a:rPr>
              <a:t>her</a:t>
            </a:r>
            <a:r>
              <a:rPr kumimoji="0" sz="24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5"/>
              </a:rPr>
              <a:t>e</a:t>
            </a:r>
            <a:r>
              <a:rPr kumimoji="0" sz="2400" b="0" i="0" u="none" strike="noStrike" kern="1200" cap="none" spc="0" normalizeH="0" baseline="0" noProof="0" dirty="0">
                <a:ln>
                  <a:noFill/>
                </a:ln>
                <a:solidFill>
                  <a:srgbClr val="000000"/>
                </a:solidFill>
                <a:effectLst/>
                <a:uLnTx/>
                <a:uFillTx/>
                <a:latin typeface="Arial MT"/>
                <a:ea typeface="+mn-ea"/>
                <a:cs typeface="Arial MT"/>
              </a:rPr>
              <a:t>.</a:t>
            </a:r>
            <a:endParaRPr kumimoji="0" sz="2400" b="0" i="0" u="none" strike="noStrike" kern="1200" cap="none" spc="0" normalizeH="0" baseline="0" noProof="0">
              <a:ln>
                <a:noFill/>
              </a:ln>
              <a:solidFill>
                <a:srgbClr val="000000"/>
              </a:solidFill>
              <a:effectLst/>
              <a:uLnTx/>
              <a:uFillTx/>
              <a:latin typeface="Arial MT"/>
              <a:ea typeface="+mn-ea"/>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55A5-3E40-4531-BAAB-83CF3D6F3314}"/>
              </a:ext>
            </a:extLst>
          </p:cNvPr>
          <p:cNvSpPr>
            <a:spLocks noGrp="1"/>
          </p:cNvSpPr>
          <p:nvPr>
            <p:ph type="title"/>
          </p:nvPr>
        </p:nvSpPr>
        <p:spPr/>
        <p:txBody>
          <a:bodyPr>
            <a:normAutofit fontScale="90000"/>
          </a:bodyPr>
          <a:lstStyle/>
          <a:p>
            <a:pPr algn="ctr"/>
            <a:r>
              <a:rPr lang="en-US" dirty="0"/>
              <a:t>Attendance</a:t>
            </a:r>
          </a:p>
        </p:txBody>
      </p:sp>
      <p:pic>
        <p:nvPicPr>
          <p:cNvPr id="1026" name="Picture 2">
            <a:extLst>
              <a:ext uri="{FF2B5EF4-FFF2-40B4-BE49-F238E27FC236}">
                <a16:creationId xmlns:a16="http://schemas.microsoft.com/office/drawing/2014/main" id="{733A94CE-146F-41AC-80C6-CC2BADDFF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24" y="1212541"/>
            <a:ext cx="5396883" cy="539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3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E749A7-8F95-4CFB-A806-8B8F256BD5B7}"/>
              </a:ext>
            </a:extLst>
          </p:cNvPr>
          <p:cNvSpPr>
            <a:spLocks noGrp="1"/>
          </p:cNvSpPr>
          <p:nvPr>
            <p:ph type="body" idx="1"/>
          </p:nvPr>
        </p:nvSpPr>
        <p:spPr/>
        <p:txBody>
          <a:bodyPr/>
          <a:lstStyle/>
          <a:p>
            <a:r>
              <a:rPr lang="en-US" dirty="0"/>
              <a:t>Sample Replications</a:t>
            </a:r>
          </a:p>
          <a:p>
            <a:r>
              <a:rPr lang="en-US" dirty="0"/>
              <a:t>Exporting Results Through Coding Basics</a:t>
            </a:r>
          </a:p>
          <a:p>
            <a:r>
              <a:rPr lang="en-US" dirty="0"/>
              <a:t>Demo Sample Programs(R, SAS, Stata, SPSS, Python)</a:t>
            </a:r>
          </a:p>
          <a:p>
            <a:r>
              <a:rPr lang="en-US" dirty="0"/>
              <a:t>Exporting Results Through Coding Advanced</a:t>
            </a:r>
          </a:p>
          <a:p>
            <a:r>
              <a:rPr lang="en-US" dirty="0"/>
              <a:t>Demo Sample Programs(R, SAS, Stata, SPSS, Python)</a:t>
            </a:r>
          </a:p>
          <a:p>
            <a:r>
              <a:rPr lang="en-US" dirty="0"/>
              <a:t>Helpful Links. </a:t>
            </a:r>
          </a:p>
          <a:p>
            <a:endParaRPr lang="en-US" dirty="0"/>
          </a:p>
          <a:p>
            <a:endParaRPr lang="en-US" dirty="0"/>
          </a:p>
        </p:txBody>
      </p:sp>
      <p:sp>
        <p:nvSpPr>
          <p:cNvPr id="3" name="Title 2">
            <a:extLst>
              <a:ext uri="{FF2B5EF4-FFF2-40B4-BE49-F238E27FC236}">
                <a16:creationId xmlns:a16="http://schemas.microsoft.com/office/drawing/2014/main" id="{3B07ACC8-3DFB-4A4F-B22B-6ED90F1C19BB}"/>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0895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B0D0F4-4A06-46B6-896B-EC2388E31B52}"/>
              </a:ext>
            </a:extLst>
          </p:cNvPr>
          <p:cNvSpPr>
            <a:spLocks noGrp="1"/>
          </p:cNvSpPr>
          <p:nvPr>
            <p:ph type="body" idx="1"/>
          </p:nvPr>
        </p:nvSpPr>
        <p:spPr/>
        <p:txBody>
          <a:bodyPr/>
          <a:lstStyle/>
          <a:p>
            <a:pPr marL="114300" indent="0">
              <a:buNone/>
            </a:pPr>
            <a:r>
              <a:rPr lang="en-US" dirty="0"/>
              <a:t>Basic:</a:t>
            </a:r>
          </a:p>
          <a:p>
            <a:r>
              <a:rPr lang="en-US" dirty="0"/>
              <a:t>Sink command</a:t>
            </a:r>
          </a:p>
          <a:p>
            <a:r>
              <a:rPr lang="en-US" dirty="0" err="1"/>
              <a:t>png</a:t>
            </a:r>
            <a:r>
              <a:rPr lang="en-US" dirty="0"/>
              <a:t>, </a:t>
            </a:r>
            <a:r>
              <a:rPr lang="en-US" dirty="0" err="1"/>
              <a:t>ggsave</a:t>
            </a:r>
            <a:endParaRPr lang="en-US" dirty="0"/>
          </a:p>
          <a:p>
            <a:pPr marL="114300" indent="0">
              <a:buNone/>
            </a:pPr>
            <a:endParaRPr lang="en-US" dirty="0"/>
          </a:p>
          <a:p>
            <a:pPr marL="114300" indent="0">
              <a:buNone/>
            </a:pPr>
            <a:r>
              <a:rPr lang="en-US" dirty="0"/>
              <a:t>Advanced:</a:t>
            </a:r>
          </a:p>
          <a:p>
            <a:r>
              <a:rPr lang="en-US" dirty="0"/>
              <a:t>Packages(stargazer)</a:t>
            </a:r>
          </a:p>
          <a:p>
            <a:r>
              <a:rPr lang="en-US" dirty="0" err="1"/>
              <a:t>RMarkdown</a:t>
            </a:r>
            <a:endParaRPr lang="en-US" dirty="0"/>
          </a:p>
          <a:p>
            <a:endParaRPr lang="en-US" dirty="0"/>
          </a:p>
        </p:txBody>
      </p:sp>
      <p:sp>
        <p:nvSpPr>
          <p:cNvPr id="3" name="Title 2">
            <a:extLst>
              <a:ext uri="{FF2B5EF4-FFF2-40B4-BE49-F238E27FC236}">
                <a16:creationId xmlns:a16="http://schemas.microsoft.com/office/drawing/2014/main" id="{FFD44B67-B7BA-4A6D-ABC7-D85EDD8A4416}"/>
              </a:ext>
            </a:extLst>
          </p:cNvPr>
          <p:cNvSpPr>
            <a:spLocks noGrp="1"/>
          </p:cNvSpPr>
          <p:nvPr>
            <p:ph type="title"/>
          </p:nvPr>
        </p:nvSpPr>
        <p:spPr/>
        <p:txBody>
          <a:bodyPr/>
          <a:lstStyle/>
          <a:p>
            <a:r>
              <a:rPr lang="en-US" dirty="0"/>
              <a:t>R</a:t>
            </a:r>
          </a:p>
        </p:txBody>
      </p:sp>
    </p:spTree>
    <p:extLst>
      <p:ext uri="{BB962C8B-B14F-4D97-AF65-F5344CB8AC3E}">
        <p14:creationId xmlns:p14="http://schemas.microsoft.com/office/powerpoint/2010/main" val="291510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386248-E9BB-48AA-85E3-BDE4BD7FA168}"/>
              </a:ext>
            </a:extLst>
          </p:cNvPr>
          <p:cNvSpPr>
            <a:spLocks noGrp="1"/>
          </p:cNvSpPr>
          <p:nvPr>
            <p:ph type="body" idx="1"/>
          </p:nvPr>
        </p:nvSpPr>
        <p:spPr/>
        <p:txBody>
          <a:bodyPr/>
          <a:lstStyle/>
          <a:p>
            <a:pPr marL="114300" indent="0">
              <a:buNone/>
            </a:pPr>
            <a:r>
              <a:rPr lang="en-US" dirty="0"/>
              <a:t>Basic:</a:t>
            </a:r>
          </a:p>
          <a:p>
            <a:r>
              <a:rPr lang="en-US" dirty="0"/>
              <a:t>Save procedures as datasets and export</a:t>
            </a:r>
          </a:p>
          <a:p>
            <a:endParaRPr lang="en-US" dirty="0"/>
          </a:p>
          <a:p>
            <a:pPr marL="114300" indent="0">
              <a:buNone/>
            </a:pPr>
            <a:r>
              <a:rPr lang="en-US" dirty="0"/>
              <a:t>Advanced</a:t>
            </a:r>
          </a:p>
          <a:p>
            <a:r>
              <a:rPr lang="en-US" dirty="0"/>
              <a:t>ODS statements. Pdf, rtf, excel</a:t>
            </a:r>
          </a:p>
          <a:p>
            <a:r>
              <a:rPr lang="en-US" dirty="0"/>
              <a:t>Stylesheets</a:t>
            </a:r>
          </a:p>
        </p:txBody>
      </p:sp>
      <p:sp>
        <p:nvSpPr>
          <p:cNvPr id="3" name="Title 2">
            <a:extLst>
              <a:ext uri="{FF2B5EF4-FFF2-40B4-BE49-F238E27FC236}">
                <a16:creationId xmlns:a16="http://schemas.microsoft.com/office/drawing/2014/main" id="{6466EBE1-F14E-4898-BB68-D0EFDC658C3D}"/>
              </a:ext>
            </a:extLst>
          </p:cNvPr>
          <p:cNvSpPr>
            <a:spLocks noGrp="1"/>
          </p:cNvSpPr>
          <p:nvPr>
            <p:ph type="title"/>
          </p:nvPr>
        </p:nvSpPr>
        <p:spPr/>
        <p:txBody>
          <a:bodyPr/>
          <a:lstStyle/>
          <a:p>
            <a:r>
              <a:rPr lang="en-US" dirty="0"/>
              <a:t>SAS</a:t>
            </a:r>
          </a:p>
        </p:txBody>
      </p:sp>
    </p:spTree>
    <p:extLst>
      <p:ext uri="{BB962C8B-B14F-4D97-AF65-F5344CB8AC3E}">
        <p14:creationId xmlns:p14="http://schemas.microsoft.com/office/powerpoint/2010/main" val="333149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08E576-92CE-443C-A34F-2029565DE7C5}"/>
              </a:ext>
            </a:extLst>
          </p:cNvPr>
          <p:cNvSpPr>
            <a:spLocks noGrp="1"/>
          </p:cNvSpPr>
          <p:nvPr>
            <p:ph type="body" idx="1"/>
          </p:nvPr>
        </p:nvSpPr>
        <p:spPr/>
        <p:txBody>
          <a:bodyPr/>
          <a:lstStyle/>
          <a:p>
            <a:pPr marL="114300" indent="0">
              <a:buNone/>
            </a:pPr>
            <a:r>
              <a:rPr lang="en-US" dirty="0"/>
              <a:t>Basic:</a:t>
            </a:r>
          </a:p>
          <a:p>
            <a:r>
              <a:rPr lang="en-US" dirty="0"/>
              <a:t>Create summary dataset, export as excel</a:t>
            </a:r>
          </a:p>
          <a:p>
            <a:r>
              <a:rPr lang="en-US" dirty="0"/>
              <a:t>Graph export</a:t>
            </a:r>
          </a:p>
          <a:p>
            <a:endParaRPr lang="en-US" dirty="0"/>
          </a:p>
          <a:p>
            <a:pPr marL="114300" indent="0">
              <a:buNone/>
            </a:pPr>
            <a:r>
              <a:rPr lang="en-US" dirty="0"/>
              <a:t>Advanced:</a:t>
            </a:r>
          </a:p>
          <a:p>
            <a:r>
              <a:rPr lang="en-US" dirty="0"/>
              <a:t>Packages. </a:t>
            </a:r>
            <a:r>
              <a:rPr lang="en-US" dirty="0" err="1"/>
              <a:t>Esttab</a:t>
            </a:r>
            <a:r>
              <a:rPr lang="en-US" dirty="0"/>
              <a:t>, </a:t>
            </a:r>
            <a:r>
              <a:rPr lang="en-US" dirty="0" err="1"/>
              <a:t>tabout</a:t>
            </a:r>
            <a:endParaRPr lang="en-US" dirty="0"/>
          </a:p>
          <a:p>
            <a:r>
              <a:rPr lang="en-US" dirty="0" err="1"/>
              <a:t>Putpdf</a:t>
            </a:r>
            <a:r>
              <a:rPr lang="en-US" dirty="0"/>
              <a:t>. </a:t>
            </a:r>
            <a:r>
              <a:rPr lang="en-US" dirty="0" err="1"/>
              <a:t>putexcel</a:t>
            </a:r>
            <a:endParaRPr lang="en-US" dirty="0"/>
          </a:p>
        </p:txBody>
      </p:sp>
      <p:sp>
        <p:nvSpPr>
          <p:cNvPr id="3" name="Title 2">
            <a:extLst>
              <a:ext uri="{FF2B5EF4-FFF2-40B4-BE49-F238E27FC236}">
                <a16:creationId xmlns:a16="http://schemas.microsoft.com/office/drawing/2014/main" id="{C08C5E82-EAC7-4A18-848E-69A76CC1EE4E}"/>
              </a:ext>
            </a:extLst>
          </p:cNvPr>
          <p:cNvSpPr>
            <a:spLocks noGrp="1"/>
          </p:cNvSpPr>
          <p:nvPr>
            <p:ph type="title"/>
          </p:nvPr>
        </p:nvSpPr>
        <p:spPr/>
        <p:txBody>
          <a:bodyPr/>
          <a:lstStyle/>
          <a:p>
            <a:r>
              <a:rPr lang="en-US" dirty="0"/>
              <a:t>Stata</a:t>
            </a:r>
          </a:p>
        </p:txBody>
      </p:sp>
    </p:spTree>
    <p:extLst>
      <p:ext uri="{BB962C8B-B14F-4D97-AF65-F5344CB8AC3E}">
        <p14:creationId xmlns:p14="http://schemas.microsoft.com/office/powerpoint/2010/main" val="9704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FE5726-1A66-4D78-84F5-53989F200F2D}"/>
              </a:ext>
            </a:extLst>
          </p:cNvPr>
          <p:cNvSpPr>
            <a:spLocks noGrp="1"/>
          </p:cNvSpPr>
          <p:nvPr>
            <p:ph type="body" idx="1"/>
          </p:nvPr>
        </p:nvSpPr>
        <p:spPr/>
        <p:txBody>
          <a:bodyPr/>
          <a:lstStyle/>
          <a:p>
            <a:r>
              <a:rPr lang="en-US" dirty="0"/>
              <a:t>Not the best option for exporting </a:t>
            </a:r>
            <a:r>
              <a:rPr lang="en-US" dirty="0" err="1"/>
              <a:t>ourput</a:t>
            </a:r>
            <a:r>
              <a:rPr lang="en-US" dirty="0"/>
              <a:t>. </a:t>
            </a:r>
          </a:p>
          <a:p>
            <a:r>
              <a:rPr lang="en-US" dirty="0"/>
              <a:t>Output Export</a:t>
            </a:r>
          </a:p>
        </p:txBody>
      </p:sp>
      <p:sp>
        <p:nvSpPr>
          <p:cNvPr id="3" name="Title 2">
            <a:extLst>
              <a:ext uri="{FF2B5EF4-FFF2-40B4-BE49-F238E27FC236}">
                <a16:creationId xmlns:a16="http://schemas.microsoft.com/office/drawing/2014/main" id="{125BF116-605E-4A4C-9D0D-97A71E5F6D9B}"/>
              </a:ext>
            </a:extLst>
          </p:cNvPr>
          <p:cNvSpPr>
            <a:spLocks noGrp="1"/>
          </p:cNvSpPr>
          <p:nvPr>
            <p:ph type="title"/>
          </p:nvPr>
        </p:nvSpPr>
        <p:spPr/>
        <p:txBody>
          <a:bodyPr/>
          <a:lstStyle/>
          <a:p>
            <a:r>
              <a:rPr lang="en-US" dirty="0"/>
              <a:t>SPSS</a:t>
            </a:r>
          </a:p>
        </p:txBody>
      </p:sp>
    </p:spTree>
    <p:extLst>
      <p:ext uri="{BB962C8B-B14F-4D97-AF65-F5344CB8AC3E}">
        <p14:creationId xmlns:p14="http://schemas.microsoft.com/office/powerpoint/2010/main" val="275064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445</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Arial MT</vt:lpstr>
      <vt:lpstr>Calibri</vt:lpstr>
      <vt:lpstr>Helvetica Neue</vt:lpstr>
      <vt:lpstr>Times</vt:lpstr>
      <vt:lpstr>Verdana</vt:lpstr>
      <vt:lpstr>Simple Light</vt:lpstr>
      <vt:lpstr>1_Simple Light</vt:lpstr>
      <vt:lpstr>Publication Ready Tables Through Coding</vt:lpstr>
      <vt:lpstr>CCSS Research Support Code of Conduct</vt:lpstr>
      <vt:lpstr>Land Acknowledgement Cornell University is located on the traditional homelands of the Gayogo̱ hó꞉nǫ' (the Cayuga  Nation). The Gayogo̱ hó꞉nǫ'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Gayogo̱ hó꞉nǫ' dispossession, and honor the  ongoing connection of Gayogo̱ hó꞉nǫ' people, past and present, to these lands and waters.</vt:lpstr>
      <vt:lpstr>Attendance</vt:lpstr>
      <vt:lpstr>Outline</vt:lpstr>
      <vt:lpstr>R</vt:lpstr>
      <vt:lpstr>SAS</vt:lpstr>
      <vt:lpstr>Stata</vt:lpstr>
      <vt:lpstr>SPSS</vt:lpstr>
      <vt:lpstr>Python</vt:lpstr>
      <vt:lpstr>Helpful Links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Restricted Data at Cornell Flow</dc:title>
  <dc:creator>Jacob R Grippin</dc:creator>
  <cp:lastModifiedBy>Jacob R Grippin</cp:lastModifiedBy>
  <cp:revision>23</cp:revision>
  <dcterms:created xsi:type="dcterms:W3CDTF">2022-12-29T00:40:26Z</dcterms:created>
  <dcterms:modified xsi:type="dcterms:W3CDTF">2023-02-12T00:52:42Z</dcterms:modified>
</cp:coreProperties>
</file>