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60" r:id="rId4"/>
    <p:sldId id="265" r:id="rId5"/>
    <p:sldId id="258" r:id="rId6"/>
    <p:sldId id="26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imes" panose="02020603050405020304" pitchFamily="18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a633aa77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a633aa77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CSS maters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08675" y="5925446"/>
            <a:ext cx="137160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0889_10_C_lr.jpg"/>
          <p:cNvPicPr preferRelativeResize="0"/>
          <p:nvPr/>
        </p:nvPicPr>
        <p:blipFill rotWithShape="1">
          <a:blip r:embed="rId2">
            <a:alphaModFix/>
          </a:blip>
          <a:srcRect l="3172" r="7962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4" descr="cu white lrg.psd"/>
          <p:cNvPicPr preferRelativeResize="0"/>
          <p:nvPr/>
        </p:nvPicPr>
        <p:blipFill rotWithShape="1">
          <a:blip r:embed="rId3">
            <a:alphaModFix/>
          </a:blip>
          <a:srcRect r="72185"/>
          <a:stretch/>
        </p:blipFill>
        <p:spPr>
          <a:xfrm>
            <a:off x="242711" y="402168"/>
            <a:ext cx="1732846" cy="126796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38151" y="3200422"/>
            <a:ext cx="5516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4AF-3E16-45D2-8156-A0C97B3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DC26-DFE0-4EBC-99CB-3681B8DA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D6E4-9236-41B1-9B2E-36C2B755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7CF1-65BF-4DCA-AD09-309159FB317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73D0-6612-4BE5-B192-1C4F95C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8343-C93D-4C6E-BE4C-09429D9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2043-E76C-49BF-9B40-08017AE0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00" y="305250"/>
            <a:ext cx="1067175" cy="9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6"/>
            <a:ext cx="12191999" cy="30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8000"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400" y="1409699"/>
            <a:ext cx="6096000" cy="9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05700" y="3066400"/>
            <a:ext cx="11453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n-US" sz="4000" dirty="0"/>
              <a:t>Stata Basics</a:t>
            </a:r>
            <a:br>
              <a:rPr lang="en-US" sz="4000" dirty="0"/>
            </a:br>
            <a:r>
              <a:rPr lang="en-US" sz="2400" dirty="0"/>
              <a:t>CCSS Workshop</a:t>
            </a:r>
            <a:endParaRPr sz="4000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  <p:cxnSp>
        <p:nvCxnSpPr>
          <p:cNvPr id="84" name="Google Shape;84;p16"/>
          <p:cNvCxnSpPr/>
          <p:nvPr/>
        </p:nvCxnSpPr>
        <p:spPr>
          <a:xfrm>
            <a:off x="405696" y="2514600"/>
            <a:ext cx="193110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C153-9332-4EBC-8582-E1E5A298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15"/>
            <a:ext cx="10515600" cy="860218"/>
          </a:xfrm>
        </p:spPr>
        <p:txBody>
          <a:bodyPr/>
          <a:lstStyle/>
          <a:p>
            <a:pPr algn="ctr"/>
            <a:r>
              <a:rPr lang="en-US" dirty="0"/>
              <a:t>Attendance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E3775-3597-4D1E-8134-9A6E4F44B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97" y="906380"/>
            <a:ext cx="5809205" cy="58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0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CC87-1243-442D-9E36-D0577A62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295B-06B4-4E36-BCD4-B53A56A7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11360700" cy="510167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*load cars dataset using command below.</a:t>
            </a:r>
          </a:p>
          <a:p>
            <a:pPr marL="76200" indent="0"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sysuse</a:t>
            </a:r>
            <a:r>
              <a:rPr lang="en-US" sz="3200" b="1" dirty="0">
                <a:solidFill>
                  <a:schemeClr val="tx1"/>
                </a:solidFill>
              </a:rPr>
              <a:t> auto, clear</a:t>
            </a:r>
          </a:p>
          <a:p>
            <a:pPr marL="76200" indent="0">
              <a:buNone/>
            </a:pPr>
            <a:endParaRPr lang="en-US" sz="3200" b="1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1. what is the average weight of car in dataset?</a:t>
            </a:r>
          </a:p>
          <a:p>
            <a:pPr marL="762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2. Remove the missing values in rep78.</a:t>
            </a:r>
          </a:p>
          <a:p>
            <a:pPr marL="7620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3. Keep data where mpg is greater than 20. How does this affect the average weight? </a:t>
            </a:r>
          </a:p>
        </p:txBody>
      </p:sp>
    </p:spTree>
    <p:extLst>
      <p:ext uri="{BB962C8B-B14F-4D97-AF65-F5344CB8AC3E}">
        <p14:creationId xmlns:p14="http://schemas.microsoft.com/office/powerpoint/2010/main" val="421518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2FBD57-17DD-4E54-9169-5C273B8F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06286"/>
            <a:ext cx="11571900" cy="5332020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*load cars dataset using command below.</a:t>
            </a:r>
          </a:p>
          <a:p>
            <a:pPr marL="76200" indent="0">
              <a:buNone/>
            </a:pPr>
            <a:r>
              <a:rPr lang="en-US" sz="3500" b="1" dirty="0" err="1">
                <a:solidFill>
                  <a:schemeClr val="tx1"/>
                </a:solidFill>
              </a:rPr>
              <a:t>sysuse</a:t>
            </a:r>
            <a:r>
              <a:rPr lang="en-US" sz="3500" b="1" dirty="0">
                <a:solidFill>
                  <a:schemeClr val="tx1"/>
                </a:solidFill>
              </a:rPr>
              <a:t> auto, clear</a:t>
            </a:r>
          </a:p>
          <a:p>
            <a:pPr marL="76200" indent="0">
              <a:buNone/>
            </a:pPr>
            <a:endParaRPr lang="en-US" sz="3500" b="1" dirty="0">
              <a:solidFill>
                <a:schemeClr val="tx1"/>
              </a:solidFill>
            </a:endParaRPr>
          </a:p>
          <a:p>
            <a:pPr marL="533400" indent="-457200"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Create a histogram of price.</a:t>
            </a:r>
          </a:p>
          <a:p>
            <a:pPr marL="533400" indent="-457200"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Create a pie chart of rep78 variable. Bonus: split by foreign variable</a:t>
            </a:r>
          </a:p>
          <a:p>
            <a:pPr marL="533400" indent="-457200"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Perform t test to </a:t>
            </a:r>
            <a:r>
              <a:rPr lang="en-US" sz="3500" dirty="0" err="1">
                <a:solidFill>
                  <a:schemeClr val="tx1"/>
                </a:solidFill>
              </a:rPr>
              <a:t>campare</a:t>
            </a:r>
            <a:r>
              <a:rPr lang="en-US" sz="3500" dirty="0">
                <a:solidFill>
                  <a:schemeClr val="tx1"/>
                </a:solidFill>
              </a:rPr>
              <a:t> average miles per gallon(mpg) by domestic and foreign vehicles(foreign). Are the results significant.</a:t>
            </a:r>
          </a:p>
          <a:p>
            <a:pPr marL="533400" indent="-457200">
              <a:buAutoNum type="arabicPeriod"/>
            </a:pPr>
            <a:r>
              <a:rPr lang="en-US" sz="3500" dirty="0">
                <a:solidFill>
                  <a:schemeClr val="tx1"/>
                </a:solidFill>
              </a:rPr>
              <a:t>Keep cars in dataset where price of vehicle(price) is between $5000 - $10000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9DBBAB-2EFB-43DD-BD81-464374B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0600"/>
            <a:ext cx="11570100" cy="885686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637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CE9B-D90B-4769-9CD4-21EA82F9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905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DB5AC-3B32-4C77-AA68-1C79E6267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44" y="1106905"/>
            <a:ext cx="5696912" cy="56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37447" y="1828800"/>
            <a:ext cx="63702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38150" y="3200425"/>
            <a:ext cx="85374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Contact us at CCSS-ResearchSupport@cornell.edu								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158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Helvetica Neue</vt:lpstr>
      <vt:lpstr>Arial</vt:lpstr>
      <vt:lpstr>Calibri</vt:lpstr>
      <vt:lpstr>Times</vt:lpstr>
      <vt:lpstr>Simple Light</vt:lpstr>
      <vt:lpstr>Stata Basics CCSS Workshop</vt:lpstr>
      <vt:lpstr>Attendance</vt:lpstr>
      <vt:lpstr>Exercise 1</vt:lpstr>
      <vt:lpstr>Exercise 2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CCSS Research Support</dc:title>
  <dc:creator>Jacob R Grippin</dc:creator>
  <cp:lastModifiedBy>Jacob R Grippin</cp:lastModifiedBy>
  <cp:revision>4</cp:revision>
  <dcterms:modified xsi:type="dcterms:W3CDTF">2022-10-15T17:41:54Z</dcterms:modified>
</cp:coreProperties>
</file>