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embeddedFontLst>
    <p:embeddedFont>
      <p:font typeface="Times" panose="02020603050405020304" pitchFamily="18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80" autoAdjust="0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ocialsciences.cornell.edu/computing-and-data/data-discovery-and-replication" TargetMode="Externa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sciences.cornell.edu/computing-and-data/regulated-research-environment" TargetMode="External"/><Relationship Id="rId2" Type="http://schemas.openxmlformats.org/officeDocument/2006/relationships/hyperlink" Target="https://socialsciences.cornell.edu/computing-and-data/cloud-computing-solution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sciences.cornell.edu/computing-and-data/software" TargetMode="External"/><Relationship Id="rId2" Type="http://schemas.openxmlformats.org/officeDocument/2006/relationships/hyperlink" Target="https://forms.office.com/Pages/ResponsePage.aspx?id=ZkN-XZsbz0WOebFLJ99G4agtMyWzwydHm2MTUFO-xYpUMFBKR0lTR1FENzRESEgyUTNPUkwyQ05MUSQlQCN0PWc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ocialsciences.cornell.edu/computing-and-data/cloud-computing-solutions/account-instructions?toptab=session_tips&amp;contenttab=sign_out_vs_disconnect" TargetMode="External"/><Relationship Id="rId5" Type="http://schemas.openxmlformats.org/officeDocument/2006/relationships/hyperlink" Target="https://socialsciences.cornell.edu/computing-and-data/cloud-computing-solutions/account-instructions" TargetMode="External"/><Relationship Id="rId4" Type="http://schemas.openxmlformats.org/officeDocument/2006/relationships/hyperlink" Target="https://socialsciences.cornell.edu/computing-and-data/cloud-computing-solu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gs@cornellprod.onmicrosoft.com/bookings/s/4hZyp0FGKEC1nWQahSz0IA2" TargetMode="External"/><Relationship Id="rId2" Type="http://schemas.openxmlformats.org/officeDocument/2006/relationships/hyperlink" Target="https://socialsciences.cornell.edu/computing-and-data/softwar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gs@cornellprod.onmicrosoft.com/bookings/s/4hZyp0FGKEC1nWQahSz0IA2" TargetMode="External"/><Relationship Id="rId2" Type="http://schemas.openxmlformats.org/officeDocument/2006/relationships/hyperlink" Target="https://socialsciences.cornell.edu/computing-and-data/softwa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t.cornell.edu/cuvp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RegulatedResearchEnvironment@cornellprod.onmicrosoft.com/bookings/s/GhsDo7J8IEmuZsM8kHN6Uw2" TargetMode="External"/><Relationship Id="rId2" Type="http://schemas.openxmlformats.org/officeDocument/2006/relationships/hyperlink" Target="https://socialsciences.cornell.edu/computing-and-data/regulated-research-environm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cialsciences.cornell.edu/computing-and-data/softwa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vegayon/paralle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matlabcentral/answers/13507-does-parfor-make-a-difference-without-parallel-computing-toolbo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90737" y="2121131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+mj-lt"/>
              </a:rPr>
              <a:t>Efficient Computing Techniques and Resources offered at CCSS</a:t>
            </a:r>
            <a:endParaRPr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  <a:p>
            <a:r>
              <a:rPr lang="en-US" dirty="0">
                <a:hlinkClick r:id="rId6"/>
              </a:rPr>
              <a:t>Data Discovery and Replication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EF38F2-FA61-6E1C-59B9-C62084FD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3645"/>
            <a:ext cx="11570100" cy="685800"/>
          </a:xfrm>
        </p:spPr>
        <p:txBody>
          <a:bodyPr/>
          <a:lstStyle/>
          <a:p>
            <a:r>
              <a:rPr lang="en-US" dirty="0"/>
              <a:t>Evaluation Form</a:t>
            </a:r>
          </a:p>
        </p:txBody>
      </p:sp>
      <p:pic>
        <p:nvPicPr>
          <p:cNvPr id="5" name="Picture 4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4D2C2DB1-9815-6D61-58AE-6E3C548A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11" y="446921"/>
            <a:ext cx="6363101" cy="63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39632-EC7C-5901-93F8-9947AFD7D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Public Cloud Computing</a:t>
            </a:r>
            <a:endParaRPr lang="en-US" dirty="0"/>
          </a:p>
          <a:p>
            <a:r>
              <a:rPr lang="en-US" dirty="0">
                <a:hlinkClick r:id="rId2"/>
              </a:rPr>
              <a:t>Dedicated Public Cloud Computing</a:t>
            </a:r>
            <a:r>
              <a:rPr lang="en-US" dirty="0"/>
              <a:t>. High Compute or RAM</a:t>
            </a:r>
          </a:p>
          <a:p>
            <a:r>
              <a:rPr lang="en-US" dirty="0"/>
              <a:t>Dedicated Private Computing. Higher Compute or RAM. Admin permissions</a:t>
            </a:r>
          </a:p>
          <a:p>
            <a:r>
              <a:rPr lang="en-US" dirty="0">
                <a:hlinkClick r:id="rId3"/>
              </a:rPr>
              <a:t>Regulated Research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4FD22B-4FD4-75AE-1F84-E7C96DBC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Environments. Purpose for Each</a:t>
            </a:r>
          </a:p>
        </p:txBody>
      </p:sp>
    </p:spTree>
    <p:extLst>
      <p:ext uri="{BB962C8B-B14F-4D97-AF65-F5344CB8AC3E}">
        <p14:creationId xmlns:p14="http://schemas.microsoft.com/office/powerpoint/2010/main" val="20431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32E0A-7A84-B461-6B04-D9A1C7F61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Apply for access</a:t>
            </a:r>
            <a:r>
              <a:rPr lang="en-US" dirty="0"/>
              <a:t>. Need approval from a Cornell faculty member</a:t>
            </a:r>
          </a:p>
          <a:p>
            <a:r>
              <a:rPr lang="en-US" dirty="0"/>
              <a:t>Sign in associated with Cornell </a:t>
            </a:r>
            <a:r>
              <a:rPr lang="en-US" dirty="0" err="1"/>
              <a:t>netid</a:t>
            </a:r>
            <a:endParaRPr lang="en-US" dirty="0"/>
          </a:p>
          <a:p>
            <a:r>
              <a:rPr lang="en-US" dirty="0">
                <a:hlinkClick r:id="rId3"/>
              </a:rPr>
              <a:t>Available Software</a:t>
            </a:r>
            <a:endParaRPr lang="en-US" dirty="0"/>
          </a:p>
          <a:p>
            <a:r>
              <a:rPr lang="en-US" dirty="0"/>
              <a:t>500GB of free storage. Associated with college and faculty member. Projects</a:t>
            </a:r>
          </a:p>
          <a:p>
            <a:r>
              <a:rPr lang="en-US" dirty="0"/>
              <a:t>128GB RAM, 16 core</a:t>
            </a:r>
          </a:p>
          <a:p>
            <a:r>
              <a:rPr lang="en-US" dirty="0">
                <a:hlinkClick r:id="rId4"/>
              </a:rPr>
              <a:t>Cloud Computing Information</a:t>
            </a:r>
            <a:endParaRPr lang="en-US" dirty="0"/>
          </a:p>
          <a:p>
            <a:r>
              <a:rPr lang="en-US" dirty="0">
                <a:hlinkClick r:id="rId5"/>
              </a:rPr>
              <a:t>Documentation</a:t>
            </a:r>
            <a:r>
              <a:rPr lang="en-US" dirty="0"/>
              <a:t>. Microsoft encourages application version over browser. Reason.</a:t>
            </a:r>
          </a:p>
          <a:p>
            <a:r>
              <a:rPr lang="en-US" dirty="0">
                <a:hlinkClick r:id="rId6"/>
              </a:rPr>
              <a:t>Signing out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05299-0AAE-2773-53C8-5573C8A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300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1D2A8-6FB8-6688-2B38-755FD7C03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cloud is a shared computing resource. Public dedicated cloud computing is when researcher/group has access to all resources for themselves</a:t>
            </a:r>
          </a:p>
          <a:p>
            <a:r>
              <a:rPr lang="en-US" dirty="0"/>
              <a:t>128GB RAM, 16 core</a:t>
            </a:r>
          </a:p>
          <a:p>
            <a:r>
              <a:rPr lang="en-US" dirty="0">
                <a:hlinkClick r:id="rId2"/>
              </a:rPr>
              <a:t>Same applications and storage </a:t>
            </a:r>
            <a:r>
              <a:rPr lang="en-US" dirty="0"/>
              <a:t>as Public cloud dedicated just for individual researcher or group.</a:t>
            </a:r>
          </a:p>
          <a:p>
            <a:r>
              <a:rPr lang="en-US" dirty="0"/>
              <a:t>Upon request. Meet with </a:t>
            </a:r>
            <a:r>
              <a:rPr lang="en-US" dirty="0">
                <a:hlinkClick r:id="rId3"/>
              </a:rPr>
              <a:t>CCSS consultant </a:t>
            </a:r>
            <a:r>
              <a:rPr lang="en-US" dirty="0"/>
              <a:t>Jacob </a:t>
            </a:r>
            <a:r>
              <a:rPr lang="en-US" dirty="0" err="1"/>
              <a:t>Grippin</a:t>
            </a:r>
            <a:r>
              <a:rPr lang="en-US" dirty="0"/>
              <a:t> to see if your situation needs dedicated computing</a:t>
            </a:r>
          </a:p>
          <a:p>
            <a:r>
              <a:rPr lang="en-US" dirty="0"/>
              <a:t>No admin permissions. Just like shared cloud. Similar login process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B09847-737D-D6FA-B86A-DFC07039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Public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898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ED4A69-4D30-953B-58E9-067B38794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RAM requirements more than 128GB, more CPU than 16 core if desired. </a:t>
            </a:r>
          </a:p>
          <a:p>
            <a:r>
              <a:rPr lang="en-US" dirty="0"/>
              <a:t>Install other applications not displayed in </a:t>
            </a:r>
            <a:r>
              <a:rPr lang="en-US" dirty="0">
                <a:hlinkClick r:id="rId2"/>
              </a:rPr>
              <a:t>this list</a:t>
            </a:r>
            <a:r>
              <a:rPr lang="en-US" dirty="0"/>
              <a:t>. Free applications, or you/your group purchase applications.</a:t>
            </a:r>
          </a:p>
          <a:p>
            <a:r>
              <a:rPr lang="en-US" dirty="0"/>
              <a:t>Meet with </a:t>
            </a:r>
            <a:r>
              <a:rPr lang="en-US" dirty="0">
                <a:hlinkClick r:id="rId3"/>
              </a:rPr>
              <a:t>CCSS Consultant</a:t>
            </a:r>
            <a:r>
              <a:rPr lang="en-US" dirty="0"/>
              <a:t> Jacob </a:t>
            </a:r>
            <a:r>
              <a:rPr lang="en-US" dirty="0" err="1"/>
              <a:t>Grippin</a:t>
            </a:r>
            <a:r>
              <a:rPr lang="en-US" dirty="0"/>
              <a:t> to determine proper resources for users’ research. If environment is proper fit for you/group. </a:t>
            </a:r>
          </a:p>
          <a:p>
            <a:r>
              <a:rPr lang="en-US" dirty="0"/>
              <a:t>Admin permissions to make any changes. CCSS staff to assist with maintenance and installation of software.</a:t>
            </a:r>
          </a:p>
          <a:p>
            <a:r>
              <a:rPr lang="en-US" dirty="0"/>
              <a:t>Connect to Cornell network through </a:t>
            </a:r>
            <a:r>
              <a:rPr lang="en-US" dirty="0">
                <a:hlinkClick r:id="rId4"/>
              </a:rPr>
              <a:t>Cisco</a:t>
            </a:r>
            <a:r>
              <a:rPr lang="en-US" dirty="0"/>
              <a:t> or connect while on campus.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06093-1ADD-B9F7-FAD1-4B780692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Private Computing</a:t>
            </a:r>
          </a:p>
        </p:txBody>
      </p:sp>
    </p:spTree>
    <p:extLst>
      <p:ext uri="{BB962C8B-B14F-4D97-AF65-F5344CB8AC3E}">
        <p14:creationId xmlns:p14="http://schemas.microsoft.com/office/powerpoint/2010/main" val="25234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B94A98-BB8F-4A9A-1CAE-8F5779E78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confidential/restricted data. </a:t>
            </a:r>
          </a:p>
          <a:p>
            <a:r>
              <a:rPr lang="en-US" dirty="0"/>
              <a:t>Data needs to be stored on secure environment. </a:t>
            </a:r>
          </a:p>
          <a:p>
            <a:r>
              <a:rPr lang="en-US" dirty="0">
                <a:hlinkClick r:id="rId2"/>
              </a:rPr>
              <a:t>Information</a:t>
            </a:r>
            <a:endParaRPr lang="en-US" dirty="0"/>
          </a:p>
          <a:p>
            <a:r>
              <a:rPr lang="en-US" dirty="0"/>
              <a:t>Staff can help you get setup on system. Where to store data. </a:t>
            </a:r>
            <a:r>
              <a:rPr lang="en-US" dirty="0">
                <a:hlinkClick r:id="rId3"/>
              </a:rPr>
              <a:t>Meet with CCSS Regulated Research Staff member</a:t>
            </a:r>
            <a:r>
              <a:rPr lang="en-US" dirty="0"/>
              <a:t>. </a:t>
            </a:r>
          </a:p>
          <a:p>
            <a:r>
              <a:rPr lang="en-US" dirty="0">
                <a:hlinkClick r:id="rId4"/>
              </a:rPr>
              <a:t>List of applications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23A40-A2A8-66B6-B7F9-EC958BB0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Regulated Research Environment</a:t>
            </a:r>
          </a:p>
        </p:txBody>
      </p:sp>
    </p:spTree>
    <p:extLst>
      <p:ext uri="{BB962C8B-B14F-4D97-AF65-F5344CB8AC3E}">
        <p14:creationId xmlns:p14="http://schemas.microsoft.com/office/powerpoint/2010/main" val="14295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4B492-B652-CEAE-6E96-02F4539DC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Parallel, </a:t>
            </a:r>
            <a:r>
              <a:rPr lang="en-US" dirty="0" err="1"/>
              <a:t>doParallel</a:t>
            </a:r>
            <a:r>
              <a:rPr lang="en-US" dirty="0"/>
              <a:t> packages</a:t>
            </a:r>
          </a:p>
          <a:p>
            <a:r>
              <a:rPr lang="en-US" dirty="0" err="1"/>
              <a:t>makeCluster</a:t>
            </a:r>
            <a:r>
              <a:rPr lang="en-US" dirty="0"/>
              <a:t> to set number of cores to run in parallel.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FCC0A-B376-95FB-1AF5-F5C7ADC7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Computing: R</a:t>
            </a:r>
          </a:p>
        </p:txBody>
      </p:sp>
    </p:spTree>
    <p:extLst>
      <p:ext uri="{BB962C8B-B14F-4D97-AF65-F5344CB8AC3E}">
        <p14:creationId xmlns:p14="http://schemas.microsoft.com/office/powerpoint/2010/main" val="20572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EC54A-7EF1-EA43-1BE4-9788F64B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Package. </a:t>
            </a:r>
            <a:r>
              <a:rPr lang="en-US">
                <a:hlinkClick r:id="rId2"/>
              </a:rPr>
              <a:t>Package documentation</a:t>
            </a:r>
            <a:endParaRPr lang="en-US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6338D-C2CA-BF5D-1899-8AB2ED62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Computing: Stata</a:t>
            </a:r>
          </a:p>
        </p:txBody>
      </p:sp>
    </p:spTree>
    <p:extLst>
      <p:ext uri="{BB962C8B-B14F-4D97-AF65-F5344CB8AC3E}">
        <p14:creationId xmlns:p14="http://schemas.microsoft.com/office/powerpoint/2010/main" val="22719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91FFF-F31C-60B5-6AA8-663753DD8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Parpool</a:t>
            </a:r>
            <a:r>
              <a:rPr lang="en-US" dirty="0"/>
              <a:t> to set number of core, </a:t>
            </a:r>
            <a:r>
              <a:rPr lang="en-US" dirty="0" err="1"/>
              <a:t>parfor</a:t>
            </a:r>
            <a:r>
              <a:rPr lang="en-US" dirty="0"/>
              <a:t> to include in loop.</a:t>
            </a:r>
          </a:p>
          <a:p>
            <a:r>
              <a:rPr lang="en-US" dirty="0">
                <a:hlinkClick r:id="rId2"/>
              </a:rPr>
              <a:t>sample code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29871-ECFB-E274-069B-B9E400A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Computing: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413</Words>
  <Application>Microsoft Macintosh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</vt:lpstr>
      <vt:lpstr>Verdana</vt:lpstr>
      <vt:lpstr>Helvetica Neue</vt:lpstr>
      <vt:lpstr>Simple Light</vt:lpstr>
      <vt:lpstr>Efficient Computing Techniques and Resources offered at CCSS</vt:lpstr>
      <vt:lpstr>Types of Environments. Purpose for Each</vt:lpstr>
      <vt:lpstr>Public Cloud Computing</vt:lpstr>
      <vt:lpstr>Dedicated Public Cloud Computing</vt:lpstr>
      <vt:lpstr>Dedicated Private Computing</vt:lpstr>
      <vt:lpstr>Regulated Research Environment</vt:lpstr>
      <vt:lpstr>Parallel Computing: R</vt:lpstr>
      <vt:lpstr>Parallel Computing: Stata</vt:lpstr>
      <vt:lpstr>Parallel Computing: Matlab</vt:lpstr>
      <vt:lpstr>Other CCSS Resources</vt:lpstr>
      <vt:lpstr>Evaluation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59</cp:revision>
  <dcterms:modified xsi:type="dcterms:W3CDTF">2024-02-27T01:52:54Z</dcterms:modified>
</cp:coreProperties>
</file>