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78" r:id="rId5"/>
    <p:sldId id="279" r:id="rId6"/>
    <p:sldId id="274" r:id="rId7"/>
    <p:sldId id="27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4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09270-86D0-AC45-A032-053E3EC5354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7A0F2-A14C-304D-899F-3C4D0F6D2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4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365E-26D1-926A-334C-B82BF0081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EDC01-2B38-730F-B869-1542E47B8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DD604-B726-0832-8F2D-96A35CC9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0B39-FBCF-6D84-B455-B49CDE49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980E-6304-92E2-FDE5-EFA5B465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86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AA9B-5A02-4640-4887-672BD0B1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ABC44-5A5C-AB8A-0541-923B04D21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4EEF-F668-931F-1532-006A593C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C12C-C99C-3DD6-EC6D-16BFB555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3F14-8055-E231-5DF8-02EFFC86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47175-CB4B-7DA3-D9FE-6836C9379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FED58-A7BD-47B7-AE97-A5A336F48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61CF-AB9B-5D83-1EFC-5FAE71C2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823F3-A024-681D-CAC1-BE8AE4AA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06CA-3274-45A2-2B79-B8967E0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7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09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19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3CD1-24A3-FCD4-FEFF-F38E7072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8638-6045-8F5B-DB0E-8BE0C450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A6540-C32B-77BF-F72F-190C5384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9743-CF1B-0149-FC87-73F55A9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EB759-5311-D763-9429-80180796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6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496-816F-6EF2-DD38-A4AB78DF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9A134-20B1-5502-59A7-3619BD74E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C744-9F8D-66CF-CB64-D265EB15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0C961-A867-2958-F703-58BC6B23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26C54-996B-A09D-EF5A-844D65D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9336-132D-15DE-A4CE-FFE10BC4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EB47-3863-29D4-E3E6-EED8B1DA4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3A693-897D-4E18-C783-92203953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0C76-E382-00FA-8EAB-56EF5941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B93E-5156-B9DB-0B2A-3B18B800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98F19-468D-76F2-51CF-0EB1C9A5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3E10B-D564-347A-C47E-F0C376DCA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152EC-CAD2-4B50-A9EA-D36919199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C8423-8724-25AA-6F95-6492F2FCB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D7963-B492-658F-B78C-23B53BC0D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A4BB6-A510-2612-DD3A-F8B8FAB33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7AC00-5EBC-68D3-2E1B-28B87C81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977D8-783A-B3B4-359B-B0C90273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166A0-1CA1-A2CE-F062-50A52D9E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59C3-BB96-7CAB-2F97-77F3E0D2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35E37-BC4C-30E4-1D76-A5F4A052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4F610-1A6F-2488-F5A4-32578E60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8777E-07E9-9B0C-5E41-87056FF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A4936-ECB4-3FB2-6B51-3893D1209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242B-91EF-D47C-4528-2DDBA61D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EC790-52D3-796A-AF03-F01C6A1D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44D26-8563-6276-709D-4A7586CD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84963-3BFE-A0FE-7D02-729245EF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FD64F-2C33-E007-61AE-5203E073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48087-B3C9-EB55-00EF-61E7A16D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D4F37-DF2D-FB17-FBD4-B534278B5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8DB31-D2F4-E2B4-7FD1-F6CBC0A4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2E3A-C896-97B7-2287-1560A8F9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5DD42-3263-8BF9-1D04-108F9E74A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277E-84C6-DF88-2D92-FA7E3624B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3A3BE-6DCB-794C-9CE9-0187436A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A836-5DA0-B0A5-8619-6235A16E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3E1A1-DDB7-FD7D-3717-72F13D81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F4C9F-5BA6-4D92-FABB-6BF85A15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0330-49B1-784F-496C-825A8796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5D6F-05AB-7193-7D47-92AA06E81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364FE-3DFB-104B-B13B-3C66C22CBCD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1A44-17E2-958A-AFF0-5397E9D2A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A125-AFB9-F2AD-03AD-02D26B2AC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43963-D996-6F4C-AF9C-A6C8FA3F2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6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jsonapi.org/examples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utlook.office365.com/owa/calendar/CCSSConsultationsDataServices@cornellprod.onmicrosoft.com/bookings/s/KbUdxKz8x0q8c_wd8yWEZA2" TargetMode="External"/><Relationship Id="rId2" Type="http://schemas.openxmlformats.org/officeDocument/2006/relationships/hyperlink" Target="https://outlook.office365.com/owa/calendar/CCSSConsultationgs@cornellprod.onmicrosoft.com/bookings/s/4hZyp0FGKEC1nWQahSz0IA2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socialsciences@cornell.edu" TargetMode="External"/><Relationship Id="rId4" Type="http://schemas.openxmlformats.org/officeDocument/2006/relationships/hyperlink" Target="https://socialsciences.cornell.edu/computing-and-data/workshops-and-train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algn="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Mining for Market Insights: Scraping EDGAR Filings and </a:t>
            </a:r>
            <a:r>
              <a:rPr lang="en-US" sz="3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Linkedin</a:t>
            </a:r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for Technology Commercialization</a:t>
            </a:r>
            <a:r>
              <a:rPr lang="en-US" sz="2400" dirty="0">
                <a:effectLst/>
              </a:rPr>
              <a:t> </a:t>
            </a:r>
            <a:endParaRPr lang="en-US" sz="5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8650430" y="5306688"/>
            <a:ext cx="3208670" cy="745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Jacob Grippin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D0CEA8-B485-0850-C9B0-89E7704AD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 Workshop. Introduce Instructor</a:t>
            </a:r>
          </a:p>
          <a:p>
            <a:r>
              <a:rPr lang="en-US" dirty="0"/>
              <a:t>Difference between APIs and Web Scraping</a:t>
            </a:r>
          </a:p>
          <a:p>
            <a:r>
              <a:rPr lang="en-US" dirty="0"/>
              <a:t>Introduce concepts of Web Scraping and APIs using Python</a:t>
            </a:r>
          </a:p>
          <a:p>
            <a:r>
              <a:rPr lang="en-US" dirty="0"/>
              <a:t>Live Coding Demo using </a:t>
            </a:r>
            <a:r>
              <a:rPr lang="en-US" dirty="0">
                <a:hlinkClick r:id="rId2"/>
              </a:rPr>
              <a:t>Google Colab</a:t>
            </a:r>
            <a:r>
              <a:rPr lang="en-US" dirty="0"/>
              <a:t>. Allows users to run Python code using </a:t>
            </a:r>
            <a:r>
              <a:rPr lang="en-US" dirty="0" err="1"/>
              <a:t>jupyter</a:t>
            </a:r>
            <a:r>
              <a:rPr lang="en-US" dirty="0"/>
              <a:t> notebook environment with no installation required. Participants able to follow along, run code and generate results in live time.</a:t>
            </a:r>
          </a:p>
          <a:p>
            <a:r>
              <a:rPr lang="en-US" dirty="0"/>
              <a:t>Example Web Scraping and </a:t>
            </a:r>
            <a:r>
              <a:rPr lang="en-US"/>
              <a:t>API projects I have done.</a:t>
            </a:r>
            <a:endParaRPr lang="en-US" dirty="0"/>
          </a:p>
          <a:p>
            <a:r>
              <a:rPr lang="en-US" dirty="0"/>
              <a:t>CCSS additional resources for learning. Workshops, Consultations, etc.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06B97E-4CFE-A8BB-228D-4A4E2CEE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5527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492148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Web Scraping VS APIS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577A6-4A7A-4F62-E730-D374FDE7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998A9E-675E-E17D-F269-AFBBA0028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Sample JSON data format.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83BDE-1041-CDBE-00F9-659DB47C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API Data (JSON Format)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AC755A-6F2D-687D-53AA-A97C54855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705" y="2629930"/>
            <a:ext cx="9386589" cy="422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D3B5-136C-FE67-5A23-78E1E79A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B55E93-040E-A493-3A50-2153F6528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Extraction of data from a website.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A4C81B-ED2C-3AE9-2F6B-515E6BD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Scraping Data (HTML Format)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29D889D-5C05-397A-361E-EE656478C4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356" y="2793373"/>
            <a:ext cx="7433387" cy="406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838793" y="2431880"/>
            <a:ext cx="3143282" cy="4025850"/>
          </a:xfrm>
          <a:custGeom>
            <a:avLst/>
            <a:gdLst/>
            <a:ahLst/>
            <a:cxnLst/>
            <a:rect l="l" t="t" r="r" b="b"/>
            <a:pathLst>
              <a:path w="5183505" h="6638925">
                <a:moveTo>
                  <a:pt x="5183088" y="0"/>
                </a:moveTo>
                <a:lnTo>
                  <a:pt x="0" y="0"/>
                </a:lnTo>
                <a:lnTo>
                  <a:pt x="0" y="6638541"/>
                </a:lnTo>
                <a:lnTo>
                  <a:pt x="5183088" y="6638541"/>
                </a:lnTo>
                <a:lnTo>
                  <a:pt x="5183088" y="0"/>
                </a:lnTo>
                <a:close/>
              </a:path>
            </a:pathLst>
          </a:custGeom>
          <a:solidFill>
            <a:srgbClr val="530909"/>
          </a:solidFill>
        </p:spPr>
        <p:txBody>
          <a:bodyPr wrap="square" lIns="0" tIns="0" rIns="0" bIns="0" rtlCol="0"/>
          <a:lstStyle/>
          <a:p>
            <a:endParaRPr sz="849" dirty="0"/>
          </a:p>
        </p:txBody>
      </p:sp>
      <p:sp>
        <p:nvSpPr>
          <p:cNvPr id="10" name="object 10"/>
          <p:cNvSpPr/>
          <p:nvPr/>
        </p:nvSpPr>
        <p:spPr>
          <a:xfrm>
            <a:off x="6645948" y="2431880"/>
            <a:ext cx="3562232" cy="4025850"/>
          </a:xfrm>
          <a:custGeom>
            <a:avLst/>
            <a:gdLst/>
            <a:ahLst/>
            <a:cxnLst/>
            <a:rect l="l" t="t" r="r" b="b"/>
            <a:pathLst>
              <a:path w="5874384" h="6638925">
                <a:moveTo>
                  <a:pt x="5874166" y="0"/>
                </a:moveTo>
                <a:lnTo>
                  <a:pt x="0" y="0"/>
                </a:lnTo>
                <a:lnTo>
                  <a:pt x="0" y="6638541"/>
                </a:lnTo>
                <a:lnTo>
                  <a:pt x="5874166" y="6638541"/>
                </a:lnTo>
                <a:lnTo>
                  <a:pt x="5874166" y="0"/>
                </a:lnTo>
                <a:close/>
              </a:path>
            </a:pathLst>
          </a:custGeom>
          <a:solidFill>
            <a:srgbClr val="530909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68BDD1-183B-FCD3-1703-E245ECACB4FD}"/>
              </a:ext>
            </a:extLst>
          </p:cNvPr>
          <p:cNvSpPr txBox="1"/>
          <p:nvPr/>
        </p:nvSpPr>
        <p:spPr>
          <a:xfrm>
            <a:off x="3126259" y="2706130"/>
            <a:ext cx="26196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Most User Friendly. Less flexible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Navigates static webpages. Not able to interact with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683B9-7D57-CAB5-F46C-F3FFDCA3C160}"/>
              </a:ext>
            </a:extLst>
          </p:cNvPr>
          <p:cNvSpPr txBox="1"/>
          <p:nvPr/>
        </p:nvSpPr>
        <p:spPr>
          <a:xfrm>
            <a:off x="6882714" y="2730843"/>
            <a:ext cx="30120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complex, but greater flexibility.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Navigates webpage interactively. Allows clicking, entering text, etc.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FAF061-BF8D-1597-1DA5-CAEE06470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Programming/Coding Consultation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Data Consultation</a:t>
            </a:r>
            <a:r>
              <a:rPr lang="en-US" dirty="0"/>
              <a:t>. For 1v1 or group trainings. Qualitative, Quantitative, Accessing and working with Data. (Python, R, Stata most popular)</a:t>
            </a:r>
          </a:p>
          <a:p>
            <a:r>
              <a:rPr lang="en-US" dirty="0">
                <a:hlinkClick r:id="rId4"/>
              </a:rPr>
              <a:t>CCSS Workshops</a:t>
            </a:r>
            <a:r>
              <a:rPr lang="en-US" dirty="0"/>
              <a:t>. Recordings upon request. Email </a:t>
            </a:r>
            <a:r>
              <a:rPr lang="en-US" dirty="0">
                <a:hlinkClick r:id="rId5"/>
              </a:rPr>
              <a:t>socialsciences@cornell.edu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725E03-890C-0801-E145-F6A82CD1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CCSS Resources</a:t>
            </a:r>
          </a:p>
        </p:txBody>
      </p:sp>
    </p:spTree>
    <p:extLst>
      <p:ext uri="{BB962C8B-B14F-4D97-AF65-F5344CB8AC3E}">
        <p14:creationId xmlns:p14="http://schemas.microsoft.com/office/powerpoint/2010/main" val="51813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212</Words>
  <Application>Microsoft Macintosh PowerPoint</Application>
  <PresentationFormat>Widescreen</PresentationFormat>
  <Paragraphs>24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Data Mining for Market Insights: Scraping EDGAR Filings and Linkedin Data for Technology Commercialization </vt:lpstr>
      <vt:lpstr>Outline</vt:lpstr>
      <vt:lpstr>PowerPoint Presentation</vt:lpstr>
      <vt:lpstr>API Data (JSON Format)</vt:lpstr>
      <vt:lpstr>Web Scraping Data (HTML Format)</vt:lpstr>
      <vt:lpstr>PowerPoint Presentation</vt:lpstr>
      <vt:lpstr>Other CCSS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 Grippin</dc:creator>
  <cp:lastModifiedBy>Jacob R Grippin</cp:lastModifiedBy>
  <cp:revision>5</cp:revision>
  <dcterms:created xsi:type="dcterms:W3CDTF">2025-03-26T10:56:56Z</dcterms:created>
  <dcterms:modified xsi:type="dcterms:W3CDTF">2025-03-26T11:27:43Z</dcterms:modified>
</cp:coreProperties>
</file>